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461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D000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461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D000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461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D000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461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461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963" y="542035"/>
            <a:ext cx="6862572" cy="1169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D000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6866" y="2134524"/>
            <a:ext cx="6982767" cy="3502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434477" y="10221896"/>
            <a:ext cx="24574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9461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Relationship Id="rId3" Type="http://schemas.openxmlformats.org/officeDocument/2006/relationships/image" Target="../media/image104.jpg"/><Relationship Id="rId4" Type="http://schemas.openxmlformats.org/officeDocument/2006/relationships/image" Target="../media/image105.jpg"/></Relationships>

</file>

<file path=ppt/slides/_rels/slide10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Relationship Id="rId3" Type="http://schemas.openxmlformats.org/officeDocument/2006/relationships/image" Target="../media/image107.png"/></Relationships>

</file>

<file path=ppt/slides/_rels/slide10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g"/><Relationship Id="rId3" Type="http://schemas.openxmlformats.org/officeDocument/2006/relationships/image" Target="../media/image109.jpg"/></Relationships>

</file>

<file path=ppt/slides/_rels/slide10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jpg"/><Relationship Id="rId3" Type="http://schemas.openxmlformats.org/officeDocument/2006/relationships/image" Target="../media/image111.jpg"/></Relationships>

</file>

<file path=ppt/slides/_rels/slide10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/Relationships>

</file>

<file path=ppt/slides/_rels/slide10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g"/></Relationships>

</file>

<file path=ppt/slides/_rels/slide10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jpg"/><Relationship Id="rId3" Type="http://schemas.openxmlformats.org/officeDocument/2006/relationships/image" Target="../media/image116.jpg"/><Relationship Id="rId4" Type="http://schemas.openxmlformats.org/officeDocument/2006/relationships/image" Target="../media/image1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1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/Relationships>

</file>

<file path=ppt/slides/_rels/slide1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jpg"/></Relationships>

</file>

<file path=ppt/slides/_rels/slide1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Relationship Id="rId3" Type="http://schemas.openxmlformats.org/officeDocument/2006/relationships/image" Target="../media/image122.jpg"/><Relationship Id="rId4" Type="http://schemas.openxmlformats.org/officeDocument/2006/relationships/image" Target="../media/image123.jpg"/><Relationship Id="rId5" Type="http://schemas.openxmlformats.org/officeDocument/2006/relationships/image" Target="../media/image124.jpg"/></Relationships>

</file>

<file path=ppt/slides/_rels/slide1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jpg"/></Relationships>

</file>

<file path=ppt/slides/_rels/slide1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/Relationships>

</file>

<file path=ppt/slides/_rels/slide1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/Relationships>

</file>

<file path=ppt/slides/_rels/slide1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1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jpg"/><Relationship Id="rId3" Type="http://schemas.openxmlformats.org/officeDocument/2006/relationships/image" Target="../media/image135.png"/><Relationship Id="rId4" Type="http://schemas.openxmlformats.org/officeDocument/2006/relationships/image" Target="../media/image136.png"/></Relationships>

</file>

<file path=ppt/slides/_rels/slide1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jpg"/></Relationships>

</file>

<file path=ppt/slides/_rels/slide1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/Relationships>

</file>

<file path=ppt/slides/_rels/slide1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0.png"/></Relationships>

</file>

<file path=ppt/slides/_rels/slide1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/Relationships>

</file>

<file path=ppt/slides/_rels/slide1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/Relationships>

</file>

<file path=ppt/slides/_rels/slide1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/Relationships>

</file>

<file path=ppt/slides/_rels/slide1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1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7.jpg"/><Relationship Id="rId3" Type="http://schemas.openxmlformats.org/officeDocument/2006/relationships/image" Target="../media/image148.png"/><Relationship Id="rId4" Type="http://schemas.openxmlformats.org/officeDocument/2006/relationships/image" Target="../media/image149.jpg"/></Relationships>

</file>

<file path=ppt/slides/_rels/slide1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0.jpg"/><Relationship Id="rId3" Type="http://schemas.openxmlformats.org/officeDocument/2006/relationships/image" Target="../media/image151.jpg"/><Relationship Id="rId4" Type="http://schemas.openxmlformats.org/officeDocument/2006/relationships/image" Target="../media/image152.png"/></Relationships>

</file>

<file path=ppt/slides/_rels/slide1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jpg"/></Relationships>

</file>

<file path=ppt/slides/_rels/slide1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/Relationships>

</file>

<file path=ppt/slides/_rels/slide1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png"/><Relationship Id="rId3" Type="http://schemas.openxmlformats.org/officeDocument/2006/relationships/image" Target="../media/image157.jpg"/></Relationships>

</file>

<file path=ppt/slides/_rels/slide1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jpg"/><Relationship Id="rId3" Type="http://schemas.openxmlformats.org/officeDocument/2006/relationships/image" Target="../media/image159.jpg"/></Relationships>

</file>

<file path=ppt/slides/_rels/slide1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0.png"/><Relationship Id="rId3" Type="http://schemas.openxmlformats.org/officeDocument/2006/relationships/image" Target="../media/image161.jpg"/><Relationship Id="rId4" Type="http://schemas.openxmlformats.org/officeDocument/2006/relationships/image" Target="../media/image162.jpg"/><Relationship Id="rId5" Type="http://schemas.openxmlformats.org/officeDocument/2006/relationships/image" Target="../media/image163.jpg"/><Relationship Id="rId6" Type="http://schemas.openxmlformats.org/officeDocument/2006/relationships/image" Target="../media/image164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1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5.jpg"/><Relationship Id="rId3" Type="http://schemas.openxmlformats.org/officeDocument/2006/relationships/image" Target="../media/image166.jpg"/><Relationship Id="rId4" Type="http://schemas.openxmlformats.org/officeDocument/2006/relationships/image" Target="../media/image167.jpg"/></Relationships>

</file>

<file path=ppt/slides/_rels/slide1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smsa.cat/rsc/millora-continua/politica-de-qualitat-daparcaments/" TargetMode="External"/><Relationship Id="rId3" Type="http://schemas.openxmlformats.org/officeDocument/2006/relationships/hyperlink" Target="http://www.bsmsa.cat/rsc/millora-continua/politica-de-qualitat-destacionament-regulat/" TargetMode="External"/><Relationship Id="rId4" Type="http://schemas.openxmlformats.org/officeDocument/2006/relationships/hyperlink" Target="http://www.bsmsa.cat/rsc/millora-continua/politica-de-qualitat-destacions-dautobusos/" TargetMode="External"/><Relationship Id="rId5" Type="http://schemas.openxmlformats.org/officeDocument/2006/relationships/hyperlink" Target="http://www.bsmsa.cat/rsc/millora-continua/politica-de-qualitat-de-grues/" TargetMode="External"/><Relationship Id="rId6" Type="http://schemas.openxmlformats.org/officeDocument/2006/relationships/hyperlink" Target="http://www.bsmsa.cat/rsc/millora-continua/politica-de-qualitat-i-medi-ambient-danella-olimpica/" TargetMode="External"/><Relationship Id="rId7" Type="http://schemas.openxmlformats.org/officeDocument/2006/relationships/hyperlink" Target="http://www.bsmsa.cat/rsc/millora-continua/politica-de-qualitat-i-medi-ambient-de-forum/" TargetMode="External"/><Relationship Id="rId8" Type="http://schemas.openxmlformats.org/officeDocument/2006/relationships/hyperlink" Target="http://www.bsmsa.cat/rsc/millora-continua/politica-de-qualitat-de-zoo/" TargetMode="External"/></Relationships>

</file>

<file path=ppt/slides/_rels/slide1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jpg"/></Relationships>

</file>

<file path=ppt/slides/_rels/slide1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9.jpg"/><Relationship Id="rId3" Type="http://schemas.openxmlformats.org/officeDocument/2006/relationships/image" Target="../media/image170.png"/></Relationships>

</file>

<file path=ppt/slides/_rels/slide1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1.jpg"/></Relationships>

</file>

<file path=ppt/slides/_rels/slide1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2.png"/></Relationships>

</file>

<file path=ppt/slides/_rels/slide1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jpg"/></Relationships>

</file>

<file path=ppt/slides/_rels/slide1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png"/><Relationship Id="rId3" Type="http://schemas.openxmlformats.org/officeDocument/2006/relationships/image" Target="../media/image175.jpg"/></Relationships>

</file>

<file path=ppt/slides/_rels/slide1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1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png"/></Relationships>

</file>

<file path=ppt/slides/_rels/slide1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9.png"/></Relationships>

</file>

<file path=ppt/slides/_rels/slide1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smsa.cat/empresa/codi-etic/" TargetMode="External"/><Relationship Id="rId3" Type="http://schemas.openxmlformats.org/officeDocument/2006/relationships/image" Target="../media/image22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5" Type="http://schemas.openxmlformats.org/officeDocument/2006/relationships/image" Target="../media/image35.jp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0" Type="http://schemas.openxmlformats.org/officeDocument/2006/relationships/image" Target="../media/image40.jpg"/><Relationship Id="rId11" Type="http://schemas.openxmlformats.org/officeDocument/2006/relationships/image" Target="../media/image41.jpg"/><Relationship Id="rId12" Type="http://schemas.openxmlformats.org/officeDocument/2006/relationships/image" Target="../media/image42.jpg"/><Relationship Id="rId13" Type="http://schemas.openxmlformats.org/officeDocument/2006/relationships/image" Target="../media/image43.jpg"/><Relationship Id="rId14" Type="http://schemas.openxmlformats.org/officeDocument/2006/relationships/image" Target="../media/image44.jpg"/><Relationship Id="rId15" Type="http://schemas.openxmlformats.org/officeDocument/2006/relationships/image" Target="../media/image45.jpg"/><Relationship Id="rId16" Type="http://schemas.openxmlformats.org/officeDocument/2006/relationships/image" Target="../media/image46.jpg"/><Relationship Id="rId17" Type="http://schemas.openxmlformats.org/officeDocument/2006/relationships/image" Target="../media/image47.jpg"/><Relationship Id="rId18" Type="http://schemas.openxmlformats.org/officeDocument/2006/relationships/image" Target="../media/image48.jpg"/><Relationship Id="rId19" Type="http://schemas.openxmlformats.org/officeDocument/2006/relationships/image" Target="../media/image49.jpg"/><Relationship Id="rId20" Type="http://schemas.openxmlformats.org/officeDocument/2006/relationships/image" Target="../media/image50.jpg"/><Relationship Id="rId21" Type="http://schemas.openxmlformats.org/officeDocument/2006/relationships/image" Target="../media/image51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jpg"/><Relationship Id="rId10" Type="http://schemas.openxmlformats.org/officeDocument/2006/relationships/image" Target="../media/image64.jpg"/><Relationship Id="rId11" Type="http://schemas.openxmlformats.org/officeDocument/2006/relationships/image" Target="../media/image65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hyperlink" Target="http://www.aparcamentsbsm.cat/index.php/aparcaments-bsm/els-aparcaments/mapa-de-la-xarxa.html" TargetMode="Externa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hyperlink" Target="http://www.areaverda.cat/" TargetMode="External"/><Relationship Id="rId4" Type="http://schemas.openxmlformats.org/officeDocument/2006/relationships/image" Target="../media/image68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hyperlink" Target="https://www.bicing.cat/" TargetMode="Externa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hyperlink" Target="http://www.aparcamentsbsm.cat/index.php/stacions-dautobusos" TargetMode="External"/><Relationship Id="rId4" Type="http://schemas.openxmlformats.org/officeDocument/2006/relationships/hyperlink" Target="https://www.barcelonanord.cat/inici/" TargetMode="External"/><Relationship Id="rId5" Type="http://schemas.openxmlformats.org/officeDocument/2006/relationships/hyperlink" Target="http://www.fabraipuig.cat/inici/" TargetMode="Externa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arcelonanord.cat/inici/" TargetMode="External"/><Relationship Id="rId3" Type="http://schemas.openxmlformats.org/officeDocument/2006/relationships/image" Target="../media/image71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hyperlink" Target="http://www.gruabcn.cat/inici/" TargetMode="External"/><Relationship Id="rId4" Type="http://schemas.openxmlformats.org/officeDocument/2006/relationships/image" Target="../media/image72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hyperlink" Target="http://www.zoobarcelona.cat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undaciobarcelonazoo.cat/fileadmin/templates/img_content/coneix_el_zoo/GUIABOTANICAZOODEBARCELONA2014LR.pdf" TargetMode="External"/><Relationship Id="rId3" Type="http://schemas.openxmlformats.org/officeDocument/2006/relationships/hyperlink" Target="https://www.fundaciobarcelonazoo.cat/fileadmin/templates/img_content/coneix_el_zoo/Quaderns_del_Zoo_num_2_-_Guia_de_Mamifers.pdf" TargetMode="Externa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hyperlink" Target="http://www.palausantjordi.cat/" TargetMode="Externa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Relationship Id="rId3" Type="http://schemas.openxmlformats.org/officeDocument/2006/relationships/hyperlink" Target="http://www.palausantjordi.cat/" TargetMode="Externa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hyperlink" Target="http://www.parcdelforum.cat/" TargetMode="Externa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hyperlink" Target="http://www.parkguell.cat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nkedin.com/company/barcelona-serveis-municipals-s-a-" TargetMode="External"/><Relationship Id="rId3" Type="http://schemas.openxmlformats.org/officeDocument/2006/relationships/hyperlink" Target="http://www.bsmsa.cat/premsa/bcn-serveis-repositori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jpg"/><Relationship Id="rId4" Type="http://schemas.openxmlformats.org/officeDocument/2006/relationships/image" Target="../media/image84.jp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Relationship Id="rId3" Type="http://schemas.openxmlformats.org/officeDocument/2006/relationships/image" Target="../media/image94.jpg"/><Relationship Id="rId4" Type="http://schemas.openxmlformats.org/officeDocument/2006/relationships/image" Target="../media/image95.jpg"/><Relationship Id="rId5" Type="http://schemas.openxmlformats.org/officeDocument/2006/relationships/image" Target="../media/image96.jpg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Relationship Id="rId3" Type="http://schemas.openxmlformats.org/officeDocument/2006/relationships/hyperlink" Target="http://www.bsmsa.cat/rsc/medi-ambient/politica-de-medi-ambient-de-bsm/" TargetMode="External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Relationship Id="rId3" Type="http://schemas.openxmlformats.org/officeDocument/2006/relationships/image" Target="../media/image99.png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554736"/>
            <a:ext cx="6827519" cy="96560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93267"/>
            <a:ext cx="6574790" cy="77660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635"/>
              </a:spcBef>
            </a:pP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370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2650" spc="-220">
                <a:solidFill>
                  <a:srgbClr val="D00018"/>
                </a:solidFill>
                <a:latin typeface="Trebuchet MS"/>
                <a:cs typeface="Trebuchet MS"/>
              </a:rPr>
              <a:t>í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6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110">
                <a:solidFill>
                  <a:srgbClr val="D00018"/>
                </a:solidFill>
                <a:latin typeface="Trebuchet MS"/>
                <a:cs typeface="Trebuchet MS"/>
              </a:rPr>
              <a:t>'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4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229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50">
                <a:solidFill>
                  <a:srgbClr val="D00018"/>
                </a:solidFill>
                <a:latin typeface="Trebuchet MS"/>
                <a:cs typeface="Trebuchet MS"/>
              </a:rPr>
              <a:t>a  </a:t>
            </a:r>
            <a:r>
              <a:rPr dirty="0" sz="2650" spc="-135">
                <a:solidFill>
                  <a:srgbClr val="D00018"/>
                </a:solidFill>
                <a:latin typeface="Trebuchet MS"/>
                <a:cs typeface="Trebuchet MS"/>
              </a:rPr>
              <a:t>l'Àrea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403298"/>
            <a:ext cx="6827519" cy="41355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12774"/>
            <a:ext cx="251587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85">
                <a:solidFill>
                  <a:srgbClr val="D00018"/>
                </a:solidFill>
                <a:latin typeface="Trebuchet MS"/>
                <a:cs typeface="Trebuchet MS"/>
              </a:rPr>
              <a:t>'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8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2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35">
                <a:solidFill>
                  <a:srgbClr val="D00018"/>
                </a:solidFill>
                <a:latin typeface="Trebuchet MS"/>
                <a:cs typeface="Trebuchet MS"/>
              </a:rPr>
              <a:t>q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1850" spc="-2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20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4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5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021913"/>
            <a:ext cx="6826250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consum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d’electricitat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prové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fonts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renovables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cobertura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d’il·luminació,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climatització,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equips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maquinària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comptem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extern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assessora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dóna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subministraments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endParaRPr sz="1200">
              <a:latin typeface="Tahoma"/>
              <a:cs typeface="Tahoma"/>
            </a:endParaRPr>
          </a:p>
          <a:p>
            <a:pPr marL="12700" marR="22225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últims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podem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veure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disparitat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comportaments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9%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passat.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premisses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d’eficiència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estalvi.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significatius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tornen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d’Aparcament,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d’Anella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Olímpica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144" y="3012642"/>
            <a:ext cx="6445178" cy="21274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5859698"/>
            <a:ext cx="685736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coneixedor,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missatges,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temperatures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adequades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bona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climatització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avantatges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d’apagar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ordinadors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monitors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finalitzar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jornada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laboral.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99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6963" y="7108159"/>
            <a:ext cx="6713855" cy="109855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sistema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climatització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geotèrmica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Autobusos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Nord.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Esperem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40%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d’estalvi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gràcies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l’aprofitament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l’estabilitat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tèrmica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subsòl,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termes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econòmics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traduir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70.000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euros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anuals.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observarem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d’aprop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comportament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energètic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8813088"/>
            <a:ext cx="6844665" cy="1012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d’electricitat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menor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últims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aconseguit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gràcies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l’anàlisi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després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acte,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servit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prendre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consciència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consum,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repensar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replanificar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operatives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protocol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d’ús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neveres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bars.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100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737108"/>
            <a:ext cx="6817359" cy="20859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Fòrum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instal·lació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l’enllumenat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mitjà</a:t>
            </a:r>
            <a:r>
              <a:rPr dirty="0" sz="1200" spc="3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detecció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il·luminació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tecnologia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led.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tasca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principal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l’espai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oficines.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d’implantació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suposat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reducció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potencia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instal·lada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59,2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% 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; 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preveiem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estalvi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concepte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830€,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oscil·lant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períodes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unitat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instal·lació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33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mesos.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instal·lació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aquets elements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suposat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inversió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3.714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€.</a:t>
            </a:r>
            <a:r>
              <a:rPr dirty="0" sz="1200" spc="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preveu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implantació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crepusculars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detecció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presencia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espais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Fòrum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sota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instal·lats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components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portarà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mensual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garantir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òptim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funcionament.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021913"/>
            <a:ext cx="6283960" cy="3710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natural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cobertura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calefacció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subministraments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comptem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extern.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ahoma"/>
              <a:cs typeface="Tahoma"/>
            </a:endParaRPr>
          </a:p>
          <a:p>
            <a:pPr marL="1493520" marR="1507490">
              <a:lnSpc>
                <a:spcPct val="117300"/>
              </a:lnSpc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d’Anella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Olímpica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Zoo.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consum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necessitat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 d’animals,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climatologia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construcció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renovació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motiu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necessàriament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estigui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lligat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96" y="5189249"/>
            <a:ext cx="5145984" cy="34378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512774"/>
            <a:ext cx="204216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0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35">
                <a:solidFill>
                  <a:srgbClr val="D00018"/>
                </a:solidFill>
                <a:latin typeface="Trebuchet MS"/>
                <a:cs typeface="Trebuchet MS"/>
              </a:rPr>
              <a:t>q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fa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101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7814" y="2386742"/>
            <a:ext cx="3647461" cy="20629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4720" y="1021913"/>
            <a:ext cx="6550025" cy="3850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493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flota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composa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vehicles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ipologia: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bicicletes,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turismes,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motocicletes,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furgonetes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vehicles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grua.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principalment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combustibles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fòssils,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impacte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ambiental.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ahoma"/>
              <a:cs typeface="Tahoma"/>
            </a:endParaRPr>
          </a:p>
          <a:p>
            <a:pPr marL="12700" marR="3195320">
              <a:lnSpc>
                <a:spcPct val="117300"/>
              </a:lnSpc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desplaçaments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elèctrics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distribuïts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tota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l'empresa.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requereixen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sigui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combustible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fòssil,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mantenim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duplicat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vehicles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elèctrics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10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6770" y="5549348"/>
            <a:ext cx="7299959" cy="2730500"/>
            <a:chOff x="256770" y="5549348"/>
            <a:chExt cx="7299959" cy="2730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770" y="5549348"/>
              <a:ext cx="4048014" cy="2543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8461" y="5766552"/>
              <a:ext cx="3608038" cy="25129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6963" y="512774"/>
            <a:ext cx="302768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35">
                <a:solidFill>
                  <a:srgbClr val="D00018"/>
                </a:solidFill>
                <a:latin typeface="Trebuchet MS"/>
                <a:cs typeface="Trebuchet MS"/>
              </a:rPr>
              <a:t>q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ç</a:t>
            </a:r>
            <a:r>
              <a:rPr dirty="0" sz="18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102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3316" y="3851892"/>
            <a:ext cx="2541519" cy="21790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24142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15"/>
              <a:t>A</a:t>
            </a:r>
            <a:r>
              <a:rPr dirty="0" spc="-315"/>
              <a:t>i</a:t>
            </a:r>
            <a:r>
              <a:rPr dirty="0" spc="-90"/>
              <a:t>g</a:t>
            </a:r>
            <a:r>
              <a:rPr dirty="0" spc="-130"/>
              <a:t>u</a:t>
            </a:r>
            <a:r>
              <a:rPr dirty="0" spc="-135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963" y="1380845"/>
            <a:ext cx="212598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300">
                <a:solidFill>
                  <a:srgbClr val="D00018"/>
                </a:solidFill>
                <a:latin typeface="Trebuchet MS"/>
                <a:cs typeface="Trebuchet MS"/>
              </a:rPr>
              <a:t>’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0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35">
                <a:solidFill>
                  <a:srgbClr val="D00018"/>
                </a:solidFill>
                <a:latin typeface="Trebuchet MS"/>
                <a:cs typeface="Trebuchet MS"/>
              </a:rPr>
              <a:t>q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1889983"/>
            <a:ext cx="671830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d’aigua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cobertura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sanitaris,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gestor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extern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energètic 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d’aigua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assessorament dels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subministraments.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99,31%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prové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distribució. Existeix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petit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freàtic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l’Anella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Olímpica.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últims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són: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7264217"/>
            <a:ext cx="6791959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característiques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recinte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s'observa,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principal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consumidor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d’aigua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l’empresa.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consum,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l’estudi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2012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gestor,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distribuït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usos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que: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renovació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d’aigua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basses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llacs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(30%),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tasques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 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(18%),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sistema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reg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(9%),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aigua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sanitària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vestuaris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lavabos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(5%),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restauració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animals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(1%).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37%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restant,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pèrdues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distribució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canonades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enterrades,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llacs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basses,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variar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interanualment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consum.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perfil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comportament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estacional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clar,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l'estiu,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ja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moltes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comporten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significatiu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d’aigua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freqüència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l’estiu.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869" y="3284453"/>
            <a:ext cx="3885330" cy="314156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103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808" y="4059983"/>
            <a:ext cx="2551294" cy="19505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6522" y="4062003"/>
            <a:ext cx="2326205" cy="198953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717039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/>
              <a:t>R</a:t>
            </a:r>
            <a:r>
              <a:rPr dirty="0" spc="-275"/>
              <a:t>e</a:t>
            </a:r>
            <a:r>
              <a:rPr dirty="0" spc="-55"/>
              <a:t>s</a:t>
            </a:r>
            <a:r>
              <a:rPr dirty="0" spc="-315"/>
              <a:t>i</a:t>
            </a:r>
            <a:r>
              <a:rPr dirty="0" spc="-110"/>
              <a:t>d</a:t>
            </a:r>
            <a:r>
              <a:rPr dirty="0" spc="-114"/>
              <a:t>u</a:t>
            </a:r>
            <a:r>
              <a:rPr dirty="0" spc="-25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104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963" y="1382796"/>
            <a:ext cx="6700520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generen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ipologia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especial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especial.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domèstics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gestionen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controlats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gestionats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d’altres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autoritzats.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2502509"/>
            <a:ext cx="6749415" cy="798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25">
                <a:solidFill>
                  <a:srgbClr val="D00018"/>
                </a:solidFill>
                <a:latin typeface="Verdana"/>
                <a:cs typeface="Verdana"/>
              </a:rPr>
              <a:t>I</a:t>
            </a:r>
            <a:r>
              <a:rPr dirty="0" sz="1200" spc="-150">
                <a:solidFill>
                  <a:srgbClr val="D00018"/>
                </a:solidFill>
                <a:latin typeface="Verdana"/>
                <a:cs typeface="Verdana"/>
              </a:rPr>
              <a:t>n</a:t>
            </a:r>
            <a:r>
              <a:rPr dirty="0" sz="1200" spc="-60">
                <a:solidFill>
                  <a:srgbClr val="D00018"/>
                </a:solidFill>
                <a:latin typeface="Verdana"/>
                <a:cs typeface="Verdana"/>
              </a:rPr>
              <a:t>d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i</a:t>
            </a:r>
            <a:r>
              <a:rPr dirty="0" sz="1200" spc="-15">
                <a:solidFill>
                  <a:srgbClr val="D00018"/>
                </a:solidFill>
                <a:latin typeface="Verdana"/>
                <a:cs typeface="Verdana"/>
              </a:rPr>
              <a:t>c</a:t>
            </a:r>
            <a:r>
              <a:rPr dirty="0" sz="1200" spc="-110">
                <a:solidFill>
                  <a:srgbClr val="D00018"/>
                </a:solidFill>
                <a:latin typeface="Verdana"/>
                <a:cs typeface="Verdana"/>
              </a:rPr>
              <a:t>a</a:t>
            </a:r>
            <a:r>
              <a:rPr dirty="0" sz="1200" spc="-60">
                <a:solidFill>
                  <a:srgbClr val="D00018"/>
                </a:solidFill>
                <a:latin typeface="Verdana"/>
                <a:cs typeface="Verdana"/>
              </a:rPr>
              <a:t>d</a:t>
            </a:r>
            <a:r>
              <a:rPr dirty="0" sz="1200" spc="-45">
                <a:solidFill>
                  <a:srgbClr val="D00018"/>
                </a:solidFill>
                <a:latin typeface="Verdana"/>
                <a:cs typeface="Verdana"/>
              </a:rPr>
              <a:t>o</a:t>
            </a:r>
            <a:r>
              <a:rPr dirty="0" sz="1200" spc="-135">
                <a:solidFill>
                  <a:srgbClr val="D00018"/>
                </a:solidFill>
                <a:latin typeface="Verdana"/>
                <a:cs typeface="Verdana"/>
              </a:rPr>
              <a:t>r</a:t>
            </a:r>
            <a:r>
              <a:rPr dirty="0" sz="1200" spc="-130">
                <a:solidFill>
                  <a:srgbClr val="D00018"/>
                </a:solidFill>
                <a:latin typeface="Verdana"/>
                <a:cs typeface="Verdana"/>
              </a:rPr>
              <a:t>s</a:t>
            </a:r>
            <a:r>
              <a:rPr dirty="0" sz="1200" spc="-155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D00018"/>
                </a:solidFill>
                <a:latin typeface="Verdana"/>
                <a:cs typeface="Verdana"/>
              </a:rPr>
              <a:t>d</a:t>
            </a:r>
            <a:r>
              <a:rPr dirty="0" sz="1200" spc="-12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175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135">
                <a:solidFill>
                  <a:srgbClr val="D00018"/>
                </a:solidFill>
                <a:latin typeface="Verdana"/>
                <a:cs typeface="Verdana"/>
              </a:rPr>
              <a:t>r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95">
                <a:solidFill>
                  <a:srgbClr val="D00018"/>
                </a:solidFill>
                <a:latin typeface="Verdana"/>
                <a:cs typeface="Verdana"/>
              </a:rPr>
              <a:t>s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i</a:t>
            </a:r>
            <a:r>
              <a:rPr dirty="0" sz="1200" spc="-60">
                <a:solidFill>
                  <a:srgbClr val="D00018"/>
                </a:solidFill>
                <a:latin typeface="Verdana"/>
                <a:cs typeface="Verdana"/>
              </a:rPr>
              <a:t>d</a:t>
            </a:r>
            <a:r>
              <a:rPr dirty="0" sz="1200" spc="-150">
                <a:solidFill>
                  <a:srgbClr val="D00018"/>
                </a:solidFill>
                <a:latin typeface="Verdana"/>
                <a:cs typeface="Verdana"/>
              </a:rPr>
              <a:t>u</a:t>
            </a:r>
            <a:r>
              <a:rPr dirty="0" sz="1200" spc="-130">
                <a:solidFill>
                  <a:srgbClr val="D00018"/>
                </a:solidFill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principal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generació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és,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molta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diferència,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degut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l'activitat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desenvolupem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assimilable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poble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petit.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6813600"/>
            <a:ext cx="6777990" cy="165671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L’any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endavant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polítiques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reciclatge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separació 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fracció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orgànica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rebuig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olímpiques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Palau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Jordi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l'Estadi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Olímpic.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fetes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d’agost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separem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recollim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selectiva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fracció.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primera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vegada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començat 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registrar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buidats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rebuig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disposem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primeres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(volums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aproximats)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cartró,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envasos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plàstic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vidre.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027374"/>
            <a:ext cx="3429000" cy="3587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II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D’altra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banda,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gener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emmacat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tast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d’aigua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“Tasta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pensa”,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adreçat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d’oficines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centrals.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activitat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divulgativa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sensibilització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sentits: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primer,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ús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reduir els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gots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plàstic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gràcies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l’entrega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013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000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24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73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0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ampolles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33cl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(en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equivalents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33cl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surten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8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8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1993" y="5943732"/>
            <a:ext cx="3423623" cy="21045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9459" y="701039"/>
            <a:ext cx="4915814" cy="34527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9101151"/>
            <a:ext cx="674179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rere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any,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comptabilització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residus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rigorosa,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incrementem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fraccions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selectiva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establim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mètodes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millor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obtenció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dades.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matèria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orgànica,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millorada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incorporades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quantitats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l’Anella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Olímpica.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105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82879"/>
            <a:ext cx="21844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70">
                <a:solidFill>
                  <a:srgbClr val="D00018"/>
                </a:solidFill>
                <a:latin typeface="Verdana"/>
                <a:cs typeface="Verdana"/>
              </a:rPr>
              <a:t>G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150">
                <a:solidFill>
                  <a:srgbClr val="D00018"/>
                </a:solidFill>
                <a:latin typeface="Verdana"/>
                <a:cs typeface="Verdana"/>
              </a:rPr>
              <a:t>n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135">
                <a:solidFill>
                  <a:srgbClr val="D00018"/>
                </a:solidFill>
                <a:latin typeface="Verdana"/>
                <a:cs typeface="Verdana"/>
              </a:rPr>
              <a:t>r</a:t>
            </a:r>
            <a:r>
              <a:rPr dirty="0" sz="1200" spc="-110">
                <a:solidFill>
                  <a:srgbClr val="D00018"/>
                </a:solidFill>
                <a:latin typeface="Verdana"/>
                <a:cs typeface="Verdana"/>
              </a:rPr>
              <a:t>a</a:t>
            </a:r>
            <a:r>
              <a:rPr dirty="0" sz="1200" spc="-15">
                <a:solidFill>
                  <a:srgbClr val="D00018"/>
                </a:solidFill>
                <a:latin typeface="Verdana"/>
                <a:cs typeface="Verdana"/>
              </a:rPr>
              <a:t>c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i</a:t>
            </a:r>
            <a:r>
              <a:rPr dirty="0" sz="1200" spc="-75">
                <a:solidFill>
                  <a:srgbClr val="D00018"/>
                </a:solidFill>
                <a:latin typeface="Verdana"/>
                <a:cs typeface="Verdana"/>
              </a:rPr>
              <a:t>ó</a:t>
            </a:r>
            <a:r>
              <a:rPr dirty="0" sz="1200" spc="-160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D00018"/>
                </a:solidFill>
                <a:latin typeface="Verdana"/>
                <a:cs typeface="Verdana"/>
              </a:rPr>
              <a:t>d</a:t>
            </a:r>
            <a:r>
              <a:rPr dirty="0" sz="1200" spc="-12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175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135">
                <a:solidFill>
                  <a:srgbClr val="D00018"/>
                </a:solidFill>
                <a:latin typeface="Verdana"/>
                <a:cs typeface="Verdana"/>
              </a:rPr>
              <a:t>r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95">
                <a:solidFill>
                  <a:srgbClr val="D00018"/>
                </a:solidFill>
                <a:latin typeface="Verdana"/>
                <a:cs typeface="Verdana"/>
              </a:rPr>
              <a:t>s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i</a:t>
            </a:r>
            <a:r>
              <a:rPr dirty="0" sz="1200" spc="-60">
                <a:solidFill>
                  <a:srgbClr val="D00018"/>
                </a:solidFill>
                <a:latin typeface="Verdana"/>
                <a:cs typeface="Verdana"/>
              </a:rPr>
              <a:t>d</a:t>
            </a:r>
            <a:r>
              <a:rPr dirty="0" sz="1200" spc="-150">
                <a:solidFill>
                  <a:srgbClr val="D00018"/>
                </a:solidFill>
                <a:latin typeface="Verdana"/>
                <a:cs typeface="Verdana"/>
              </a:rPr>
              <a:t>u</a:t>
            </a:r>
            <a:r>
              <a:rPr dirty="0" sz="1200" spc="-130">
                <a:solidFill>
                  <a:srgbClr val="D00018"/>
                </a:solidFill>
                <a:latin typeface="Verdana"/>
                <a:cs typeface="Verdana"/>
              </a:rPr>
              <a:t>s</a:t>
            </a:r>
            <a:r>
              <a:rPr dirty="0" sz="1200" spc="-155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150">
                <a:solidFill>
                  <a:srgbClr val="D00018"/>
                </a:solidFill>
                <a:latin typeface="Verdana"/>
                <a:cs typeface="Verdana"/>
              </a:rPr>
              <a:t>n</a:t>
            </a:r>
            <a:r>
              <a:rPr dirty="0" sz="1200" spc="-75">
                <a:solidFill>
                  <a:srgbClr val="D00018"/>
                </a:solidFill>
                <a:latin typeface="Verdana"/>
                <a:cs typeface="Verdana"/>
              </a:rPr>
              <a:t>o</a:t>
            </a:r>
            <a:r>
              <a:rPr dirty="0" sz="1200" spc="-160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95">
                <a:solidFill>
                  <a:srgbClr val="D00018"/>
                </a:solidFill>
                <a:latin typeface="Verdana"/>
                <a:cs typeface="Verdana"/>
              </a:rPr>
              <a:t>s</a:t>
            </a:r>
            <a:r>
              <a:rPr dirty="0" sz="1200" spc="-60">
                <a:solidFill>
                  <a:srgbClr val="D00018"/>
                </a:solidFill>
                <a:latin typeface="Verdana"/>
                <a:cs typeface="Verdana"/>
              </a:rPr>
              <a:t>p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15">
                <a:solidFill>
                  <a:srgbClr val="D00018"/>
                </a:solidFill>
                <a:latin typeface="Verdana"/>
                <a:cs typeface="Verdana"/>
              </a:rPr>
              <a:t>c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i</a:t>
            </a:r>
            <a:r>
              <a:rPr dirty="0" sz="1200" spc="-110">
                <a:solidFill>
                  <a:srgbClr val="D00018"/>
                </a:solidFill>
                <a:latin typeface="Verdana"/>
                <a:cs typeface="Verdana"/>
              </a:rPr>
              <a:t>a</a:t>
            </a:r>
            <a:r>
              <a:rPr dirty="0" sz="1200" spc="-25">
                <a:solidFill>
                  <a:srgbClr val="D00018"/>
                </a:solidFill>
                <a:latin typeface="Verdana"/>
                <a:cs typeface="Verdana"/>
              </a:rPr>
              <a:t>l</a:t>
            </a:r>
            <a:r>
              <a:rPr dirty="0" sz="1200" spc="-130">
                <a:solidFill>
                  <a:srgbClr val="D00018"/>
                </a:solidFill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888187"/>
            <a:ext cx="6827246" cy="49548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7157" y="6076543"/>
            <a:ext cx="19894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70">
                <a:solidFill>
                  <a:srgbClr val="D00018"/>
                </a:solidFill>
                <a:latin typeface="Verdana"/>
                <a:cs typeface="Verdana"/>
              </a:rPr>
              <a:t>G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150">
                <a:solidFill>
                  <a:srgbClr val="D00018"/>
                </a:solidFill>
                <a:latin typeface="Verdana"/>
                <a:cs typeface="Verdana"/>
              </a:rPr>
              <a:t>n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135">
                <a:solidFill>
                  <a:srgbClr val="D00018"/>
                </a:solidFill>
                <a:latin typeface="Verdana"/>
                <a:cs typeface="Verdana"/>
              </a:rPr>
              <a:t>r</a:t>
            </a:r>
            <a:r>
              <a:rPr dirty="0" sz="1200" spc="-110">
                <a:solidFill>
                  <a:srgbClr val="D00018"/>
                </a:solidFill>
                <a:latin typeface="Verdana"/>
                <a:cs typeface="Verdana"/>
              </a:rPr>
              <a:t>a</a:t>
            </a:r>
            <a:r>
              <a:rPr dirty="0" sz="1200" spc="-15">
                <a:solidFill>
                  <a:srgbClr val="D00018"/>
                </a:solidFill>
                <a:latin typeface="Verdana"/>
                <a:cs typeface="Verdana"/>
              </a:rPr>
              <a:t>c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i</a:t>
            </a:r>
            <a:r>
              <a:rPr dirty="0" sz="1200" spc="-75">
                <a:solidFill>
                  <a:srgbClr val="D00018"/>
                </a:solidFill>
                <a:latin typeface="Verdana"/>
                <a:cs typeface="Verdana"/>
              </a:rPr>
              <a:t>ó</a:t>
            </a:r>
            <a:r>
              <a:rPr dirty="0" sz="1200" spc="-160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D00018"/>
                </a:solidFill>
                <a:latin typeface="Verdana"/>
                <a:cs typeface="Verdana"/>
              </a:rPr>
              <a:t>d</a:t>
            </a:r>
            <a:r>
              <a:rPr dirty="0" sz="1200" spc="-12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175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135">
                <a:solidFill>
                  <a:srgbClr val="D00018"/>
                </a:solidFill>
                <a:latin typeface="Verdana"/>
                <a:cs typeface="Verdana"/>
              </a:rPr>
              <a:t>r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95">
                <a:solidFill>
                  <a:srgbClr val="D00018"/>
                </a:solidFill>
                <a:latin typeface="Verdana"/>
                <a:cs typeface="Verdana"/>
              </a:rPr>
              <a:t>s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i</a:t>
            </a:r>
            <a:r>
              <a:rPr dirty="0" sz="1200" spc="-60">
                <a:solidFill>
                  <a:srgbClr val="D00018"/>
                </a:solidFill>
                <a:latin typeface="Verdana"/>
                <a:cs typeface="Verdana"/>
              </a:rPr>
              <a:t>d</a:t>
            </a:r>
            <a:r>
              <a:rPr dirty="0" sz="1200" spc="-150">
                <a:solidFill>
                  <a:srgbClr val="D00018"/>
                </a:solidFill>
                <a:latin typeface="Verdana"/>
                <a:cs typeface="Verdana"/>
              </a:rPr>
              <a:t>u</a:t>
            </a:r>
            <a:r>
              <a:rPr dirty="0" sz="1200" spc="-130">
                <a:solidFill>
                  <a:srgbClr val="D00018"/>
                </a:solidFill>
                <a:latin typeface="Verdana"/>
                <a:cs typeface="Verdana"/>
              </a:rPr>
              <a:t>s</a:t>
            </a:r>
            <a:r>
              <a:rPr dirty="0" sz="1200" spc="-155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95">
                <a:solidFill>
                  <a:srgbClr val="D00018"/>
                </a:solidFill>
                <a:latin typeface="Verdana"/>
                <a:cs typeface="Verdana"/>
              </a:rPr>
              <a:t>s</a:t>
            </a:r>
            <a:r>
              <a:rPr dirty="0" sz="1200" spc="-60">
                <a:solidFill>
                  <a:srgbClr val="D00018"/>
                </a:solidFill>
                <a:latin typeface="Verdana"/>
                <a:cs typeface="Verdana"/>
              </a:rPr>
              <a:t>p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e</a:t>
            </a:r>
            <a:r>
              <a:rPr dirty="0" sz="1200" spc="-15">
                <a:solidFill>
                  <a:srgbClr val="D00018"/>
                </a:solidFill>
                <a:latin typeface="Verdana"/>
                <a:cs typeface="Verdana"/>
              </a:rPr>
              <a:t>c</a:t>
            </a: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i</a:t>
            </a:r>
            <a:r>
              <a:rPr dirty="0" sz="1200" spc="-110">
                <a:solidFill>
                  <a:srgbClr val="D00018"/>
                </a:solidFill>
                <a:latin typeface="Verdana"/>
                <a:cs typeface="Verdana"/>
              </a:rPr>
              <a:t>a</a:t>
            </a:r>
            <a:r>
              <a:rPr dirty="0" sz="1200" spc="-25">
                <a:solidFill>
                  <a:srgbClr val="D00018"/>
                </a:solidFill>
                <a:latin typeface="Verdana"/>
                <a:cs typeface="Verdana"/>
              </a:rPr>
              <a:t>l</a:t>
            </a:r>
            <a:r>
              <a:rPr dirty="0" sz="1200" spc="-130">
                <a:solidFill>
                  <a:srgbClr val="D00018"/>
                </a:solidFill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857" y="6407251"/>
            <a:ext cx="6827246" cy="25651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7157" y="8953878"/>
            <a:ext cx="672719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fraccions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domèstiques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(envasos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lleugers,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cartró,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vidre,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rebuig)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municipal a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divisions, les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quantitats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associades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sempre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disponibles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degut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s'incorporen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volum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municipal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recollit.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motiu,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anteriors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domèstics,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d’envasos,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paper,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vidre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rebuig.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106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11785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5"/>
              <a:t>C</a:t>
            </a:r>
            <a:r>
              <a:rPr dirty="0" spc="-110"/>
              <a:t>a</a:t>
            </a:r>
            <a:r>
              <a:rPr dirty="0" spc="-125"/>
              <a:t>n</a:t>
            </a:r>
            <a:r>
              <a:rPr dirty="0" spc="-265"/>
              <a:t>v</a:t>
            </a:r>
            <a:r>
              <a:rPr dirty="0" spc="-275"/>
              <a:t>i</a:t>
            </a:r>
            <a:r>
              <a:rPr dirty="0" spc="-490"/>
              <a:t> </a:t>
            </a:r>
            <a:r>
              <a:rPr dirty="0" spc="-195"/>
              <a:t>C</a:t>
            </a:r>
            <a:r>
              <a:rPr dirty="0" spc="-275"/>
              <a:t>l</a:t>
            </a:r>
            <a:r>
              <a:rPr dirty="0" spc="-315"/>
              <a:t>i</a:t>
            </a:r>
            <a:r>
              <a:rPr dirty="0" spc="-195"/>
              <a:t>m</a:t>
            </a:r>
            <a:r>
              <a:rPr dirty="0" spc="-110"/>
              <a:t>à</a:t>
            </a:r>
            <a:r>
              <a:rPr dirty="0" spc="-405"/>
              <a:t>t</a:t>
            </a:r>
            <a:r>
              <a:rPr dirty="0" spc="-315"/>
              <a:t>i</a:t>
            </a:r>
            <a:r>
              <a:rPr dirty="0" spc="-215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4263" y="1382796"/>
            <a:ext cx="6868795" cy="1859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 marR="132715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D'acord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Guies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pràctiques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càlcul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gasos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efecte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d’hivernacle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(GEH)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calculadores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associades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l’Oficina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Catalana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Canvi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Climàtic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podem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elaborar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l’inventari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d’emissions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GEH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associades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activitat,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concret,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estimem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derivades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energètic,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transport,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derivades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aquells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casos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comptabilitzats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parlem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GEH</a:t>
            </a:r>
            <a:r>
              <a:rPr dirty="0" sz="12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referim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</a:t>
            </a:r>
            <a:r>
              <a:rPr dirty="0" baseline="-13888" sz="1800" spc="-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baseline="-13888" sz="1800" spc="-82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equivalent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(CO</a:t>
            </a:r>
            <a:r>
              <a:rPr dirty="0" baseline="-13888" sz="1800" spc="-60">
                <a:solidFill>
                  <a:srgbClr val="666666"/>
                </a:solidFill>
                <a:latin typeface="Tahoma"/>
                <a:cs typeface="Tahoma"/>
              </a:rPr>
              <a:t>2eq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),</a:t>
            </a:r>
            <a:endParaRPr sz="1200">
              <a:latin typeface="Tahoma"/>
              <a:cs typeface="Tahoma"/>
            </a:endParaRPr>
          </a:p>
          <a:p>
            <a:pPr marL="25400" marR="17780">
              <a:lnSpc>
                <a:spcPct val="1387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inclou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gasos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efecte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d’hivernacle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Protocol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Kyoto: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diòxid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carboni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(CO</a:t>
            </a:r>
            <a:r>
              <a:rPr dirty="0" baseline="-13888" sz="1800" spc="-82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),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metà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(CH</a:t>
            </a:r>
            <a:r>
              <a:rPr dirty="0" baseline="-13888" sz="1800" spc="-127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),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òxid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nitrogen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(N</a:t>
            </a:r>
            <a:r>
              <a:rPr dirty="0" baseline="-13888" sz="1800" spc="-112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O),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hidrofluorocarburs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(HFC),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perfluorocarburs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(PFC),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hexafluorur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sofre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(SF</a:t>
            </a:r>
            <a:r>
              <a:rPr dirty="0" baseline="-13888" sz="1800" spc="-127">
                <a:solidFill>
                  <a:srgbClr val="666666"/>
                </a:solidFill>
                <a:latin typeface="Tahoma"/>
                <a:cs typeface="Tahoma"/>
              </a:rPr>
              <a:t>6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).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3409594"/>
            <a:ext cx="465328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Emissions</a:t>
            </a:r>
            <a:r>
              <a:rPr dirty="0" sz="1850" spc="-14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rebuchet MS"/>
                <a:cs typeface="Trebuchet MS"/>
              </a:rPr>
              <a:t>de</a:t>
            </a:r>
            <a:r>
              <a:rPr dirty="0" sz="1850" spc="-21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rebuchet MS"/>
                <a:cs typeface="Trebuchet MS"/>
              </a:rPr>
              <a:t>gasos</a:t>
            </a:r>
            <a:r>
              <a:rPr dirty="0" sz="1850" spc="-14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60">
                <a:solidFill>
                  <a:srgbClr val="D00018"/>
                </a:solidFill>
                <a:latin typeface="Trebuchet MS"/>
                <a:cs typeface="Trebuchet MS"/>
              </a:rPr>
              <a:t>amb</a:t>
            </a:r>
            <a:r>
              <a:rPr dirty="0" sz="1850" spc="-25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efecte</a:t>
            </a:r>
            <a:r>
              <a:rPr dirty="0" sz="1850" spc="-21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d'hivernacle</a:t>
            </a:r>
            <a:r>
              <a:rPr dirty="0" sz="1850" spc="-21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(GEH)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9120" y="4626863"/>
            <a:ext cx="59055" cy="59055"/>
            <a:chOff x="579120" y="4626863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463174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463174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20" y="4841442"/>
            <a:ext cx="59055" cy="59055"/>
            <a:chOff x="579120" y="4841442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484631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484631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46963" y="3918732"/>
            <a:ext cx="6817995" cy="1254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15925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GEH</a:t>
            </a:r>
            <a:r>
              <a:rPr dirty="0" sz="12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associades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Guia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anteriorment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esmentada,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classificar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tracti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d’emissions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indirectes.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directes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fonts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pròpies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control.</a:t>
            </a:r>
            <a:endParaRPr sz="1200">
              <a:latin typeface="Tahoma"/>
              <a:cs typeface="Tahoma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indirectes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conseqüència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realitzem,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posseïm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controlem.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611" y="5770220"/>
            <a:ext cx="5315715" cy="267248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107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1395" y="652655"/>
            <a:ext cx="4467077" cy="26364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7438" y="3746559"/>
            <a:ext cx="2043180" cy="16767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9366" y="5972362"/>
            <a:ext cx="6903084" cy="10515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Emissions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directes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GEH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Abast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(t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</a:t>
            </a:r>
            <a:r>
              <a:rPr dirty="0" baseline="-13888" sz="1800" spc="-15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baseline="-13888" sz="1800" spc="-10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equivalent)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rebuchet MS"/>
              <a:cs typeface="Trebuchet MS"/>
            </a:endParaRPr>
          </a:p>
          <a:p>
            <a:pPr marL="50165" marR="17780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Inclou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procedeixen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posseim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controlem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inclou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combustió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0069E0"/>
                </a:solidFill>
                <a:latin typeface="Tahoma"/>
                <a:cs typeface="Tahoma"/>
              </a:rPr>
              <a:t>combustibles</a:t>
            </a:r>
            <a:r>
              <a:rPr dirty="0" sz="1200" spc="-114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(gas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natural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combustibles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transport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flota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pròpia).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215" y="7536912"/>
            <a:ext cx="6827246" cy="262372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93267"/>
            <a:ext cx="6574790" cy="77660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635"/>
              </a:spcBef>
            </a:pP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370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2650" spc="-220">
                <a:solidFill>
                  <a:srgbClr val="D00018"/>
                </a:solidFill>
                <a:latin typeface="Trebuchet MS"/>
                <a:cs typeface="Trebuchet MS"/>
              </a:rPr>
              <a:t>í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6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110">
                <a:solidFill>
                  <a:srgbClr val="D00018"/>
                </a:solidFill>
                <a:latin typeface="Trebuchet MS"/>
                <a:cs typeface="Trebuchet MS"/>
              </a:rPr>
              <a:t>'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4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229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50">
                <a:solidFill>
                  <a:srgbClr val="D00018"/>
                </a:solidFill>
                <a:latin typeface="Trebuchet MS"/>
                <a:cs typeface="Trebuchet MS"/>
              </a:rPr>
              <a:t>a  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8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85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26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8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4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403298"/>
            <a:ext cx="6827519" cy="21848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863" y="698093"/>
            <a:ext cx="6748780" cy="10515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Emissions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indirectes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GEH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Abast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2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(t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</a:t>
            </a:r>
            <a:r>
              <a:rPr dirty="0" baseline="-13888" sz="1800" spc="-15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baseline="-13888" sz="1800" spc="-10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equivalent)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rebuchet MS"/>
              <a:cs typeface="Trebuchet MS"/>
            </a:endParaRPr>
          </a:p>
          <a:p>
            <a:pPr marL="50165" marR="177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Comprèn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derivades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d’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</a:rPr>
              <a:t>electricitat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.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l’electricitat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produeixen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físicament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instal·lació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l’electricitat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generada.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productores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estimem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emissions.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2212847"/>
            <a:ext cx="6827519" cy="15703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6163" y="4045917"/>
            <a:ext cx="6915784" cy="31388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(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baseline="-13888" sz="1800" spc="-112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baseline="-13888" sz="1800" spc="-112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)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rebuchet MS"/>
              <a:cs typeface="Trebuchet MS"/>
            </a:endParaRPr>
          </a:p>
          <a:p>
            <a:pPr marL="62865" marR="304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L'abast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inclou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indirectes.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d’abast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conseqüència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activitats,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provenen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posseïm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controlem.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Alguns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exemples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d’activitats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podrien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considerar-se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d’abast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viatges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feina,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transport 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productes, materials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organització,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organització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</a:t>
            </a:r>
            <a:r>
              <a:rPr dirty="0" sz="1200" spc="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producció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matèries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primeres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comprades.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62865" marR="17780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càlcul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l'abast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nosaltres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estimem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GEH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associades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residus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(fraccions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domèstiques: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cartró,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cartró,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envasos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vidre,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envasos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lleugers,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fracció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orgànica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residus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municipals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(FORM)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fracció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resta).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fer-ho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 conèixer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quantitat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residus</a:t>
            </a:r>
            <a:r>
              <a:rPr dirty="0" sz="1200" spc="-114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ipus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generació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residus.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sentit,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calculem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GEH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úniques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disponibles.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anys,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fraccions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domèstiques,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l'Anella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Olímpica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fracció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matèria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orgànica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d’algunes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oficines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66" y="7468167"/>
            <a:ext cx="6827520" cy="32089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109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110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16560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80"/>
              <a:t>G</a:t>
            </a:r>
            <a:r>
              <a:rPr dirty="0" spc="-275"/>
              <a:t>e</a:t>
            </a:r>
            <a:r>
              <a:rPr dirty="0" spc="-55"/>
              <a:t>s</a:t>
            </a:r>
            <a:r>
              <a:rPr dirty="0" spc="-405"/>
              <a:t>t</a:t>
            </a:r>
            <a:r>
              <a:rPr dirty="0" spc="-315"/>
              <a:t>i</a:t>
            </a:r>
            <a:r>
              <a:rPr dirty="0" spc="-20"/>
              <a:t>ó</a:t>
            </a:r>
            <a:r>
              <a:rPr dirty="0" spc="-440"/>
              <a:t> </a:t>
            </a:r>
            <a:r>
              <a:rPr dirty="0" spc="-204"/>
              <a:t>d</a:t>
            </a:r>
            <a:r>
              <a:rPr dirty="0" spc="-180"/>
              <a:t>e</a:t>
            </a:r>
            <a:r>
              <a:rPr dirty="0" spc="-440"/>
              <a:t> </a:t>
            </a:r>
            <a:r>
              <a:rPr dirty="0" spc="-204"/>
              <a:t>p</a:t>
            </a:r>
            <a:r>
              <a:rPr dirty="0" spc="-165"/>
              <a:t>e</a:t>
            </a:r>
            <a:r>
              <a:rPr dirty="0" spc="-195"/>
              <a:t>r</a:t>
            </a:r>
            <a:r>
              <a:rPr dirty="0" spc="-225"/>
              <a:t>s</a:t>
            </a:r>
            <a:r>
              <a:rPr dirty="0" spc="-5"/>
              <a:t>o</a:t>
            </a:r>
            <a:r>
              <a:rPr dirty="0" spc="-125"/>
              <a:t>n</a:t>
            </a:r>
            <a:r>
              <a:rPr dirty="0" spc="-275"/>
              <a:t>e</a:t>
            </a:r>
            <a:r>
              <a:rPr dirty="0" spc="-25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730365" cy="189865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Organització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RSC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vetlla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endParaRPr sz="1200">
              <a:latin typeface="Tahoma"/>
              <a:cs typeface="Tahoma"/>
            </a:endParaRPr>
          </a:p>
          <a:p>
            <a:pPr algn="just" marL="12700" marR="73025">
              <a:lnSpc>
                <a:spcPct val="117300"/>
              </a:lnSpc>
              <a:spcBef>
                <a:spcPts val="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l'organització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disposi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capital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humà,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preparada,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motivada,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organitzada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informada,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estigui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alineada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17272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política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referida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fonamenta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següents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línies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estratègiques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s’avaluen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reunions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periòdiques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corresponents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estratègic,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talent,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intern,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competitivitat,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flexibilitat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adaptació,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innovació,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l’absentisme.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3682695"/>
            <a:ext cx="236156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ss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2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0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1</a:t>
            </a:r>
            <a:r>
              <a:rPr dirty="0" sz="2650" spc="-125">
                <a:solidFill>
                  <a:srgbClr val="D00018"/>
                </a:solidFill>
                <a:latin typeface="Trebuchet MS"/>
                <a:cs typeface="Trebuchet MS"/>
              </a:rPr>
              <a:t>4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663" y="4348886"/>
            <a:ext cx="6827520" cy="2536190"/>
          </a:xfrm>
          <a:prstGeom prst="rect">
            <a:avLst/>
          </a:prstGeom>
          <a:solidFill>
            <a:srgbClr val="E3E4E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487045" marR="549275">
              <a:lnSpc>
                <a:spcPct val="117300"/>
              </a:lnSpc>
              <a:spcBef>
                <a:spcPts val="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buscar conjuntament solucions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l’àmbit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laboral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configuren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plantilla,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Plans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Persones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(PdeP)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mètode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mida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487045" marR="494665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perfeccionat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desenvolupament,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adaptat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cada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negoci.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construït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participativa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voluntària,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treballats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proximitat,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doncs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fruit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equip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aglutinava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(Direcció,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comandaments,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operatiu...).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comprensió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mútua,</a:t>
            </a:r>
            <a:r>
              <a:rPr dirty="0" sz="1200" spc="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recopilat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d’interès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configurar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plans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mida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cadascun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37108"/>
            <a:ext cx="3401695" cy="37439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Talent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rebuchet MS"/>
              <a:cs typeface="Trebuchet MS"/>
            </a:endParaRPr>
          </a:p>
          <a:p>
            <a:pPr marL="12700" marR="12065">
              <a:lnSpc>
                <a:spcPct val="115999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15" i="1">
                <a:solidFill>
                  <a:srgbClr val="666666"/>
                </a:solidFill>
                <a:latin typeface="Verdana"/>
                <a:cs typeface="Verdana"/>
              </a:rPr>
              <a:t>f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q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u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70" i="1">
                <a:solidFill>
                  <a:srgbClr val="666666"/>
                </a:solidFill>
                <a:latin typeface="Verdana"/>
                <a:cs typeface="Verdana"/>
              </a:rPr>
              <a:t>B</a:t>
            </a:r>
            <a:r>
              <a:rPr dirty="0" sz="1250" spc="-265" i="1">
                <a:solidFill>
                  <a:srgbClr val="666666"/>
                </a:solidFill>
                <a:latin typeface="Verdana"/>
                <a:cs typeface="Verdana"/>
              </a:rPr>
              <a:t>:</a:t>
            </a:r>
            <a:r>
              <a:rPr dirty="0" sz="1250" spc="-17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65" i="1">
                <a:solidFill>
                  <a:srgbClr val="666666"/>
                </a:solidFill>
                <a:latin typeface="Verdana"/>
                <a:cs typeface="Verdana"/>
              </a:rPr>
              <a:t>M</a:t>
            </a:r>
            <a:r>
              <a:rPr dirty="0" sz="1250" spc="-26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s 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ò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cc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ó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,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g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ó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n 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valor</a:t>
            </a:r>
            <a:r>
              <a:rPr dirty="0" sz="1250" spc="-25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60" i="1">
                <a:solidFill>
                  <a:srgbClr val="666666"/>
                </a:solidFill>
                <a:latin typeface="Verdana"/>
                <a:cs typeface="Verdana"/>
              </a:rPr>
              <a:t>del</a:t>
            </a:r>
            <a:r>
              <a:rPr dirty="0" sz="1250" spc="-2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talent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sense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cap</a:t>
            </a:r>
            <a:r>
              <a:rPr dirty="0" sz="1250" spc="-20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discriminació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seguit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apostant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talent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intern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l’hora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d’ocupar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places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disponibles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l’organització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processos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promoció interna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redissenyat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qüestionari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d’avaluació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temporal per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ocupacionals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d’aquests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futur.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Enguany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perfeccionat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internalitzat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procés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d’avaluació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74295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4931155"/>
            <a:ext cx="3326765" cy="165671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0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-9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5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14599"/>
              </a:lnSpc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15" i="1">
                <a:solidFill>
                  <a:srgbClr val="666666"/>
                </a:solidFill>
                <a:latin typeface="Verdana"/>
                <a:cs typeface="Verdana"/>
              </a:rPr>
              <a:t>f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x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v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40" i="1">
                <a:solidFill>
                  <a:srgbClr val="666666"/>
                </a:solidFill>
                <a:latin typeface="Verdana"/>
                <a:cs typeface="Verdana"/>
              </a:rPr>
              <a:t>l 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-27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m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q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u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m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40" i="1">
                <a:solidFill>
                  <a:srgbClr val="666666"/>
                </a:solidFill>
                <a:latin typeface="Verdana"/>
                <a:cs typeface="Verdana"/>
              </a:rPr>
              <a:t>l 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millor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servei</a:t>
            </a:r>
            <a:r>
              <a:rPr dirty="0" sz="1250" spc="-20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als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clients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finals</a:t>
            </a:r>
            <a:r>
              <a:rPr dirty="0" sz="1250" spc="-17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seguim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l’obtenció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feedback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simplificació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automatització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processos.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4254" y="1955342"/>
            <a:ext cx="3566858" cy="22404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7135469"/>
            <a:ext cx="6768465" cy="24561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Competitivitat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Vetllem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mantenir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els 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costos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retributius en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nivells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que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garanteixin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la </a:t>
            </a:r>
            <a:r>
              <a:rPr dirty="0" sz="1250" spc="-70" i="1">
                <a:solidFill>
                  <a:srgbClr val="666666"/>
                </a:solidFill>
                <a:latin typeface="Verdana"/>
                <a:cs typeface="Verdana"/>
              </a:rPr>
              <a:t>competitivitat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l’empresa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d'assegurar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igualtat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retributiva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seguint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principi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d'igualtat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d'oportunitats.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57810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Vetllem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continua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vegada,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optimitzar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d’organització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l’objectiu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d’aconseguir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prestem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inguin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nivell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optimitzant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 cost. Aquesta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competitivitat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relacionada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l’organització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realitzen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funcions.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això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reconeixem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generen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duen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tasques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afavorint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òptima.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111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112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319652"/>
            <a:ext cx="6760845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sentit,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política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retributiva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objectiu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mantenint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costos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salarials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nivells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garanteixin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competitivitat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funtamentant-se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sota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criteris d’igualtat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coherència,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dotant-se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diversos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instruments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aconseguir-ho,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Conveni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col·lectiu 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l’empresa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Comissions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retribució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variable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 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tracten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anuals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l’empresa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caràcter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econòmic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caràcter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individual.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Enguany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introduït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Missió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Retribució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variable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exclòs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Conveni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083105"/>
            <a:ext cx="6835140" cy="20269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70">
                <a:solidFill>
                  <a:srgbClr val="D00018"/>
                </a:solidFill>
                <a:latin typeface="Trebuchet MS"/>
                <a:cs typeface="Trebuchet MS"/>
              </a:rPr>
              <a:t>x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9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5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15799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aconseguit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assolir </a:t>
            </a:r>
            <a:r>
              <a:rPr dirty="0" sz="1250" spc="-160" i="1">
                <a:solidFill>
                  <a:srgbClr val="666666"/>
                </a:solidFill>
                <a:latin typeface="Verdana"/>
                <a:cs typeface="Verdana"/>
              </a:rPr>
              <a:t>una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estructura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organitzativa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flexible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adaptable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entorns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canviants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en 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un </a:t>
            </a:r>
            <a:r>
              <a:rPr dirty="0" sz="1250" spc="-14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ambient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segur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.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Ens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dotem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d’eines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faciliten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l’adaptació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exigències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requerint.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l’objectiu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negocis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puguin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aconseguir 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garanties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d’èxit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futur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adoptem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mesures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ajuden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l’adaptació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adequar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estructures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condicions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situacions.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7211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Enguany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redefinit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adaptat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perfils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d’adequar-los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facilitar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competencial.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4560519"/>
            <a:ext cx="6830695" cy="181228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50">
                <a:solidFill>
                  <a:srgbClr val="D00018"/>
                </a:solidFill>
                <a:latin typeface="Trebuchet MS"/>
                <a:cs typeface="Trebuchet MS"/>
              </a:rPr>
              <a:t>RSC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aconseguir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que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B:SM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es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consolidi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com</a:t>
            </a:r>
            <a:r>
              <a:rPr dirty="0" sz="1250" spc="-23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60" i="1">
                <a:solidFill>
                  <a:srgbClr val="666666"/>
                </a:solidFill>
                <a:latin typeface="Verdana"/>
                <a:cs typeface="Verdana"/>
              </a:rPr>
              <a:t>una</a:t>
            </a:r>
            <a:r>
              <a:rPr dirty="0" sz="1250" spc="-2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empresa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socialment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responsable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compromesa </a:t>
            </a:r>
            <a:r>
              <a:rPr dirty="0" sz="1250" spc="-4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codi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ètic,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expressa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d’exercir,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ètica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d’agents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progrés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benestar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societat.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9464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assumim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pública,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possible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transparència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6823354"/>
            <a:ext cx="6614159" cy="1012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Innovació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2599"/>
              </a:lnSpc>
              <a:spcBef>
                <a:spcPts val="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Tenint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sempre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ment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mantenir</a:t>
            </a:r>
            <a:r>
              <a:rPr dirty="0" sz="1250" spc="-25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0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50" i="1">
                <a:solidFill>
                  <a:srgbClr val="666666"/>
                </a:solidFill>
                <a:latin typeface="Verdana"/>
                <a:cs typeface="Verdana"/>
              </a:rPr>
              <a:t>fer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créixer</a:t>
            </a:r>
            <a:r>
              <a:rPr dirty="0" sz="1250" spc="-25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l’esperit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innovador</a:t>
            </a:r>
            <a:r>
              <a:rPr dirty="0" sz="1250" spc="-25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B:SM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,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com</a:t>
            </a:r>
            <a:r>
              <a:rPr dirty="0" sz="1250" spc="-229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empresa</a:t>
            </a:r>
            <a:r>
              <a:rPr dirty="0" sz="1250" spc="-2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pública</a:t>
            </a:r>
            <a:r>
              <a:rPr dirty="0" sz="1250" spc="-2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 </a:t>
            </a:r>
            <a:r>
              <a:rPr dirty="0" sz="1250" spc="-4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60" i="1">
                <a:solidFill>
                  <a:srgbClr val="666666"/>
                </a:solidFill>
                <a:latin typeface="Verdana"/>
                <a:cs typeface="Verdana"/>
              </a:rPr>
              <a:t>gestió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privada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apostat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mètodes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PdeP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innovacions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0069E0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0069E0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ahoma"/>
                <a:cs typeface="Tahoma"/>
              </a:rPr>
              <a:t>Z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1200" spc="4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113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542036"/>
            <a:ext cx="6807834" cy="3041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8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14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D00018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200" spc="4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rebuchet MS"/>
              <a:cs typeface="Trebuchet MS"/>
            </a:endParaRPr>
          </a:p>
          <a:p>
            <a:pPr marL="12700" marR="51435">
              <a:lnSpc>
                <a:spcPct val="1169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reducció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l’absentisme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anat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consolidant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prioritats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integrant-se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línees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estratègiques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Objectiu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motiu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nombroses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percentatges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d’absentisme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elevats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dintre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organització.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tendència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darrers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progressiva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índexs.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continuat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aprofundint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específiques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matèria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Seguretat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Salut,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procediments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personalitzada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accidents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i/o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incidents,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demostrat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necessitat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continuar treballant sobre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objectiu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estratègic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vinent.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08915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motiu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seguim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planificant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dades,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puguin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quedar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reflectides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integrant-se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xifres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departament.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868013"/>
            <a:ext cx="6146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>
                <a:solidFill>
                  <a:srgbClr val="D00018"/>
                </a:solidFill>
                <a:latin typeface="Trebuchet MS"/>
                <a:cs typeface="Trebuchet MS"/>
              </a:rPr>
              <a:t>Q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50">
                <a:solidFill>
                  <a:srgbClr val="D00018"/>
                </a:solidFill>
                <a:latin typeface="Trebuchet MS"/>
                <a:cs typeface="Trebuchet MS"/>
              </a:rPr>
              <a:t>?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4265768"/>
            <a:ext cx="3413760" cy="19845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6774586"/>
            <a:ext cx="8293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0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-13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50">
                <a:solidFill>
                  <a:srgbClr val="D00018"/>
                </a:solidFill>
                <a:latin typeface="Trebuchet MS"/>
                <a:cs typeface="Trebuchet MS"/>
              </a:rPr>
              <a:t>?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018" y="7340735"/>
            <a:ext cx="2303594" cy="21366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60723" y="3868013"/>
            <a:ext cx="7124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-17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50">
                <a:solidFill>
                  <a:srgbClr val="D00018"/>
                </a:solidFill>
                <a:latin typeface="Trebuchet MS"/>
                <a:cs typeface="Trebuchet MS"/>
              </a:rPr>
              <a:t>?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6319" y="4173321"/>
            <a:ext cx="2942660" cy="251159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60723" y="7262266"/>
            <a:ext cx="7023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0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-13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50">
                <a:solidFill>
                  <a:srgbClr val="D00018"/>
                </a:solidFill>
                <a:latin typeface="Trebuchet MS"/>
                <a:cs typeface="Trebuchet MS"/>
              </a:rPr>
              <a:t>?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1050" y="7916213"/>
            <a:ext cx="3064057" cy="178193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211963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5"/>
              <a:t>O</a:t>
            </a:r>
            <a:r>
              <a:rPr dirty="0" spc="-145"/>
              <a:t>c</a:t>
            </a:r>
            <a:r>
              <a:rPr dirty="0" spc="-130"/>
              <a:t>u</a:t>
            </a:r>
            <a:r>
              <a:rPr dirty="0" spc="-130"/>
              <a:t>p</a:t>
            </a:r>
            <a:r>
              <a:rPr dirty="0" spc="-80"/>
              <a:t>a</a:t>
            </a:r>
            <a:r>
              <a:rPr dirty="0" spc="-215"/>
              <a:t>c</a:t>
            </a:r>
            <a:r>
              <a:rPr dirty="0" spc="-315"/>
              <a:t>i</a:t>
            </a:r>
            <a:r>
              <a:rPr dirty="0" spc="-20"/>
              <a:t>ó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114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6963" y="1361338"/>
            <a:ext cx="260477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370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32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8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ll</a:t>
            </a:r>
            <a:r>
              <a:rPr dirty="0" sz="26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963" y="2338648"/>
            <a:ext cx="681545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1280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edat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44,66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vuit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indefinit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temps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complet.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distribuïm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pertanyem,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concentrant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gruix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d'Àrea,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31%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total.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8104022"/>
            <a:ext cx="3345484" cy="12484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7798714"/>
            <a:ext cx="172910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9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ll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3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1</a:t>
            </a:r>
            <a:r>
              <a:rPr dirty="0" sz="1200" spc="-11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2192" y="8104022"/>
            <a:ext cx="3345484" cy="12484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09491" y="7798714"/>
            <a:ext cx="106870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9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ll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215">
                <a:solidFill>
                  <a:srgbClr val="D00018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483514"/>
            <a:ext cx="212788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3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992652"/>
            <a:ext cx="656590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652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d'empleats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l'època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trobem.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oscil·lacions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responen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nivells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d'activitat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negoci,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temporada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baixa,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mitja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alta.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que,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d'octubre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2013,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s'inicia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l'activitat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126" y="2954121"/>
            <a:ext cx="5774131" cy="281879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6963" y="6698508"/>
            <a:ext cx="645477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millor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donant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115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6211823"/>
            <a:ext cx="3345484" cy="16873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2191" y="6211823"/>
            <a:ext cx="3345484" cy="16873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542036"/>
            <a:ext cx="20529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9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ll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215">
                <a:solidFill>
                  <a:srgbClr val="D00018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8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14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D00018"/>
                </a:solidFill>
                <a:latin typeface="Trebuchet MS"/>
                <a:cs typeface="Trebuchet MS"/>
              </a:rPr>
              <a:t>y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664" y="847343"/>
            <a:ext cx="6827519" cy="32186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6963" y="4669759"/>
            <a:ext cx="678624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contractes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predominants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indefinits,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85,99%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dones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86,98%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homes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té.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D'altra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banda,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jornada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gairebé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tothom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completa,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91,79%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92,34%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homes.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distribueixen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totalitat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gènere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segons: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116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554735"/>
            <a:ext cx="6827519" cy="28382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4024071"/>
            <a:ext cx="6790690" cy="26123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Condicions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laborals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produeixen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vacants,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sigui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augment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llocs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abans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contractacions,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concurs-oposició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promoció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ascens.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bases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d'aquestes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determinades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estudiades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l'empresa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representació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Comissió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constitueixi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públiques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canals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interna.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32829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Paral·lelament,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apostat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funcional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l'organització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gràcies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talent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intern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detectat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l’organització.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Fent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indicadors,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darrers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nombre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presentades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promoció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convocades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ratio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9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presentats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promoció.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117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554735"/>
            <a:ext cx="6827519" cy="41550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5313497"/>
            <a:ext cx="660082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vacants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promocions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llocs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B:SM: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l’Anella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Olímpica,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Corporatius,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Transports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distribuïdes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taula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següent.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4" y="6231330"/>
            <a:ext cx="6827519" cy="30138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93267"/>
            <a:ext cx="6191250" cy="77660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635"/>
              </a:spcBef>
            </a:pP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370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2650" spc="-220">
                <a:solidFill>
                  <a:srgbClr val="D00018"/>
                </a:solidFill>
                <a:latin typeface="Trebuchet MS"/>
                <a:cs typeface="Trebuchet MS"/>
              </a:rPr>
              <a:t>í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6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4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229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14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  </a:t>
            </a:r>
            <a:r>
              <a:rPr dirty="0" sz="2650" spc="-55">
                <a:solidFill>
                  <a:srgbClr val="D00018"/>
                </a:solidFill>
                <a:latin typeface="Trebuchet MS"/>
                <a:cs typeface="Trebuchet MS"/>
              </a:rPr>
              <a:t>Autobusos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403298"/>
            <a:ext cx="6827519" cy="41355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11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826841"/>
            <a:ext cx="663511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350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38%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62%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d'homes,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42%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menor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incorporacions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861" y="1871035"/>
            <a:ext cx="4500275" cy="2551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9206" y="4480083"/>
            <a:ext cx="6726555" cy="894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l’últ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rotació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-1,05%.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vistes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unitat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mostren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taules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següents: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3474720" algn="l"/>
              </a:tabLst>
            </a:pPr>
            <a:r>
              <a:rPr dirty="0" sz="1200" spc="7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	</a:t>
            </a:r>
            <a:r>
              <a:rPr dirty="0" sz="1200" spc="45">
                <a:solidFill>
                  <a:srgbClr val="D00018"/>
                </a:solidFill>
                <a:latin typeface="Trebuchet MS"/>
                <a:cs typeface="Trebuchet MS"/>
              </a:rPr>
              <a:t>Í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105">
                <a:solidFill>
                  <a:srgbClr val="D00018"/>
                </a:solidFill>
                <a:latin typeface="Trebuchet MS"/>
                <a:cs typeface="Trebuchet MS"/>
              </a:rPr>
              <a:t>x</a:t>
            </a:r>
            <a:r>
              <a:rPr dirty="0" sz="1200" spc="-10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907" y="5466497"/>
            <a:ext cx="3345487" cy="41647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4437" y="5466497"/>
            <a:ext cx="3345487" cy="39989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119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621855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/>
              <a:t>R</a:t>
            </a:r>
            <a:r>
              <a:rPr dirty="0" spc="-275"/>
              <a:t>e</a:t>
            </a:r>
            <a:r>
              <a:rPr dirty="0" spc="-275"/>
              <a:t>l</a:t>
            </a:r>
            <a:r>
              <a:rPr dirty="0" spc="-110"/>
              <a:t>a</a:t>
            </a:r>
            <a:r>
              <a:rPr dirty="0" spc="-215"/>
              <a:t>c</a:t>
            </a:r>
            <a:r>
              <a:rPr dirty="0" spc="-315"/>
              <a:t>i</a:t>
            </a:r>
            <a:r>
              <a:rPr dirty="0" spc="-5"/>
              <a:t>o</a:t>
            </a:r>
            <a:r>
              <a:rPr dirty="0" spc="-125"/>
              <a:t>n</a:t>
            </a:r>
            <a:r>
              <a:rPr dirty="0" spc="-25"/>
              <a:t>s</a:t>
            </a:r>
            <a:r>
              <a:rPr dirty="0" spc="-484"/>
              <a:t> </a:t>
            </a:r>
            <a:r>
              <a:rPr dirty="0" spc="-275"/>
              <a:t>e</a:t>
            </a:r>
            <a:r>
              <a:rPr dirty="0" spc="-195"/>
              <a:t>m</a:t>
            </a:r>
            <a:r>
              <a:rPr dirty="0" spc="-250"/>
              <a:t>pr</a:t>
            </a:r>
            <a:r>
              <a:rPr dirty="0" spc="-250"/>
              <a:t>e</a:t>
            </a:r>
            <a:r>
              <a:rPr dirty="0" spc="-55"/>
              <a:t>s</a:t>
            </a:r>
            <a:r>
              <a:rPr dirty="0" spc="-110"/>
              <a:t>a</a:t>
            </a:r>
            <a:r>
              <a:rPr dirty="0" spc="-350"/>
              <a:t>-</a:t>
            </a:r>
            <a:r>
              <a:rPr dirty="0" spc="-204"/>
              <a:t>p</a:t>
            </a:r>
            <a:r>
              <a:rPr dirty="0" spc="-165"/>
              <a:t>e</a:t>
            </a:r>
            <a:r>
              <a:rPr dirty="0" spc="-195"/>
              <a:t>r</a:t>
            </a:r>
            <a:r>
              <a:rPr dirty="0" spc="-225"/>
              <a:t>s</a:t>
            </a:r>
            <a:r>
              <a:rPr dirty="0" spc="-5"/>
              <a:t>o</a:t>
            </a:r>
            <a:r>
              <a:rPr dirty="0" spc="-125"/>
              <a:t>n</a:t>
            </a:r>
            <a:r>
              <a:rPr dirty="0" spc="-110"/>
              <a:t>a</a:t>
            </a:r>
            <a:r>
              <a:rPr dirty="0" spc="-28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798309" cy="1469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7314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Considerem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fonamentals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motivacions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factors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afecten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l’àmbit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resulta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essencial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reconeixement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interlocutors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socials,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considerats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d’interès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rellevant.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sentit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creem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fomentem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espais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diàleg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constant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treballadors,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prova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d’això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número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reunions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mantingudes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veient-se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incrementades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darrers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894" y="3315004"/>
            <a:ext cx="5725363" cy="31406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7351999"/>
            <a:ext cx="6786245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Comitè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d’Empresa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 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diàleg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L'empresa,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mitjà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representant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designat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efecte,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reuneix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periòdicament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Existeix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altre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unitat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Ambdós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escollits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sufragi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universal,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lliure,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secret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directe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quatre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2,39%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6,08%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data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desembre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composa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següent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manera: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120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030642"/>
            <a:ext cx="3735704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Existeixen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altres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òrgans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representació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5743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7108" y="5615858"/>
            <a:ext cx="3560445" cy="26009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1200">
              <a:latin typeface="Tahoma"/>
              <a:cs typeface="Tahoma"/>
            </a:endParaRPr>
          </a:p>
          <a:p>
            <a:pPr marL="12700" marR="1464310">
              <a:lnSpc>
                <a:spcPct val="117300"/>
              </a:lnSpc>
              <a:spcBef>
                <a:spcPts val="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  <a:p>
            <a:pPr marL="12700" marR="77470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190500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145097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Comissions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Seguretat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Àrea,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" y="595823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61728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63873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996" y="66019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3996" y="681654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3996" y="70311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3996" y="724570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3996" y="74602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3996" y="76748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3996" y="78894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3996" y="810402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979923" y="5057952"/>
            <a:ext cx="7366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16957" y="552907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370067" y="5401279"/>
            <a:ext cx="1744980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9685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Variable</a:t>
            </a:r>
            <a:endParaRPr sz="1200">
              <a:latin typeface="Tahoma"/>
              <a:cs typeface="Tahoma"/>
            </a:endParaRPr>
          </a:p>
          <a:p>
            <a:pPr marL="12700" marR="233679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Seguretat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16957" y="595823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16957" y="63873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16957" y="66019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16957" y="681654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554735"/>
            <a:ext cx="6827519" cy="143377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5024" y="2476194"/>
            <a:ext cx="4876800" cy="1755648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121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70783"/>
            <a:ext cx="6849109" cy="1839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37515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inspeccions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visita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Tribunals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3652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92,96%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integra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l'empresa,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regeix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l'establert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respectius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convenis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Aquests,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regulen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descriuen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l’afiliació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sindical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l’empresa,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data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31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desembre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46%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estava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afiliada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algun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sindicat.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51%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UGT</a:t>
            </a:r>
            <a:r>
              <a:rPr dirty="0" sz="12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26%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CCOO,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8%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SIA-FESIT,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7%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CSIF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7%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CGT.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025" y="2973628"/>
            <a:ext cx="6232550" cy="34137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6991116"/>
            <a:ext cx="6839584" cy="2971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620">
              <a:lnSpc>
                <a:spcPct val="117300"/>
              </a:lnSpc>
              <a:spcBef>
                <a:spcPts val="95"/>
              </a:spcBef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cristalitzat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l’operació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mercantil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fomentada 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consistia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canvi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pública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perímetre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formaven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d’aparcaments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passat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gestionar-se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endParaRPr sz="1200">
              <a:latin typeface="Tahoma"/>
              <a:cs typeface="Tahoma"/>
            </a:endParaRPr>
          </a:p>
          <a:p>
            <a:pPr marL="12700" marR="337185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indirecta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d’economia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mixta,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BAMSA.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Representació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l’Empresa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mantingut diverses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reunions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d’un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finalitat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minimitzar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efectes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operació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podria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haver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d’aparcaments.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Finalment,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data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16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d’abril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arribar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ambdues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representacions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s’establia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sistema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mobilitat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interna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doble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objectiu: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garantir,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mesura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possible,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permanència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conseqüència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minimitzar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número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4160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mateix,</a:t>
            </a:r>
            <a:r>
              <a:rPr dirty="0" sz="1200" spc="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Grues,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arribat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representació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finalitat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d’adequar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 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grua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municipal 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demanda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l’activitat,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adaptant-se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condicions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organitzatives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plantilla.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122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093785"/>
            <a:ext cx="286766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Concretament,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conveni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680679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7108" y="6679000"/>
            <a:ext cx="2917190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19125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50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1000125">
              <a:lnSpc>
                <a:spcPct val="117300"/>
              </a:lnSpc>
            </a:pP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 marL="12700" marR="197485">
              <a:lnSpc>
                <a:spcPct val="117300"/>
              </a:lnSpc>
            </a:pP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" y="723595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76651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78796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996" y="80942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09491" y="6121095"/>
            <a:ext cx="291020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conveni,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46525" y="659221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199635" y="6464422"/>
            <a:ext cx="2863215" cy="26009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340"/>
              </a:spcBef>
            </a:pP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10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 marL="12700" marR="5715">
              <a:lnSpc>
                <a:spcPct val="117300"/>
              </a:lnSpc>
              <a:spcBef>
                <a:spcPts val="5"/>
              </a:spcBef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24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12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12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endParaRPr sz="1200">
              <a:latin typeface="Tahoma"/>
              <a:cs typeface="Tahoma"/>
            </a:endParaRPr>
          </a:p>
          <a:p>
            <a:pPr marL="12700" marR="61595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 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endParaRPr sz="1200">
              <a:latin typeface="Tahoma"/>
              <a:cs typeface="Tahoma"/>
            </a:endParaRPr>
          </a:p>
          <a:p>
            <a:pPr marL="12700" marR="5397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Permís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retribuït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setmana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Ajut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viatge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d’estudi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sempre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46525" y="680679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46525" y="723595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46525" y="76651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46525" y="78796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46525" y="80942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46525" y="830884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46525" y="873800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46963" y="493267"/>
            <a:ext cx="224028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30"/>
              <a:t>B</a:t>
            </a:r>
            <a:r>
              <a:rPr dirty="0" sz="2650" spc="-225"/>
              <a:t>e</a:t>
            </a:r>
            <a:r>
              <a:rPr dirty="0" sz="2650" spc="-70"/>
              <a:t>n</a:t>
            </a:r>
            <a:r>
              <a:rPr dirty="0" sz="2650" spc="-225"/>
              <a:t>e</a:t>
            </a:r>
            <a:r>
              <a:rPr dirty="0" sz="2650" spc="-370"/>
              <a:t>f</a:t>
            </a:r>
            <a:r>
              <a:rPr dirty="0" sz="2650" spc="-145"/>
              <a:t>i</a:t>
            </a:r>
            <a:r>
              <a:rPr dirty="0" sz="2650" spc="-85"/>
              <a:t>c</a:t>
            </a:r>
            <a:r>
              <a:rPr dirty="0" sz="2650" spc="-145"/>
              <a:t>i</a:t>
            </a:r>
            <a:r>
              <a:rPr dirty="0" sz="2650"/>
              <a:t>s</a:t>
            </a:r>
            <a:r>
              <a:rPr dirty="0" sz="2650" spc="-265"/>
              <a:t> </a:t>
            </a:r>
            <a:r>
              <a:rPr dirty="0" sz="2650"/>
              <a:t>s</a:t>
            </a:r>
            <a:r>
              <a:rPr dirty="0" sz="2650" spc="30"/>
              <a:t>o</a:t>
            </a:r>
            <a:r>
              <a:rPr dirty="0" sz="2650" spc="-85"/>
              <a:t>c</a:t>
            </a:r>
            <a:r>
              <a:rPr dirty="0" sz="2650" spc="-145"/>
              <a:t>i</a:t>
            </a:r>
            <a:r>
              <a:rPr dirty="0" sz="2650" spc="-90"/>
              <a:t>a</a:t>
            </a:r>
            <a:r>
              <a:rPr dirty="0" sz="2650" spc="-170"/>
              <a:t>l</a:t>
            </a:r>
            <a:r>
              <a:rPr dirty="0" sz="2650"/>
              <a:t>s</a:t>
            </a:r>
            <a:endParaRPr sz="2650"/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123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6963" y="1049223"/>
            <a:ext cx="6756400" cy="42703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303530">
              <a:lnSpc>
                <a:spcPct val="117300"/>
              </a:lnSpc>
            </a:pP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s’inclou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Conveni,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millores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conciliació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vida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familiar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laboral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permisos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retribuïts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cura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fills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familiars,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jornades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continuades,</a:t>
            </a:r>
            <a:endParaRPr sz="1200">
              <a:latin typeface="Tahoma"/>
              <a:cs typeface="Tahoma"/>
            </a:endParaRPr>
          </a:p>
          <a:p>
            <a:pPr marL="12700" marR="138430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jornada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graciable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jornada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intensiva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l'any,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elecció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centre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base/zona,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torns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específics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facilitat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conciliació...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33655">
              <a:lnSpc>
                <a:spcPct val="117300"/>
              </a:lnSpc>
              <a:spcBef>
                <a:spcPts val="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disposen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d'avantatges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ajuts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econòmics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natalici,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escolar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fills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discapacitats,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permís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remunerar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banda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d’assumptes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complement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malaltia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accident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(100%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salari),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assegurança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d'accident, fons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d’ajuda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econòmica,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bestretes,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bonificació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50%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rotació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35%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abonaments,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detall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commemoratiu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jubila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directament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descomptes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i/o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ofertes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puntuals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Portal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l’empleat.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l'empresa,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abona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100%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d'una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pòlissa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bàsica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inclou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visites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radiològiques.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s'ofereix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l'ampliació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pòlissa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completa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incorporar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familiars.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Aquell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cura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requereix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material</a:t>
            </a:r>
            <a:endParaRPr sz="1200">
              <a:latin typeface="Tahoma"/>
              <a:cs typeface="Tahoma"/>
            </a:endParaRPr>
          </a:p>
          <a:p>
            <a:pPr marL="12700" marR="506730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ortopèdic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calçat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especial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compensació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l'empresa.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possibilitat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d’adherir-se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pensions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sistema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d’ocupació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743168"/>
            <a:ext cx="3346450" cy="3556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desenvolupant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actuacions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actuals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matèria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d’igualtat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d’oportunitats,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elaborat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 pla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d’igualtat,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final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mesures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àmbits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d'actuació.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80645">
              <a:lnSpc>
                <a:spcPct val="117300"/>
              </a:lnSpc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prèvia,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l’avaluació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d’igualtat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anterior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8829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mesures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plantejades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responen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072890" cy="1169035"/>
          </a:xfrm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pc="-35"/>
              <a:t>D</a:t>
            </a:r>
            <a:r>
              <a:rPr dirty="0" spc="-315"/>
              <a:t>i</a:t>
            </a:r>
            <a:r>
              <a:rPr dirty="0" spc="-265"/>
              <a:t>v</a:t>
            </a:r>
            <a:r>
              <a:rPr dirty="0" spc="-275"/>
              <a:t>e</a:t>
            </a:r>
            <a:r>
              <a:rPr dirty="0" spc="-195"/>
              <a:t>r</a:t>
            </a:r>
            <a:r>
              <a:rPr dirty="0" spc="-225"/>
              <a:t>s</a:t>
            </a:r>
            <a:r>
              <a:rPr dirty="0" spc="-315"/>
              <a:t>i</a:t>
            </a:r>
            <a:r>
              <a:rPr dirty="0" spc="-405"/>
              <a:t>t</a:t>
            </a:r>
            <a:r>
              <a:rPr dirty="0" spc="-110"/>
              <a:t>a</a:t>
            </a:r>
            <a:r>
              <a:rPr dirty="0" spc="-409"/>
              <a:t>t</a:t>
            </a:r>
            <a:r>
              <a:rPr dirty="0" spc="-445"/>
              <a:t> </a:t>
            </a:r>
            <a:r>
              <a:rPr dirty="0" spc="-275"/>
              <a:t>i</a:t>
            </a:r>
            <a:r>
              <a:rPr dirty="0" spc="-490"/>
              <a:t> </a:t>
            </a:r>
            <a:r>
              <a:rPr dirty="0" spc="-315"/>
              <a:t>i</a:t>
            </a:r>
            <a:r>
              <a:rPr dirty="0" spc="-90"/>
              <a:t>g</a:t>
            </a:r>
            <a:r>
              <a:rPr dirty="0" spc="-130"/>
              <a:t>u</a:t>
            </a:r>
            <a:r>
              <a:rPr dirty="0" spc="-110"/>
              <a:t>a</a:t>
            </a:r>
            <a:r>
              <a:rPr dirty="0" spc="-275"/>
              <a:t>l</a:t>
            </a:r>
            <a:r>
              <a:rPr dirty="0" spc="-405"/>
              <a:t>t</a:t>
            </a:r>
            <a:r>
              <a:rPr dirty="0" spc="-110"/>
              <a:t>a</a:t>
            </a:r>
            <a:r>
              <a:rPr dirty="0" spc="-345"/>
              <a:t>t  </a:t>
            </a:r>
            <a:r>
              <a:rPr dirty="0" spc="-160"/>
              <a:t>d'oportunitats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963" y="1870475"/>
            <a:ext cx="6807834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polítiques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d’empresa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existeix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principi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d’igualtat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d’oportunitats per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evitar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discriminació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raó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naixement,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raça,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sexe,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religió,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opinió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condició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circumstància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social.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S’aplica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selecció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candidates,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política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igualitària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retribucions,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l’ús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llenguatge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sexista,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tolerància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l’assetjament,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etc.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7847482"/>
            <a:ext cx="6854190" cy="12274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9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Actualment, 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 mitjana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d’empleats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33,67%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dones,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edat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mitjana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42,39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jove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homes.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esforços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dedicat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queden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palesos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progressiva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incorporació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plantilla: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proporció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dones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voltant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38%.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192" y="3627119"/>
            <a:ext cx="3345484" cy="316016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124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07846"/>
            <a:ext cx="41808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666666"/>
                </a:solidFill>
                <a:latin typeface="Arial"/>
                <a:cs typeface="Arial"/>
              </a:rPr>
              <a:t>DISTRIBUCIÓ </a:t>
            </a:r>
            <a:r>
              <a:rPr dirty="0" sz="1150" spc="-5" b="1">
                <a:solidFill>
                  <a:srgbClr val="666666"/>
                </a:solidFill>
                <a:latin typeface="Arial"/>
                <a:cs typeface="Arial"/>
              </a:rPr>
              <a:t>PLANTILLA</a:t>
            </a:r>
            <a:r>
              <a:rPr dirty="0" sz="11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666666"/>
                </a:solidFill>
                <a:latin typeface="Arial"/>
                <a:cs typeface="Arial"/>
              </a:rPr>
              <a:t>PER</a:t>
            </a:r>
            <a:r>
              <a:rPr dirty="0" sz="11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666666"/>
                </a:solidFill>
                <a:latin typeface="Arial"/>
                <a:cs typeface="Arial"/>
              </a:rPr>
              <a:t>GRUP</a:t>
            </a:r>
            <a:r>
              <a:rPr dirty="0" sz="11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666666"/>
                </a:solidFill>
                <a:latin typeface="Arial"/>
                <a:cs typeface="Arial"/>
              </a:rPr>
              <a:t>D'EDAT</a:t>
            </a:r>
            <a:r>
              <a:rPr dirty="0" sz="11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15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666666"/>
                </a:solidFill>
                <a:latin typeface="Arial"/>
                <a:cs typeface="Arial"/>
              </a:rPr>
              <a:t>SEXE</a:t>
            </a:r>
            <a:r>
              <a:rPr dirty="0" sz="115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spc="-20" b="1">
                <a:solidFill>
                  <a:srgbClr val="666666"/>
                </a:solidFill>
                <a:latin typeface="Arial"/>
                <a:cs typeface="Arial"/>
              </a:rPr>
              <a:t>(2014)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374037"/>
            <a:ext cx="6827519" cy="34332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5448096"/>
            <a:ext cx="334327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666666"/>
                </a:solidFill>
                <a:latin typeface="Arial"/>
                <a:cs typeface="Arial"/>
              </a:rPr>
              <a:t>DISTRIBUCIÓ</a:t>
            </a:r>
            <a:r>
              <a:rPr dirty="0" sz="115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666666"/>
                </a:solidFill>
                <a:latin typeface="Arial"/>
                <a:cs typeface="Arial"/>
              </a:rPr>
              <a:t>SEGONS</a:t>
            </a:r>
            <a:r>
              <a:rPr dirty="0" sz="115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666666"/>
                </a:solidFill>
                <a:latin typeface="Arial"/>
                <a:cs typeface="Arial"/>
              </a:rPr>
              <a:t>CATEGORÍA</a:t>
            </a:r>
            <a:r>
              <a:rPr dirty="0" sz="11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666666"/>
                </a:solidFill>
                <a:latin typeface="Arial"/>
                <a:cs typeface="Arial"/>
              </a:rPr>
              <a:t>LABORAL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6114287"/>
            <a:ext cx="6154521" cy="34137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125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70783"/>
            <a:ext cx="679577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permisos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maternitat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paternitat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s'apliquen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disposa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normativa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legal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caràcter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afegint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conveni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4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naturals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naixement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nadó.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ampliació 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permís,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treballadores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sol·licitin,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causar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baixa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maternitat,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optar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acumular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minuts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lactància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llei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gaudir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continuació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permís.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170887"/>
            <a:ext cx="527558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666666"/>
                </a:solidFill>
                <a:latin typeface="Arial"/>
                <a:cs typeface="Arial"/>
              </a:rPr>
              <a:t>TAXES</a:t>
            </a:r>
            <a:r>
              <a:rPr dirty="0" sz="11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1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666666"/>
                </a:solidFill>
                <a:latin typeface="Arial"/>
                <a:cs typeface="Arial"/>
              </a:rPr>
              <a:t>RETENCIÓ</a:t>
            </a:r>
            <a:r>
              <a:rPr dirty="0" sz="1150" spc="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666666"/>
                </a:solidFill>
                <a:latin typeface="Arial"/>
                <a:cs typeface="Arial"/>
              </a:rPr>
              <a:t>RERE</a:t>
            </a:r>
            <a:r>
              <a:rPr dirty="0" sz="11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666666"/>
                </a:solidFill>
                <a:latin typeface="Arial"/>
                <a:cs typeface="Arial"/>
              </a:rPr>
              <a:t>LES</a:t>
            </a:r>
            <a:r>
              <a:rPr dirty="0" sz="11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666666"/>
                </a:solidFill>
                <a:latin typeface="Arial"/>
                <a:cs typeface="Arial"/>
              </a:rPr>
              <a:t>BAIXES</a:t>
            </a:r>
            <a:r>
              <a:rPr dirty="0" sz="11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1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666666"/>
                </a:solidFill>
                <a:latin typeface="Arial"/>
                <a:cs typeface="Arial"/>
              </a:rPr>
              <a:t>MATERNITAT</a:t>
            </a:r>
            <a:r>
              <a:rPr dirty="0" sz="115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dirty="0" sz="1150" spc="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666666"/>
                </a:solidFill>
                <a:latin typeface="Arial"/>
                <a:cs typeface="Arial"/>
              </a:rPr>
              <a:t>PATERNITAT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790" y="2691144"/>
            <a:ext cx="5149904" cy="30138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342" y="6263514"/>
            <a:ext cx="5140150" cy="301386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126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6396355" cy="1169035"/>
          </a:xfrm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pc="-190"/>
              <a:t>F</a:t>
            </a:r>
            <a:r>
              <a:rPr dirty="0" spc="-5"/>
              <a:t>o</a:t>
            </a:r>
            <a:r>
              <a:rPr dirty="0" spc="-160"/>
              <a:t>r</a:t>
            </a:r>
            <a:r>
              <a:rPr dirty="0" spc="-385"/>
              <a:t>m</a:t>
            </a:r>
            <a:r>
              <a:rPr dirty="0" spc="-110"/>
              <a:t>a</a:t>
            </a:r>
            <a:r>
              <a:rPr dirty="0" spc="-215"/>
              <a:t>c</a:t>
            </a:r>
            <a:r>
              <a:rPr dirty="0" spc="-315"/>
              <a:t>i</a:t>
            </a:r>
            <a:r>
              <a:rPr dirty="0" spc="-20"/>
              <a:t>ó</a:t>
            </a:r>
            <a:r>
              <a:rPr dirty="0" spc="-440"/>
              <a:t> </a:t>
            </a:r>
            <a:r>
              <a:rPr dirty="0" spc="-275"/>
              <a:t>i</a:t>
            </a:r>
            <a:r>
              <a:rPr dirty="0" spc="-490"/>
              <a:t> </a:t>
            </a:r>
            <a:r>
              <a:rPr dirty="0" spc="-204"/>
              <a:t>d</a:t>
            </a:r>
            <a:r>
              <a:rPr dirty="0" spc="-165"/>
              <a:t>e</a:t>
            </a:r>
            <a:r>
              <a:rPr dirty="0" spc="-55"/>
              <a:t>s</a:t>
            </a:r>
            <a:r>
              <a:rPr dirty="0" spc="-275"/>
              <a:t>e</a:t>
            </a:r>
            <a:r>
              <a:rPr dirty="0" spc="-125"/>
              <a:t>n</a:t>
            </a:r>
            <a:r>
              <a:rPr dirty="0" spc="-265"/>
              <a:t>v</a:t>
            </a:r>
            <a:r>
              <a:rPr dirty="0" spc="-5"/>
              <a:t>o</a:t>
            </a:r>
            <a:r>
              <a:rPr dirty="0" spc="-275"/>
              <a:t>l</a:t>
            </a:r>
            <a:r>
              <a:rPr dirty="0" spc="-130"/>
              <a:t>u</a:t>
            </a:r>
            <a:r>
              <a:rPr dirty="0" spc="-130"/>
              <a:t>p</a:t>
            </a:r>
            <a:r>
              <a:rPr dirty="0" spc="-80"/>
              <a:t>a</a:t>
            </a:r>
            <a:r>
              <a:rPr dirty="0" spc="-195"/>
              <a:t>m</a:t>
            </a:r>
            <a:r>
              <a:rPr dirty="0" spc="-275"/>
              <a:t>e</a:t>
            </a:r>
            <a:r>
              <a:rPr dirty="0" spc="-125"/>
              <a:t>n</a:t>
            </a:r>
            <a:r>
              <a:rPr dirty="0" spc="-345"/>
              <a:t>t  </a:t>
            </a:r>
            <a:r>
              <a:rPr dirty="0" spc="-180"/>
              <a:t>professional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9120" y="3749039"/>
            <a:ext cx="59055" cy="59055"/>
            <a:chOff x="579120" y="3749039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375391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375391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4178198"/>
            <a:ext cx="59055" cy="59055"/>
            <a:chOff x="579120" y="4178198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41830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41830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4821935"/>
            <a:ext cx="59055" cy="59055"/>
            <a:chOff x="579120" y="4821935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48268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48268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5251094"/>
            <a:ext cx="59055" cy="59055"/>
            <a:chOff x="579120" y="5251094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525597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525597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46963" y="1870475"/>
            <a:ext cx="6808470" cy="4941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2395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dissenyem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9E0"/>
                </a:solidFill>
                <a:latin typeface="Tahoma"/>
                <a:cs typeface="Tahoma"/>
              </a:rPr>
              <a:t>Pla</a:t>
            </a:r>
            <a:r>
              <a:rPr dirty="0" sz="1200" spc="-16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9E0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9E0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</a:rPr>
              <a:t>BSM</a:t>
            </a:r>
            <a:r>
              <a:rPr dirty="0" sz="1200" spc="-18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donant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resposta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detectades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negocis,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 perdre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vista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estratègics, prioritats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6830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100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18.540,55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hores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realitzades.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plantejar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ser: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ahoma"/>
              <a:cs typeface="Tahoma"/>
            </a:endParaRPr>
          </a:p>
          <a:p>
            <a:pPr marL="402590" marR="47625" indent="28575">
              <a:lnSpc>
                <a:spcPct val="1139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RSC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donant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resposta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línees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Fet.</a:t>
            </a:r>
            <a:endParaRPr sz="1250">
              <a:latin typeface="Verdana"/>
              <a:cs typeface="Verdana"/>
            </a:endParaRPr>
          </a:p>
          <a:p>
            <a:pPr marL="402590" marR="5080">
              <a:lnSpc>
                <a:spcPct val="112599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Bonificar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100%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crèdit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assignat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Fundació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Tripartita.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S’ha</a:t>
            </a:r>
            <a:r>
              <a:rPr dirty="0" sz="1250" spc="-2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invertit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en</a:t>
            </a:r>
            <a:r>
              <a:rPr dirty="0" sz="1250" spc="-27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Formació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un</a:t>
            </a:r>
            <a:r>
              <a:rPr dirty="0" sz="1250" spc="-26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35" i="1">
                <a:solidFill>
                  <a:srgbClr val="666666"/>
                </a:solidFill>
                <a:latin typeface="Verdana"/>
                <a:cs typeface="Verdana"/>
              </a:rPr>
              <a:t>total </a:t>
            </a:r>
            <a:r>
              <a:rPr dirty="0" sz="1250" spc="-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275.611,40</a:t>
            </a:r>
            <a:r>
              <a:rPr dirty="0" sz="1250" spc="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euros,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el</a:t>
            </a:r>
            <a:r>
              <a:rPr dirty="0" sz="1250" spc="-29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75" i="1">
                <a:solidFill>
                  <a:srgbClr val="666666"/>
                </a:solidFill>
                <a:latin typeface="Verdana"/>
                <a:cs typeface="Verdana"/>
              </a:rPr>
              <a:t>0,7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335" i="1">
                <a:solidFill>
                  <a:srgbClr val="666666"/>
                </a:solidFill>
                <a:latin typeface="Verdana"/>
                <a:cs typeface="Verdana"/>
              </a:rPr>
              <a:t>%</a:t>
            </a:r>
            <a:r>
              <a:rPr dirty="0" sz="1250" spc="-24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la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45" i="1">
                <a:solidFill>
                  <a:srgbClr val="666666"/>
                </a:solidFill>
                <a:latin typeface="Verdana"/>
                <a:cs typeface="Verdana"/>
              </a:rPr>
              <a:t>massa</a:t>
            </a:r>
            <a:r>
              <a:rPr dirty="0" sz="1250" spc="-2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salarial.</a:t>
            </a:r>
            <a:r>
              <a:rPr dirty="0" sz="1250" spc="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El</a:t>
            </a:r>
            <a:r>
              <a:rPr dirty="0" sz="1250" spc="-29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retorn</a:t>
            </a:r>
            <a:r>
              <a:rPr dirty="0" sz="1250" spc="-26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en</a:t>
            </a:r>
            <a:r>
              <a:rPr dirty="0" sz="1250" spc="-27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bonificació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ha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70" i="1">
                <a:solidFill>
                  <a:srgbClr val="666666"/>
                </a:solidFill>
                <a:latin typeface="Verdana"/>
                <a:cs typeface="Verdana"/>
              </a:rPr>
              <a:t>estat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132.333,94 </a:t>
            </a:r>
            <a:r>
              <a:rPr dirty="0" sz="1250" spc="-4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u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,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30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29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100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335" i="1">
                <a:solidFill>
                  <a:srgbClr val="666666"/>
                </a:solidFill>
                <a:latin typeface="Verdana"/>
                <a:cs typeface="Verdana"/>
              </a:rPr>
              <a:t>%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b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15" i="1">
                <a:solidFill>
                  <a:srgbClr val="666666"/>
                </a:solidFill>
                <a:latin typeface="Verdana"/>
                <a:cs typeface="Verdana"/>
              </a:rPr>
              <a:t>f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F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u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ó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.</a:t>
            </a:r>
            <a:endParaRPr sz="1250">
              <a:latin typeface="Verdana"/>
              <a:cs typeface="Verdana"/>
            </a:endParaRPr>
          </a:p>
          <a:p>
            <a:pPr marL="402590" marR="203835">
              <a:lnSpc>
                <a:spcPct val="112599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80%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participi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menys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formativa.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Més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60" i="1">
                <a:solidFill>
                  <a:srgbClr val="666666"/>
                </a:solidFill>
                <a:latin typeface="Verdana"/>
                <a:cs typeface="Verdana"/>
              </a:rPr>
              <a:t>del </a:t>
            </a:r>
            <a:r>
              <a:rPr dirty="0" sz="1250" spc="-4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35" i="1">
                <a:solidFill>
                  <a:srgbClr val="666666"/>
                </a:solidFill>
                <a:latin typeface="Verdana"/>
                <a:cs typeface="Verdana"/>
              </a:rPr>
              <a:t>85%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n’ha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participat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com</a:t>
            </a:r>
            <a:r>
              <a:rPr dirty="0" sz="1250" spc="-23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mínim</a:t>
            </a:r>
            <a:r>
              <a:rPr dirty="0" sz="1250" spc="-23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en</a:t>
            </a:r>
            <a:r>
              <a:rPr dirty="0" sz="1250" spc="-27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60" i="1">
                <a:solidFill>
                  <a:srgbClr val="666666"/>
                </a:solidFill>
                <a:latin typeface="Verdana"/>
                <a:cs typeface="Verdana"/>
              </a:rPr>
              <a:t>una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acció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formativa.</a:t>
            </a:r>
            <a:endParaRPr sz="1250">
              <a:latin typeface="Verdana"/>
              <a:cs typeface="Verdana"/>
            </a:endParaRPr>
          </a:p>
          <a:p>
            <a:pPr marL="402590" marR="48895">
              <a:lnSpc>
                <a:spcPct val="112599"/>
              </a:lnSpc>
              <a:spcBef>
                <a:spcPts val="5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Prioritzar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adreçades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promoure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Atenció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Client.</a:t>
            </a:r>
            <a:r>
              <a:rPr dirty="0" sz="1200" spc="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Traslladat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com</a:t>
            </a:r>
            <a:r>
              <a:rPr dirty="0" sz="1250" spc="-229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repte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al </a:t>
            </a:r>
            <a:r>
              <a:rPr dirty="0" sz="1250" spc="-4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65" i="1">
                <a:solidFill>
                  <a:srgbClr val="666666"/>
                </a:solidFill>
                <a:latin typeface="Verdana"/>
                <a:cs typeface="Verdana"/>
              </a:rPr>
              <a:t>2015,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coincidint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amb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el</a:t>
            </a:r>
            <a:r>
              <a:rPr dirty="0" sz="1250" spc="-29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nou</a:t>
            </a:r>
            <a:r>
              <a:rPr dirty="0" sz="1250" spc="-26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model</a:t>
            </a:r>
            <a:r>
              <a:rPr dirty="0" sz="1250" spc="-29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d’Atenció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al</a:t>
            </a:r>
            <a:r>
              <a:rPr dirty="0" sz="1250" spc="-29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Client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75" i="1">
                <a:solidFill>
                  <a:srgbClr val="666666"/>
                </a:solidFill>
                <a:latin typeface="Verdana"/>
                <a:cs typeface="Verdana"/>
              </a:rPr>
              <a:t>BSM.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 marL="12700" marR="30797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s’adapta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sorgeixen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promogut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251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1.064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persones.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2.175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participacions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accions,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elles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integrades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Pla.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nombre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endParaRPr sz="1200">
              <a:latin typeface="Tahoma"/>
              <a:cs typeface="Tahoma"/>
            </a:endParaRPr>
          </a:p>
          <a:p>
            <a:pPr marL="12700" marR="32384">
              <a:lnSpc>
                <a:spcPct val="117300"/>
              </a:lnSpc>
              <a:spcBef>
                <a:spcPts val="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previstes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inicialment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unitats/negocis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incorporades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72,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28%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realitzades.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127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554736"/>
            <a:ext cx="6827519" cy="34917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4650252"/>
            <a:ext cx="6836409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formació, hem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resposta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les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necessitats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detectades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competències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professionals 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matèria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RSC.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era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homogeneïtzar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l’atenció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aquells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llocs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susceptibles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tracte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directe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ciutadans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usuaris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(des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Recepció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Taquilla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Zoològic).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realitzaran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128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93267"/>
            <a:ext cx="5840730" cy="77660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635"/>
              </a:spcBef>
            </a:pP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370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2650" spc="-220">
                <a:solidFill>
                  <a:srgbClr val="D00018"/>
                </a:solidFill>
                <a:latin typeface="Trebuchet MS"/>
                <a:cs typeface="Trebuchet MS"/>
              </a:rPr>
              <a:t>í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6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 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440">
                <a:solidFill>
                  <a:srgbClr val="D00018"/>
                </a:solidFill>
                <a:latin typeface="Trebuchet MS"/>
                <a:cs typeface="Trebuchet MS"/>
              </a:rPr>
              <a:t>’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4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229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40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403298"/>
            <a:ext cx="6827519" cy="41355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423456"/>
            <a:ext cx="21209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55">
                <a:solidFill>
                  <a:srgbClr val="D00018"/>
                </a:solidFill>
                <a:latin typeface="Trebuchet MS"/>
                <a:cs typeface="Trebuchet MS"/>
              </a:rPr>
              <a:t>H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8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14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9491" y="6423456"/>
            <a:ext cx="2082164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55">
                <a:solidFill>
                  <a:srgbClr val="D00018"/>
                </a:solidFill>
                <a:latin typeface="Trebuchet MS"/>
                <a:cs typeface="Trebuchet MS"/>
              </a:rPr>
              <a:t>H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8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14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D00018"/>
                </a:solidFill>
                <a:latin typeface="Trebuchet MS"/>
                <a:cs typeface="Trebuchet MS"/>
              </a:rPr>
              <a:t>ll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-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698093"/>
            <a:ext cx="6604634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Distribució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RSC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9603" y="1520341"/>
            <a:ext cx="4379366" cy="31406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6963" y="5323251"/>
            <a:ext cx="670115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distribució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d’hores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categoria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mostra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taula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següent,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81%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jornada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posicions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operatives.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4" y="6728764"/>
            <a:ext cx="3345484" cy="22043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1467" y="7001606"/>
            <a:ext cx="2699660" cy="186925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129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37108"/>
            <a:ext cx="11125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55">
                <a:solidFill>
                  <a:srgbClr val="D00018"/>
                </a:solidFill>
                <a:latin typeface="Trebuchet MS"/>
                <a:cs typeface="Trebuchet MS"/>
              </a:rPr>
              <a:t>H</a:t>
            </a:r>
            <a:r>
              <a:rPr dirty="0" sz="1200" spc="4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3518835"/>
            <a:ext cx="678688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L’11%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hores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impartides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casos,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anat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operativa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diària.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933" y="4891410"/>
            <a:ext cx="5508567" cy="29509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945" y="1341438"/>
            <a:ext cx="3160152" cy="14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2192" y="749807"/>
            <a:ext cx="3345484" cy="195072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130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12774"/>
            <a:ext cx="116014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2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0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1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5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20" y="2159202"/>
            <a:ext cx="59055" cy="59055"/>
            <a:chOff x="579120" y="2159202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216407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216407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2588360"/>
            <a:ext cx="59055" cy="59055"/>
            <a:chOff x="579120" y="2588360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259323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259323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3232098"/>
            <a:ext cx="59055" cy="59055"/>
            <a:chOff x="579120" y="3232098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323697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323697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3446677"/>
            <a:ext cx="59055" cy="59055"/>
            <a:chOff x="579120" y="3446677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345155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345155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79120" y="6216699"/>
            <a:ext cx="59055" cy="59055"/>
            <a:chOff x="579120" y="6216699"/>
            <a:chExt cx="59055" cy="59055"/>
          </a:xfrm>
        </p:grpSpPr>
        <p:sp>
          <p:nvSpPr>
            <p:cNvPr id="16" name="object 16"/>
            <p:cNvSpPr/>
            <p:nvPr/>
          </p:nvSpPr>
          <p:spPr>
            <a:xfrm>
              <a:off x="583996" y="622157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3996" y="622157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79120" y="6645858"/>
            <a:ext cx="59055" cy="59055"/>
            <a:chOff x="579120" y="6645858"/>
            <a:chExt cx="59055" cy="59055"/>
          </a:xfrm>
        </p:grpSpPr>
        <p:sp>
          <p:nvSpPr>
            <p:cNvPr id="19" name="object 19"/>
            <p:cNvSpPr/>
            <p:nvPr/>
          </p:nvSpPr>
          <p:spPr>
            <a:xfrm>
              <a:off x="583996" y="665073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83996" y="665073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46963" y="1021913"/>
            <a:ext cx="6844030" cy="5955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23545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impulsem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Consultoria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eina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negoci/client,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entendre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necessitats i poder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assessorar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allò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som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especialistes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resultats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òptims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-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Impulsar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figura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“becari”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aquells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llocs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l’Àrea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C&amp;D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detectem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encabir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figura.</a:t>
            </a:r>
            <a:endParaRPr sz="1200">
              <a:latin typeface="Tahoma"/>
              <a:cs typeface="Tahoma"/>
            </a:endParaRPr>
          </a:p>
          <a:p>
            <a:pPr marL="402590" marR="14033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Impulsar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plataforma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e-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learning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finalitat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gestionar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coneixement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accessibilitat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col·laboradors,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facilitant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habilitats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capacitats.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Identificar,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potenciar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preparar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Formadors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Interns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Transversals.</a:t>
            </a:r>
            <a:endParaRPr sz="1200">
              <a:latin typeface="Tahoma"/>
              <a:cs typeface="Tahoma"/>
            </a:endParaRPr>
          </a:p>
          <a:p>
            <a:pPr marL="402590" marR="18415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aconsegueixi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“Formador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Expert”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sigui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referent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unitat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operativa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diària.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650" spc="-9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1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4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229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370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ss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Development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center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personal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fora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conveni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246379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termini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revisar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actualitzar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llocs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inerari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Caps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d’Àrea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Development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Center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2013.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participants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Development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Center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61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participants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se’ls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proposar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externes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(mentoring):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402590" marR="6985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externes: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professional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47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participants,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finalitzaran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endParaRPr sz="1200">
              <a:latin typeface="Tahoma"/>
              <a:cs typeface="Tahoma"/>
            </a:endParaRPr>
          </a:p>
          <a:p>
            <a:pPr marL="402590" marR="9906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Internes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(mentoring);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competències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professional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21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mentoring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intern.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131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58521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P</a:t>
            </a:r>
            <a:r>
              <a:rPr dirty="0" spc="-275"/>
              <a:t>l</a:t>
            </a:r>
            <a:r>
              <a:rPr dirty="0" spc="-135"/>
              <a:t>a</a:t>
            </a:r>
            <a:r>
              <a:rPr dirty="0" spc="-430"/>
              <a:t> </a:t>
            </a:r>
            <a:r>
              <a:rPr dirty="0" spc="-204"/>
              <a:t>d</a:t>
            </a:r>
            <a:r>
              <a:rPr dirty="0" spc="-180"/>
              <a:t>e</a:t>
            </a:r>
            <a:r>
              <a:rPr dirty="0" spc="-440"/>
              <a:t> </a:t>
            </a:r>
            <a:r>
              <a:rPr dirty="0" spc="-190"/>
              <a:t>F</a:t>
            </a:r>
            <a:r>
              <a:rPr dirty="0" spc="-5"/>
              <a:t>o</a:t>
            </a:r>
            <a:r>
              <a:rPr dirty="0" spc="-160"/>
              <a:t>r</a:t>
            </a:r>
            <a:r>
              <a:rPr dirty="0" spc="-385"/>
              <a:t>m</a:t>
            </a:r>
            <a:r>
              <a:rPr dirty="0" spc="-110"/>
              <a:t>a</a:t>
            </a:r>
            <a:r>
              <a:rPr dirty="0" spc="-215"/>
              <a:t>c</a:t>
            </a:r>
            <a:r>
              <a:rPr dirty="0" spc="-315"/>
              <a:t>i</a:t>
            </a:r>
            <a:r>
              <a:rPr dirty="0" spc="-20"/>
              <a:t>ó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9120" y="5446166"/>
            <a:ext cx="59055" cy="59055"/>
            <a:chOff x="579120" y="5446166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545104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545104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5875324"/>
            <a:ext cx="59055" cy="59055"/>
            <a:chOff x="579120" y="5875324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588020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588020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6304483"/>
            <a:ext cx="59055" cy="59055"/>
            <a:chOff x="579120" y="6304483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630935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630935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46963" y="1410106"/>
            <a:ext cx="6835140" cy="87960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Transversal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2476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tracta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competències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l’organització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base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genèrics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crít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matèries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tradicionalment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bloc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Riscos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Laborals, la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ofimàtica 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idiomes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(català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anglès).En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ofimàtica 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idiomes,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s’anuncia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públicament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professionals 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s’hi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puguin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apuntar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voluntàriament.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3208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tracta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detectada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pensada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i/o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particular.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3937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darrer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trimestre,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reuneix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següent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any,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ajudaran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assolir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èxit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unitat.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obstant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això,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sorgir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incorporades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Formació.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habilitats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(per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exemple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l’atenció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tècniques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venda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conducció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necessari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feina).</a:t>
            </a:r>
            <a:endParaRPr sz="1200">
              <a:latin typeface="Tahoma"/>
              <a:cs typeface="Tahoma"/>
            </a:endParaRPr>
          </a:p>
          <a:p>
            <a:pPr marL="402590" marR="11303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tecnologies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específiques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(per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exemple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aplicatiu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informàtic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l’ús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maquinària)</a:t>
            </a:r>
            <a:endParaRPr sz="1200">
              <a:latin typeface="Tahoma"/>
              <a:cs typeface="Tahoma"/>
            </a:endParaRPr>
          </a:p>
          <a:p>
            <a:pPr algn="just" marL="402590" marR="20320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idiomes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aquells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llocs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inguin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requeriments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específics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(nivells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català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d’anglès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altres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idiomes)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assolits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normal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feina.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8255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voluntàries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requereixen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l’assoliment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30">
                <a:solidFill>
                  <a:srgbClr val="D00018"/>
                </a:solidFill>
                <a:latin typeface="Tahoma"/>
                <a:cs typeface="Tahoma"/>
              </a:rPr>
              <a:t>Individual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6129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adreçada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individuals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pensant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26098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surt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principalment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després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avaluació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l’entrevista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devolució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(PDP)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comandament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immediat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endParaRPr sz="1200">
              <a:latin typeface="Tahoma"/>
              <a:cs typeface="Tahoma"/>
            </a:endParaRPr>
          </a:p>
          <a:p>
            <a:pPr marL="12700" marR="80645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trimestre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col·laborador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arriben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ajudar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col·laborador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professional.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187960">
              <a:lnSpc>
                <a:spcPct val="117300"/>
              </a:lnSpc>
            </a:pP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mateixa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manera,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treballador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interessar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interessant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professional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comandament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arribar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l’aprovi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realitzar-li.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132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20636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S</a:t>
            </a:r>
            <a:r>
              <a:rPr dirty="0" spc="-110"/>
              <a:t>a</a:t>
            </a:r>
            <a:r>
              <a:rPr dirty="0" spc="-275"/>
              <a:t>l</a:t>
            </a:r>
            <a:r>
              <a:rPr dirty="0" spc="-130"/>
              <a:t>u</a:t>
            </a:r>
            <a:r>
              <a:rPr dirty="0" spc="-409"/>
              <a:t>t</a:t>
            </a:r>
            <a:r>
              <a:rPr dirty="0" spc="-445"/>
              <a:t> </a:t>
            </a:r>
            <a:r>
              <a:rPr dirty="0" spc="-275"/>
              <a:t>i</a:t>
            </a:r>
            <a:r>
              <a:rPr dirty="0" spc="-490"/>
              <a:t> </a:t>
            </a:r>
            <a:r>
              <a:rPr dirty="0" spc="-55"/>
              <a:t>s</a:t>
            </a:r>
            <a:r>
              <a:rPr dirty="0" spc="-275"/>
              <a:t>e</a:t>
            </a:r>
            <a:r>
              <a:rPr dirty="0" spc="-90"/>
              <a:t>g</a:t>
            </a:r>
            <a:r>
              <a:rPr dirty="0" spc="-130"/>
              <a:t>u</a:t>
            </a:r>
            <a:r>
              <a:rPr dirty="0" spc="-280"/>
              <a:t>r</a:t>
            </a:r>
            <a:r>
              <a:rPr dirty="0" spc="-355"/>
              <a:t>e</a:t>
            </a:r>
            <a:r>
              <a:rPr dirty="0" spc="-405"/>
              <a:t>t</a:t>
            </a:r>
            <a:r>
              <a:rPr dirty="0" spc="-110"/>
              <a:t>a</a:t>
            </a:r>
            <a:r>
              <a:rPr dirty="0" spc="-409"/>
              <a:t>t</a:t>
            </a:r>
            <a:r>
              <a:rPr dirty="0" spc="-445"/>
              <a:t> </a:t>
            </a:r>
            <a:r>
              <a:rPr dirty="0" spc="-275"/>
              <a:t>l</a:t>
            </a:r>
            <a:r>
              <a:rPr dirty="0" spc="-110"/>
              <a:t>a</a:t>
            </a:r>
            <a:r>
              <a:rPr dirty="0" spc="-70"/>
              <a:t>b</a:t>
            </a:r>
            <a:r>
              <a:rPr dirty="0" spc="-35"/>
              <a:t>o</a:t>
            </a:r>
            <a:r>
              <a:rPr dirty="0" spc="-220"/>
              <a:t>r</a:t>
            </a:r>
            <a:r>
              <a:rPr dirty="0" spc="-254"/>
              <a:t>a</a:t>
            </a:r>
            <a:r>
              <a:rPr dirty="0" spc="-28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755130" cy="2268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–operatiu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2002–,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seus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condicions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desig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clau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d’intentar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anar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enllà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mateixa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llei.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49225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dotem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defineix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unifica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política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preventiva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establint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criteris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servei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matèria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seguretat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treball.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bases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cultura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preventiva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instaurades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cadascuna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divisions,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fonaments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consolidats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premissa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àmbits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3495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l’abast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treballador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conceptes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processos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guies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d’actuació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anat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temps.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278" y="3857784"/>
            <a:ext cx="6332220" cy="6024245"/>
          </a:xfrm>
          <a:custGeom>
            <a:avLst/>
            <a:gdLst/>
            <a:ahLst/>
            <a:cxnLst/>
            <a:rect l="l" t="t" r="r" b="b"/>
            <a:pathLst>
              <a:path w="6332220" h="6024245">
                <a:moveTo>
                  <a:pt x="6331759" y="6024216"/>
                </a:moveTo>
                <a:lnTo>
                  <a:pt x="0" y="6024216"/>
                </a:lnTo>
                <a:lnTo>
                  <a:pt x="0" y="0"/>
                </a:lnTo>
                <a:lnTo>
                  <a:pt x="6331759" y="0"/>
                </a:lnTo>
                <a:lnTo>
                  <a:pt x="6331759" y="6024216"/>
                </a:lnTo>
                <a:close/>
              </a:path>
            </a:pathLst>
          </a:custGeom>
          <a:solidFill>
            <a:srgbClr val="E3E4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71278" y="3857784"/>
            <a:ext cx="6332220" cy="602424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452120">
              <a:lnSpc>
                <a:spcPct val="100000"/>
              </a:lnSpc>
            </a:pPr>
            <a:r>
              <a:rPr dirty="0" sz="1700" spc="-2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700" spc="-1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700" spc="-6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700" spc="-270">
                <a:solidFill>
                  <a:srgbClr val="D00018"/>
                </a:solidFill>
                <a:latin typeface="Trebuchet MS"/>
                <a:cs typeface="Trebuchet MS"/>
              </a:rPr>
              <a:t>j</a:t>
            </a:r>
            <a:r>
              <a:rPr dirty="0" sz="1700" spc="-15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700" spc="-60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700" spc="-1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700" spc="-114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700" spc="-19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700" spc="3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700" spc="-6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700" spc="-4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700" spc="-1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700" spc="-16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700" spc="-10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700" spc="-2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700" spc="-1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700" spc="-15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700" spc="-125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1700" spc="-15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700" spc="-7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700" spc="-15">
                <a:solidFill>
                  <a:srgbClr val="D00018"/>
                </a:solidFill>
                <a:latin typeface="Trebuchet MS"/>
                <a:cs typeface="Trebuchet MS"/>
              </a:rPr>
              <a:t>Z</a:t>
            </a:r>
            <a:r>
              <a:rPr dirty="0" sz="1700" spc="-6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700" spc="-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rebuchet MS"/>
              <a:cs typeface="Trebuchet MS"/>
            </a:endParaRPr>
          </a:p>
          <a:p>
            <a:pPr marL="452120" marR="3314700">
              <a:lnSpc>
                <a:spcPct val="118700"/>
              </a:lnSpc>
            </a:pPr>
            <a:r>
              <a:rPr dirty="0" sz="11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1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25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1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3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1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-10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100" spc="-30">
                <a:solidFill>
                  <a:srgbClr val="666666"/>
                </a:solidFill>
                <a:latin typeface="Tahoma"/>
                <a:cs typeface="Tahoma"/>
              </a:rPr>
              <a:t>013  </a:t>
            </a:r>
            <a:r>
              <a:rPr dirty="0" sz="1100" spc="3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100">
              <a:latin typeface="Tahoma"/>
              <a:cs typeface="Tahoma"/>
            </a:endParaRPr>
          </a:p>
          <a:p>
            <a:pPr marL="452120" marR="3295650">
              <a:lnSpc>
                <a:spcPct val="118700"/>
              </a:lnSpc>
            </a:pP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multidisciplinar de personal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intern,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col·laboradors 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experts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100" spc="10">
                <a:solidFill>
                  <a:srgbClr val="666666"/>
                </a:solidFill>
                <a:latin typeface="Tahoma"/>
                <a:cs typeface="Tahoma"/>
              </a:rPr>
              <a:t>l’empresa 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BJ </a:t>
            </a:r>
            <a:r>
              <a:rPr dirty="0" sz="11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10">
                <a:solidFill>
                  <a:srgbClr val="666666"/>
                </a:solidFill>
                <a:latin typeface="Tahoma"/>
                <a:cs typeface="Tahoma"/>
              </a:rPr>
              <a:t>Adaptaciones.</a:t>
            </a:r>
            <a:r>
              <a:rPr dirty="0" sz="11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1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15">
                <a:solidFill>
                  <a:srgbClr val="666666"/>
                </a:solidFill>
                <a:latin typeface="Tahoma"/>
                <a:cs typeface="Tahoma"/>
              </a:rPr>
              <a:t>finalitat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era</a:t>
            </a:r>
            <a:r>
              <a:rPr dirty="0" sz="11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disposar, </a:t>
            </a:r>
            <a:r>
              <a:rPr dirty="0" sz="1100" spc="-3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instal·lacions 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100" spc="10">
                <a:solidFill>
                  <a:srgbClr val="666666"/>
                </a:solidFill>
                <a:latin typeface="Tahoma"/>
                <a:cs typeface="Tahoma"/>
              </a:rPr>
              <a:t>Zoo, d’un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accés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15">
                <a:solidFill>
                  <a:srgbClr val="666666"/>
                </a:solidFill>
                <a:latin typeface="Tahoma"/>
                <a:cs typeface="Tahoma"/>
              </a:rPr>
              <a:t>immediat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actualitzat </a:t>
            </a:r>
            <a:r>
              <a:rPr dirty="0" sz="1100" spc="10">
                <a:solidFill>
                  <a:srgbClr val="666666"/>
                </a:solidFill>
                <a:latin typeface="Tahoma"/>
                <a:cs typeface="Tahoma"/>
              </a:rPr>
              <a:t>d’informació </a:t>
            </a:r>
            <a:r>
              <a:rPr dirty="0" sz="1100" spc="35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matèria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100" spc="-5">
                <a:solidFill>
                  <a:srgbClr val="666666"/>
                </a:solidFill>
                <a:latin typeface="Tahoma"/>
                <a:cs typeface="Tahoma"/>
              </a:rPr>
              <a:t>PRL 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personal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extern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1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15">
                <a:solidFill>
                  <a:srgbClr val="666666"/>
                </a:solidFill>
                <a:latin typeface="Tahoma"/>
                <a:cs typeface="Tahoma"/>
              </a:rPr>
              <a:t>manteniment.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ahoma"/>
              <a:cs typeface="Tahoma"/>
            </a:endParaRPr>
          </a:p>
          <a:p>
            <a:pPr marL="452120" marR="3260090">
              <a:lnSpc>
                <a:spcPct val="118700"/>
              </a:lnSpc>
            </a:pP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1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instal·lat</a:t>
            </a:r>
            <a:r>
              <a:rPr dirty="0" sz="11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1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accessos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666666"/>
                </a:solidFill>
                <a:latin typeface="Tahoma"/>
                <a:cs typeface="Tahoma"/>
              </a:rPr>
              <a:t>uns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10">
                <a:solidFill>
                  <a:srgbClr val="666666"/>
                </a:solidFill>
                <a:latin typeface="Tahoma"/>
                <a:cs typeface="Tahoma"/>
              </a:rPr>
              <a:t>codis </a:t>
            </a:r>
            <a:r>
              <a:rPr dirty="0" sz="1100" spc="-3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100" spc="-2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1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7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1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5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1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11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1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1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11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1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666666"/>
                </a:solidFill>
                <a:latin typeface="Tahoma"/>
                <a:cs typeface="Tahoma"/>
              </a:rPr>
              <a:t>101  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7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1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5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1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100" spc="7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android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100" spc="10">
                <a:solidFill>
                  <a:srgbClr val="666666"/>
                </a:solidFill>
                <a:latin typeface="Tahoma"/>
                <a:cs typeface="Tahoma"/>
              </a:rPr>
              <a:t>l’empresa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externa. </a:t>
            </a:r>
            <a:r>
              <a:rPr dirty="0" sz="1100" spc="-4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100" spc="15">
                <a:solidFill>
                  <a:srgbClr val="666666"/>
                </a:solidFill>
                <a:latin typeface="Tahoma"/>
                <a:cs typeface="Tahoma"/>
              </a:rPr>
              <a:t>cop 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3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15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1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7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7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1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100" spc="-2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instal·lació, </a:t>
            </a:r>
            <a:r>
              <a:rPr dirty="0" sz="1100" spc="15">
                <a:solidFill>
                  <a:srgbClr val="666666"/>
                </a:solidFill>
                <a:latin typeface="Tahoma"/>
                <a:cs typeface="Tahoma"/>
              </a:rPr>
              <a:t>t </a:t>
            </a:r>
            <a:r>
              <a:rPr dirty="0" sz="1100" spc="-5">
                <a:solidFill>
                  <a:srgbClr val="666666"/>
                </a:solidFill>
                <a:latin typeface="Tahoma"/>
                <a:cs typeface="Tahoma"/>
              </a:rPr>
              <a:t>ipus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d’accés, </a:t>
            </a:r>
            <a:r>
              <a:rPr dirty="0" sz="1100" spc="-5">
                <a:solidFill>
                  <a:srgbClr val="666666"/>
                </a:solidFill>
                <a:latin typeface="Tahoma"/>
                <a:cs typeface="Tahoma"/>
              </a:rPr>
              <a:t>resum 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1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1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1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5">
                <a:solidFill>
                  <a:srgbClr val="666666"/>
                </a:solidFill>
                <a:latin typeface="Tahoma"/>
                <a:cs typeface="Tahoma"/>
              </a:rPr>
              <a:t>l’ocupa.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ahoma"/>
              <a:cs typeface="Tahoma"/>
            </a:endParaRPr>
          </a:p>
          <a:p>
            <a:pPr marL="452120" marR="3230880">
              <a:lnSpc>
                <a:spcPct val="118700"/>
              </a:lnSpc>
            </a:pPr>
            <a:r>
              <a:rPr dirty="0" sz="11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1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-10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1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4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100" spc="-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1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2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1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3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100" spc="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1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1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100" spc="-1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100" spc="1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100" spc="-1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1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1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100" spc="-35">
                <a:solidFill>
                  <a:srgbClr val="666666"/>
                </a:solidFill>
                <a:latin typeface="Tahoma"/>
                <a:cs typeface="Tahoma"/>
              </a:rPr>
              <a:t>01</a:t>
            </a:r>
            <a:r>
              <a:rPr dirty="0" sz="1100" spc="3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100" spc="-5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0012" y="4704424"/>
            <a:ext cx="3088167" cy="18444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133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134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865855"/>
            <a:ext cx="245364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Campanyes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anuals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campanyes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sensibilització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665650"/>
            <a:ext cx="3303904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33679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2894604"/>
            <a:ext cx="320484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68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8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participants.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1236492"/>
            <a:ext cx="679132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41376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Vigilància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pilotat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l’equip</a:t>
            </a:r>
            <a:r>
              <a:rPr dirty="0" sz="1200" spc="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instaurades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Conveni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procés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4123557"/>
            <a:ext cx="3296920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3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sabates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39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plantilles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563" y="5672429"/>
            <a:ext cx="6871334" cy="34925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38100" marR="30480" indent="3413760">
              <a:lnSpc>
                <a:spcPct val="74700"/>
              </a:lnSpc>
              <a:spcBef>
                <a:spcPts val="490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any,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dut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seguit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7777" sz="1800">
                <a:solidFill>
                  <a:srgbClr val="666666"/>
                </a:solidFill>
                <a:latin typeface="Tahoma"/>
                <a:cs typeface="Tahoma"/>
              </a:rPr>
              <a:t>treball,</a:t>
            </a:r>
            <a:r>
              <a:rPr dirty="0" baseline="-27777" sz="1800" spc="-20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7777" sz="1800" spc="-15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baseline="-27777" sz="1800" spc="-247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7777" sz="1800">
                <a:solidFill>
                  <a:srgbClr val="666666"/>
                </a:solidFill>
                <a:latin typeface="Tahoma"/>
                <a:cs typeface="Tahoma"/>
              </a:rPr>
              <a:t>d'emergència,</a:t>
            </a:r>
            <a:r>
              <a:rPr dirty="0" baseline="-27777" sz="1800" spc="-217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7777" sz="1800" spc="37">
                <a:solidFill>
                  <a:srgbClr val="666666"/>
                </a:solidFill>
                <a:latin typeface="Tahoma"/>
                <a:cs typeface="Tahoma"/>
              </a:rPr>
              <a:t>protocol</a:t>
            </a:r>
            <a:r>
              <a:rPr dirty="0" baseline="-27777" sz="1800" spc="-3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7777" sz="18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baseline="-27777" sz="1800" spc="-8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7777" sz="1800" spc="-7">
                <a:solidFill>
                  <a:srgbClr val="666666"/>
                </a:solidFill>
                <a:latin typeface="Tahoma"/>
                <a:cs typeface="Tahoma"/>
              </a:rPr>
              <a:t>risc</a:t>
            </a:r>
            <a:endParaRPr baseline="-27777"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6023559"/>
            <a:ext cx="306260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963" y="7272019"/>
            <a:ext cx="7346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Seguretat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963" y="7615346"/>
            <a:ext cx="306578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Seguint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normativa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actual,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visiten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poder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l’Avaluació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inicial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Riscos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Laborals.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0723" y="893165"/>
            <a:ext cx="2021839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0723" y="1665650"/>
            <a:ext cx="336232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79375">
              <a:lnSpc>
                <a:spcPct val="117300"/>
              </a:lnSpc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563" y="2707335"/>
            <a:ext cx="65278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Campanya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medicina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preventiva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lloc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baseline="-20833" sz="1800" spc="3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baseline="-20833" sz="1800" spc="-8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0833" sz="1800" spc="15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baseline="-20833" sz="18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0833" sz="1800" spc="37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baseline="-20833" sz="1800" spc="-20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0833" sz="18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baseline="-20833" sz="1800" spc="-337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0833" sz="18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baseline="-20833" sz="1800" spc="-8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0833" sz="1800" spc="-6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baseline="-20833" sz="1800" spc="-292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0833" sz="1800" spc="37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baseline="-20833" sz="1800" spc="-20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0833" sz="1800" spc="-67">
                <a:solidFill>
                  <a:srgbClr val="666666"/>
                </a:solidFill>
                <a:latin typeface="Tahoma"/>
                <a:cs typeface="Tahoma"/>
              </a:rPr>
              <a:t>6</a:t>
            </a:r>
            <a:r>
              <a:rPr dirty="0" baseline="-20833" sz="1800" spc="-20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0833" sz="1800" spc="7">
                <a:solidFill>
                  <a:srgbClr val="666666"/>
                </a:solidFill>
                <a:latin typeface="Tahoma"/>
                <a:cs typeface="Tahoma"/>
              </a:rPr>
              <a:t>membres</a:t>
            </a:r>
            <a:endParaRPr baseline="-20833"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0723" y="2953126"/>
            <a:ext cx="3423285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60723" y="4872634"/>
            <a:ext cx="68643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0723" y="5215961"/>
            <a:ext cx="295592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42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0723" y="6101588"/>
            <a:ext cx="31210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psicosocial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d'altres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protocols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seguretat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i/o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563" y="6210828"/>
            <a:ext cx="402653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17300"/>
              </a:lnSpc>
              <a:spcBef>
                <a:spcPts val="95"/>
              </a:spcBef>
            </a:pP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d'interès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matèria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27777" sz="1800">
                <a:solidFill>
                  <a:srgbClr val="666666"/>
                </a:solidFill>
                <a:latin typeface="Tahoma"/>
                <a:cs typeface="Tahoma"/>
              </a:rPr>
              <a:t>higiene. </a:t>
            </a:r>
            <a:r>
              <a:rPr dirty="0" baseline="-27777" sz="1800" spc="-5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sobre: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alimentació,</a:t>
            </a:r>
            <a:r>
              <a:rPr dirty="0" sz="1200" spc="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exercici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envelliment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saludable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60723" y="6659494"/>
            <a:ext cx="3434079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1275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04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4900"/>
              </a:lnSpc>
              <a:spcBef>
                <a:spcPts val="3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d’agressió.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quedar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finalistes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70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m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6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2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014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"sensibilització,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i/o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formació".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60723" y="8103027"/>
            <a:ext cx="3392170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l’abril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fins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juny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d’oficines,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60723" y="8902821"/>
            <a:ext cx="3426460" cy="1254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161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d’ergonomia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39090">
              <a:lnSpc>
                <a:spcPct val="117300"/>
              </a:lnSpc>
            </a:pP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37108"/>
            <a:ext cx="6649084" cy="181228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>
                <a:solidFill>
                  <a:srgbClr val="D00018"/>
                </a:solidFill>
                <a:latin typeface="Trebuchet MS"/>
                <a:cs typeface="Trebuchet MS"/>
              </a:rPr>
              <a:t>Indicadors</a:t>
            </a:r>
            <a:r>
              <a:rPr dirty="0" sz="1200" spc="-9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D00018"/>
                </a:solidFill>
                <a:latin typeface="Trebuchet MS"/>
                <a:cs typeface="Trebuchet MS"/>
              </a:rPr>
              <a:t>de</a:t>
            </a:r>
            <a:r>
              <a:rPr dirty="0" sz="1200" spc="-11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D00018"/>
                </a:solidFill>
                <a:latin typeface="Trebuchet MS"/>
                <a:cs typeface="Trebuchet MS"/>
              </a:rPr>
              <a:t>salut</a:t>
            </a:r>
            <a:r>
              <a:rPr dirty="0" sz="1200" spc="-5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D00018"/>
                </a:solidFill>
                <a:latin typeface="Trebuchet MS"/>
                <a:cs typeface="Trebuchet MS"/>
              </a:rPr>
              <a:t>seguretat</a:t>
            </a:r>
            <a:r>
              <a:rPr dirty="0" sz="1200" spc="-5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D00018"/>
                </a:solidFill>
                <a:latin typeface="Trebuchet MS"/>
                <a:cs typeface="Trebuchet MS"/>
              </a:rPr>
              <a:t>laboral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necessàries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accidents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Departament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Treball,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complint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terminis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establerts.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documental,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administrativa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163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accidents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baixa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laboral,</a:t>
            </a:r>
            <a:r>
              <a:rPr dirty="0" sz="1200" spc="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recaigudes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accidents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inere.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57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accidents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baixa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laboral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assistències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alienes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l’activitat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laboral.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6446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l’índex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d’absentisme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accident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1,51%,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plantegem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objectiu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tornar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inferiors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l’1%.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3012642"/>
            <a:ext cx="6827519" cy="16581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4" y="5158434"/>
            <a:ext cx="6827519" cy="16581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7420274"/>
            <a:ext cx="6710680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3495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l’absència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feina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justifica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utilitzant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document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acreditatiu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baixa.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contingència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pujat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0,72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punts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homes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0,06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esdevenint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4,29%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5,21%.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maternitats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0,70%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paternitats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0,10%.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accidents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1,65%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homes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l’1,23%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pujat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0,49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punts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homes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0,60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dones.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taxa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malalties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víctimes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mortals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roman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constant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zero.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D’aquesta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manera,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percentatges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totals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d’absentisme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homes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6,03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7,13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respectivament,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1,22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punts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homes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0,12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menys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dones.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L’observació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d'aquests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producte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l'aplicació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l'absentisme.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135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277" y="641876"/>
            <a:ext cx="5105570" cy="611775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5541" y="7113913"/>
            <a:ext cx="4068682" cy="20468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136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8124" y="4953609"/>
            <a:ext cx="868070" cy="15118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7115962"/>
            <a:ext cx="65087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850" spc="-300">
                <a:solidFill>
                  <a:srgbClr val="D00018"/>
                </a:solidFill>
                <a:latin typeface="Trebuchet MS"/>
                <a:cs typeface="Trebuchet MS"/>
              </a:rPr>
              <a:t>:</a:t>
            </a:r>
            <a:r>
              <a:rPr dirty="0" sz="1850" spc="3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7625100"/>
            <a:ext cx="3329304" cy="217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circuit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TV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’s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23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monitors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emeten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ipus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continguts: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pantalles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endParaRPr sz="1200">
              <a:latin typeface="Tahoma"/>
              <a:cs typeface="Tahoma"/>
            </a:endParaRPr>
          </a:p>
          <a:p>
            <a:pPr marL="12700" marR="53340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dirigides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visites,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proveïdors...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disponibles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emès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80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continguts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externs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160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6564" y="5441292"/>
            <a:ext cx="1404517" cy="7120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09494" y="7103267"/>
            <a:ext cx="80137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3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137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09494" y="7612405"/>
            <a:ext cx="320230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y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1200" spc="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8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916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60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986" y="529390"/>
            <a:ext cx="455930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5"/>
              <a:t>C</a:t>
            </a:r>
            <a:r>
              <a:rPr dirty="0" spc="-5"/>
              <a:t>o</a:t>
            </a:r>
            <a:r>
              <a:rPr dirty="0" spc="-195"/>
              <a:t>m</a:t>
            </a:r>
            <a:r>
              <a:rPr dirty="0" spc="-130"/>
              <a:t>u</a:t>
            </a:r>
            <a:r>
              <a:rPr dirty="0" spc="-125"/>
              <a:t>n</a:t>
            </a:r>
            <a:r>
              <a:rPr dirty="0" spc="-315"/>
              <a:t>i</a:t>
            </a:r>
            <a:r>
              <a:rPr dirty="0" spc="-215"/>
              <a:t>c</a:t>
            </a:r>
            <a:r>
              <a:rPr dirty="0" spc="-110"/>
              <a:t>a</a:t>
            </a:r>
            <a:r>
              <a:rPr dirty="0" spc="-215"/>
              <a:t>c</a:t>
            </a:r>
            <a:r>
              <a:rPr dirty="0" spc="-315"/>
              <a:t>i</a:t>
            </a:r>
            <a:r>
              <a:rPr dirty="0" spc="-20"/>
              <a:t>ó</a:t>
            </a:r>
            <a:r>
              <a:rPr dirty="0" spc="-440"/>
              <a:t> </a:t>
            </a:r>
            <a:r>
              <a:rPr dirty="0" spc="-315"/>
              <a:t>i</a:t>
            </a:r>
            <a:r>
              <a:rPr dirty="0" spc="-125"/>
              <a:t>n</a:t>
            </a:r>
            <a:r>
              <a:rPr dirty="0" spc="-405"/>
              <a:t>t</a:t>
            </a:r>
            <a:r>
              <a:rPr dirty="0" spc="-275"/>
              <a:t>e</a:t>
            </a:r>
            <a:r>
              <a:rPr dirty="0" spc="-195"/>
              <a:t>r</a:t>
            </a:r>
            <a:r>
              <a:rPr dirty="0" spc="-290"/>
              <a:t>n</a:t>
            </a:r>
            <a:r>
              <a:rPr dirty="0" spc="-135"/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986" y="1370149"/>
            <a:ext cx="6779259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19710">
              <a:lnSpc>
                <a:spcPct val="1173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arriben,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d’ells,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totalitat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plantilla: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circuit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TV’s;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correu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electrònic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corporatiu;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Portal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l’empleat;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finestra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informativa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l’iniciar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ordinador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taulells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informatius.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únicament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tramet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informacions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relacionades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d’abril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s’incorporen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circuit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canals: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PDA’S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vigilants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l’Àrea: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publicat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informacions;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Tablets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Grues: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publicat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informacions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adreçades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operatiu.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663" y="2963875"/>
            <a:ext cx="6827520" cy="1346200"/>
          </a:xfrm>
          <a:prstGeom prst="rect">
            <a:avLst/>
          </a:prstGeom>
          <a:solidFill>
            <a:srgbClr val="E3E4E6"/>
          </a:solidFill>
        </p:spPr>
        <p:txBody>
          <a:bodyPr wrap="square" lIns="0" tIns="200025" rIns="0" bIns="0" rtlCol="0" vert="horz">
            <a:spAutoFit/>
          </a:bodyPr>
          <a:lstStyle/>
          <a:p>
            <a:pPr algn="ctr" marL="2194560" marR="2181860" indent="-9525">
              <a:lnSpc>
                <a:spcPts val="1839"/>
              </a:lnSpc>
              <a:spcBef>
                <a:spcPts val="1575"/>
              </a:spcBef>
            </a:pP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8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0</a:t>
            </a:r>
            <a:r>
              <a:rPr dirty="0" sz="1850" spc="-20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10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35">
                <a:solidFill>
                  <a:srgbClr val="D00018"/>
                </a:solidFill>
                <a:latin typeface="Trebuchet MS"/>
                <a:cs typeface="Trebuchet MS"/>
              </a:rPr>
              <a:t>V  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12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8</a:t>
            </a:r>
            <a:r>
              <a:rPr dirty="0" sz="1850" spc="-300">
                <a:solidFill>
                  <a:srgbClr val="D00018"/>
                </a:solidFill>
                <a:latin typeface="Trebuchet MS"/>
                <a:cs typeface="Trebuchet MS"/>
              </a:rPr>
              <a:t>.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9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1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6</a:t>
            </a:r>
            <a:r>
              <a:rPr dirty="0" sz="1850" spc="-20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cc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ss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3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endParaRPr sz="1850">
              <a:latin typeface="Trebuchet MS"/>
              <a:cs typeface="Trebuchet MS"/>
            </a:endParaRPr>
          </a:p>
          <a:p>
            <a:pPr algn="ctr" marL="1345565" marR="1343660">
              <a:lnSpc>
                <a:spcPts val="1839"/>
              </a:lnSpc>
              <a:spcBef>
                <a:spcPts val="5"/>
              </a:spcBef>
            </a:pP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3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6</a:t>
            </a:r>
            <a:r>
              <a:rPr dirty="0" sz="1850" spc="-20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ss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0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5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20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rr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22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20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2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9</a:t>
            </a:r>
            <a:r>
              <a:rPr dirty="0" sz="1850" spc="-20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ll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10">
                <a:solidFill>
                  <a:srgbClr val="D00018"/>
                </a:solidFill>
                <a:latin typeface="Trebuchet MS"/>
                <a:cs typeface="Trebuchet MS"/>
              </a:rPr>
              <a:t>s  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4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4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ll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ll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1850" spc="-20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4" y="3798717"/>
            <a:ext cx="6828155" cy="3218815"/>
          </a:xfrm>
          <a:custGeom>
            <a:avLst/>
            <a:gdLst/>
            <a:ahLst/>
            <a:cxnLst/>
            <a:rect l="l" t="t" r="r" b="b"/>
            <a:pathLst>
              <a:path w="6828155" h="3218815">
                <a:moveTo>
                  <a:pt x="6827572" y="3218712"/>
                </a:moveTo>
                <a:lnTo>
                  <a:pt x="0" y="3218712"/>
                </a:lnTo>
                <a:lnTo>
                  <a:pt x="0" y="0"/>
                </a:lnTo>
                <a:lnTo>
                  <a:pt x="6827572" y="0"/>
                </a:lnTo>
                <a:lnTo>
                  <a:pt x="6827572" y="3218712"/>
                </a:lnTo>
                <a:close/>
              </a:path>
            </a:pathLst>
          </a:custGeom>
          <a:solidFill>
            <a:srgbClr val="E3E4E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923" y="583996"/>
            <a:ext cx="1950720" cy="7022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09494" y="516636"/>
            <a:ext cx="157226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9494" y="1025774"/>
            <a:ext cx="322770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6034" indent="-635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empleats:</a:t>
            </a:r>
            <a:r>
              <a:rPr dirty="0" sz="1200" spc="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passat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vam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arribar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comunicacions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9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newsletters.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95" y="2642910"/>
            <a:ext cx="1901189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3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18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2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85">
                <a:solidFill>
                  <a:srgbClr val="D00018"/>
                </a:solidFill>
                <a:latin typeface="Trebuchet MS"/>
                <a:cs typeface="Trebuchet MS"/>
              </a:rPr>
              <a:t>'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5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95" y="3152048"/>
            <a:ext cx="649541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finestra/pantalla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inicial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arrencar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ordinadors,</a:t>
            </a:r>
            <a:r>
              <a:rPr dirty="0" sz="1200" spc="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s’hi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emetre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29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continguts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diferents.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05179" y="4111653"/>
            <a:ext cx="4321175" cy="2626995"/>
            <a:chOff x="1605179" y="4111653"/>
            <a:chExt cx="4321175" cy="26269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1072" y="4124353"/>
              <a:ext cx="2145793" cy="12874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3426" y="4111653"/>
              <a:ext cx="2145793" cy="12972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5179" y="5431336"/>
              <a:ext cx="2145793" cy="12874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80233" y="5421582"/>
              <a:ext cx="2145793" cy="131673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6963" y="7263896"/>
            <a:ext cx="392239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Taulells</a:t>
            </a:r>
            <a:r>
              <a:rPr dirty="0" sz="1850" spc="-14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informatius</a:t>
            </a:r>
            <a:r>
              <a:rPr dirty="0" sz="1850" spc="-14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dels</a:t>
            </a:r>
            <a:r>
              <a:rPr dirty="0" sz="1850" spc="-14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D00018"/>
                </a:solidFill>
                <a:latin typeface="Trebuchet MS"/>
                <a:cs typeface="Trebuchet MS"/>
              </a:rPr>
              <a:t>centres</a:t>
            </a:r>
            <a:r>
              <a:rPr dirty="0" sz="1850" spc="-14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rebuchet MS"/>
                <a:cs typeface="Trebuchet MS"/>
              </a:rPr>
              <a:t>de</a:t>
            </a:r>
            <a:r>
              <a:rPr dirty="0" sz="1850" spc="-21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35">
                <a:solidFill>
                  <a:srgbClr val="D00018"/>
                </a:solidFill>
                <a:latin typeface="Trebuchet MS"/>
                <a:cs typeface="Trebuchet MS"/>
              </a:rPr>
              <a:t>treball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138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6963" y="7773034"/>
            <a:ext cx="676084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reforç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comunicacions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s’utilitzen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cartells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informatius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disposats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Departaments.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Comunicació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Interna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habitualment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versió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missatge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adaptada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espais.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penjar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taulells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informatius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44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continguts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diferents.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93267"/>
            <a:ext cx="6268720" cy="77660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635"/>
              </a:spcBef>
            </a:pPr>
            <a:r>
              <a:rPr dirty="0" sz="2650" spc="-12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440">
                <a:solidFill>
                  <a:srgbClr val="D00018"/>
                </a:solidFill>
                <a:latin typeface="Trebuchet MS"/>
                <a:cs typeface="Trebuchet MS"/>
              </a:rPr>
              <a:t>’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4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229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k  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Güell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403298"/>
            <a:ext cx="6827519" cy="21750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07846"/>
            <a:ext cx="263715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y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ó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216984"/>
            <a:ext cx="3278504" cy="1254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D’altra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banda,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realitzen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campanyes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específiques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encàrrec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d’alguna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4290">
              <a:lnSpc>
                <a:spcPct val="117300"/>
              </a:lnSpc>
            </a:pP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específiques.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5560" y="2659818"/>
            <a:ext cx="3493757" cy="20357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1106" y="5096331"/>
            <a:ext cx="3449017" cy="20694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9857" y="7626460"/>
            <a:ext cx="3562973" cy="214691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139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026533"/>
            <a:ext cx="4394200" cy="88391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usuaris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essencial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nosaltres,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</a:rPr>
              <a:t>Sistema</a:t>
            </a:r>
            <a:r>
              <a:rPr dirty="0" sz="1200" spc="-16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9E0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0069E0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9E0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9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001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008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3040908"/>
            <a:ext cx="449580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Actualment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disposem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següents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compromisos,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mostren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seguits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respectius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disposen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d'objectius,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indicadors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orientem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benefici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mutu.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6954" y="19982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6954" y="221285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16954" y="242743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16954" y="264201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16954" y="285658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16954" y="307116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16954" y="328574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98157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5">
                <a:latin typeface="SimSun"/>
                <a:cs typeface="SimSun"/>
              </a:rPr>
              <a:t>R</a:t>
            </a:r>
            <a:r>
              <a:rPr dirty="0" spc="-80">
                <a:latin typeface="SimSun"/>
                <a:cs typeface="SimSun"/>
              </a:rPr>
              <a:t>e</a:t>
            </a:r>
            <a:r>
              <a:rPr dirty="0" spc="-1160">
                <a:latin typeface="SimSun"/>
                <a:cs typeface="SimSun"/>
              </a:rPr>
              <a:t>l</a:t>
            </a:r>
            <a:r>
              <a:rPr dirty="0" spc="-5">
                <a:latin typeface="SimSun"/>
                <a:cs typeface="SimSun"/>
              </a:rPr>
              <a:t>a</a:t>
            </a:r>
            <a:r>
              <a:rPr dirty="0" spc="-235">
                <a:latin typeface="SimSun"/>
                <a:cs typeface="SimSun"/>
              </a:rPr>
              <a:t>c</a:t>
            </a:r>
            <a:r>
              <a:rPr dirty="0" spc="-1235">
                <a:latin typeface="SimSun"/>
                <a:cs typeface="SimSun"/>
              </a:rPr>
              <a:t>i</a:t>
            </a:r>
            <a:r>
              <a:rPr dirty="0" spc="135">
                <a:latin typeface="SimSun"/>
                <a:cs typeface="SimSun"/>
              </a:rPr>
              <a:t>ó</a:t>
            </a:r>
            <a:r>
              <a:rPr dirty="0" spc="-1295">
                <a:latin typeface="SimSun"/>
                <a:cs typeface="SimSun"/>
              </a:rPr>
              <a:t> </a:t>
            </a:r>
            <a:r>
              <a:rPr dirty="0" spc="-5">
                <a:latin typeface="SimSun"/>
                <a:cs typeface="SimSun"/>
              </a:rPr>
              <a:t>a</a:t>
            </a:r>
            <a:r>
              <a:rPr dirty="0" spc="1225">
                <a:latin typeface="SimSun"/>
                <a:cs typeface="SimSun"/>
              </a:rPr>
              <a:t>m</a:t>
            </a:r>
            <a:r>
              <a:rPr dirty="0" spc="170">
                <a:latin typeface="SimSun"/>
                <a:cs typeface="SimSun"/>
              </a:rPr>
              <a:t>b</a:t>
            </a:r>
            <a:r>
              <a:rPr dirty="0" spc="-1345">
                <a:latin typeface="SimSun"/>
                <a:cs typeface="SimSun"/>
              </a:rPr>
              <a:t> </a:t>
            </a:r>
            <a:r>
              <a:rPr dirty="0" spc="-80">
                <a:latin typeface="SimSun"/>
                <a:cs typeface="SimSun"/>
              </a:rPr>
              <a:t>e</a:t>
            </a:r>
            <a:r>
              <a:rPr dirty="0" spc="-1160">
                <a:latin typeface="SimSun"/>
                <a:cs typeface="SimSun"/>
              </a:rPr>
              <a:t>l</a:t>
            </a:r>
            <a:r>
              <a:rPr dirty="0" spc="-434">
                <a:latin typeface="SimSun"/>
                <a:cs typeface="SimSun"/>
              </a:rPr>
              <a:t>s</a:t>
            </a:r>
            <a:r>
              <a:rPr dirty="0" spc="-1340">
                <a:latin typeface="SimSun"/>
                <a:cs typeface="SimSun"/>
              </a:rPr>
              <a:t> </a:t>
            </a:r>
            <a:r>
              <a:rPr dirty="0" spc="-235">
                <a:latin typeface="SimSun"/>
                <a:cs typeface="SimSun"/>
              </a:rPr>
              <a:t>c</a:t>
            </a:r>
            <a:r>
              <a:rPr dirty="0" spc="-1160">
                <a:latin typeface="SimSun"/>
                <a:cs typeface="SimSun"/>
              </a:rPr>
              <a:t>l</a:t>
            </a:r>
            <a:r>
              <a:rPr dirty="0" spc="-1235">
                <a:latin typeface="SimSun"/>
                <a:cs typeface="SimSun"/>
              </a:rPr>
              <a:t>i</a:t>
            </a:r>
            <a:r>
              <a:rPr dirty="0" spc="-80">
                <a:latin typeface="SimSun"/>
                <a:cs typeface="SimSun"/>
              </a:rPr>
              <a:t>e</a:t>
            </a:r>
            <a:r>
              <a:rPr dirty="0" spc="75">
                <a:latin typeface="SimSun"/>
                <a:cs typeface="SimSun"/>
              </a:rPr>
              <a:t>n</a:t>
            </a:r>
            <a:r>
              <a:rPr dirty="0" spc="-850">
                <a:latin typeface="SimSun"/>
                <a:cs typeface="SimSun"/>
              </a:rPr>
              <a:t>t</a:t>
            </a:r>
            <a:r>
              <a:rPr dirty="0" spc="-434">
                <a:latin typeface="SimSun"/>
                <a:cs typeface="SimSun"/>
              </a:rPr>
              <a:t>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9663" y="4504944"/>
            <a:ext cx="6827520" cy="1404620"/>
          </a:xfrm>
          <a:prstGeom prst="rect">
            <a:avLst/>
          </a:prstGeom>
          <a:solidFill>
            <a:srgbClr val="E3E4E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560705" marR="556895">
              <a:lnSpc>
                <a:spcPct val="117300"/>
              </a:lnSpc>
              <a:spcBef>
                <a:spcPts val="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objectiu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compromís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atendre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comunicacions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5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0069E0"/>
                </a:solidFill>
                <a:latin typeface="Tahoma"/>
                <a:cs typeface="Tahoma"/>
              </a:rPr>
              <a:t>opinió</a:t>
            </a:r>
            <a:r>
              <a:rPr dirty="0" sz="120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ajuda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continuar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servei.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963" y="6257645"/>
            <a:ext cx="163830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0">
                <a:solidFill>
                  <a:srgbClr val="D00018"/>
                </a:solidFill>
                <a:latin typeface="SimSun"/>
                <a:cs typeface="SimSun"/>
              </a:rPr>
              <a:t>A</a:t>
            </a:r>
            <a:r>
              <a:rPr dirty="0" sz="1850" spc="-160">
                <a:solidFill>
                  <a:srgbClr val="D00018"/>
                </a:solidFill>
                <a:latin typeface="SimSun"/>
                <a:cs typeface="SimSun"/>
              </a:rPr>
              <a:t>ss</a:t>
            </a:r>
            <a:r>
              <a:rPr dirty="0" sz="1850" spc="-5">
                <a:solidFill>
                  <a:srgbClr val="D00018"/>
                </a:solidFill>
                <a:latin typeface="SimSun"/>
                <a:cs typeface="SimSun"/>
              </a:rPr>
              <a:t>o</a:t>
            </a:r>
            <a:r>
              <a:rPr dirty="0" sz="1850" spc="-550">
                <a:solidFill>
                  <a:srgbClr val="D00018"/>
                </a:solidFill>
                <a:latin typeface="SimSun"/>
                <a:cs typeface="SimSun"/>
              </a:rPr>
              <a:t>l</a:t>
            </a:r>
            <a:r>
              <a:rPr dirty="0" sz="1850" spc="-550">
                <a:solidFill>
                  <a:srgbClr val="D00018"/>
                </a:solidFill>
                <a:latin typeface="SimSun"/>
                <a:cs typeface="SimSun"/>
              </a:rPr>
              <a:t>i</a:t>
            </a:r>
            <a:r>
              <a:rPr dirty="0" sz="1850" spc="530">
                <a:solidFill>
                  <a:srgbClr val="D00018"/>
                </a:solidFill>
                <a:latin typeface="SimSun"/>
                <a:cs typeface="SimSun"/>
              </a:rPr>
              <a:t>m</a:t>
            </a:r>
            <a:r>
              <a:rPr dirty="0" sz="1850" spc="-85">
                <a:solidFill>
                  <a:srgbClr val="D00018"/>
                </a:solidFill>
                <a:latin typeface="SimSun"/>
                <a:cs typeface="SimSun"/>
              </a:rPr>
              <a:t>e</a:t>
            </a:r>
            <a:r>
              <a:rPr dirty="0" sz="1850" spc="-10">
                <a:solidFill>
                  <a:srgbClr val="D00018"/>
                </a:solidFill>
                <a:latin typeface="SimSun"/>
                <a:cs typeface="SimSun"/>
              </a:rPr>
              <a:t>n</a:t>
            </a:r>
            <a:r>
              <a:rPr dirty="0" sz="1850" spc="-315">
                <a:solidFill>
                  <a:srgbClr val="D00018"/>
                </a:solidFill>
                <a:latin typeface="SimSun"/>
                <a:cs typeface="SimSun"/>
              </a:rPr>
              <a:t>t</a:t>
            </a:r>
            <a:r>
              <a:rPr dirty="0" sz="1850" spc="-190">
                <a:solidFill>
                  <a:srgbClr val="D00018"/>
                </a:solidFill>
                <a:latin typeface="SimSun"/>
                <a:cs typeface="SimSun"/>
              </a:rPr>
              <a:t>s</a:t>
            </a:r>
            <a:r>
              <a:rPr dirty="0" sz="1850" spc="-515">
                <a:solidFill>
                  <a:srgbClr val="D00018"/>
                </a:solidFill>
                <a:latin typeface="SimSun"/>
                <a:cs typeface="SimSun"/>
              </a:rPr>
              <a:t> </a:t>
            </a:r>
            <a:r>
              <a:rPr dirty="0" sz="1850" spc="-5">
                <a:solidFill>
                  <a:srgbClr val="D00018"/>
                </a:solidFill>
                <a:latin typeface="SimSun"/>
                <a:cs typeface="SimSun"/>
              </a:rPr>
              <a:t>2</a:t>
            </a:r>
            <a:r>
              <a:rPr dirty="0" sz="1850" spc="-85">
                <a:solidFill>
                  <a:srgbClr val="D00018"/>
                </a:solidFill>
                <a:latin typeface="SimSun"/>
                <a:cs typeface="SimSun"/>
              </a:rPr>
              <a:t>0</a:t>
            </a:r>
            <a:r>
              <a:rPr dirty="0" sz="1850" spc="-5">
                <a:solidFill>
                  <a:srgbClr val="D00018"/>
                </a:solidFill>
                <a:latin typeface="SimSun"/>
                <a:cs typeface="SimSun"/>
              </a:rPr>
              <a:t>1</a:t>
            </a:r>
            <a:r>
              <a:rPr dirty="0" sz="1850" spc="-55">
                <a:solidFill>
                  <a:srgbClr val="D00018"/>
                </a:solidFill>
                <a:latin typeface="SimSun"/>
                <a:cs typeface="SimSun"/>
              </a:rPr>
              <a:t>4</a:t>
            </a:r>
            <a:endParaRPr sz="1850">
              <a:latin typeface="SimSun"/>
              <a:cs typeface="SimSu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9119" y="7260337"/>
            <a:ext cx="59055" cy="59055"/>
            <a:chOff x="579119" y="7260337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83996" y="726521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996" y="726521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79119" y="7904074"/>
            <a:ext cx="59055" cy="59055"/>
            <a:chOff x="579119" y="7904074"/>
            <a:chExt cx="59055" cy="59055"/>
          </a:xfrm>
        </p:grpSpPr>
        <p:sp>
          <p:nvSpPr>
            <p:cNvPr id="18" name="object 18"/>
            <p:cNvSpPr/>
            <p:nvPr/>
          </p:nvSpPr>
          <p:spPr>
            <a:xfrm>
              <a:off x="583996" y="790895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3996" y="790895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79119" y="8333233"/>
            <a:ext cx="59055" cy="59055"/>
            <a:chOff x="579119" y="8333233"/>
            <a:chExt cx="59055" cy="59055"/>
          </a:xfrm>
        </p:grpSpPr>
        <p:sp>
          <p:nvSpPr>
            <p:cNvPr id="21" name="object 21"/>
            <p:cNvSpPr/>
            <p:nvPr/>
          </p:nvSpPr>
          <p:spPr>
            <a:xfrm>
              <a:off x="583996" y="83381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3996" y="83381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579119" y="9191549"/>
            <a:ext cx="59055" cy="59055"/>
            <a:chOff x="579119" y="9191549"/>
            <a:chExt cx="59055" cy="59055"/>
          </a:xfrm>
        </p:grpSpPr>
        <p:sp>
          <p:nvSpPr>
            <p:cNvPr id="24" name="object 24"/>
            <p:cNvSpPr/>
            <p:nvPr/>
          </p:nvSpPr>
          <p:spPr>
            <a:xfrm>
              <a:off x="583996" y="919642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83996" y="919642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46963" y="6794093"/>
            <a:ext cx="6839584" cy="27292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teníem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l’atenció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402590" marR="415925">
              <a:lnSpc>
                <a:spcPct val="117300"/>
              </a:lnSpc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Fer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concurs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públic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Call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Center.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Iniciat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juliol,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assegura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propers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afegeix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novetats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tecnològiques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278765">
              <a:lnSpc>
                <a:spcPct val="1173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Redefinir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estudis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ISC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2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ISC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gràcies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coneixement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fer-los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enriquidors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comparables.</a:t>
            </a:r>
            <a:endParaRPr sz="1200">
              <a:latin typeface="Tahoma"/>
              <a:cs typeface="Tahoma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Iniciar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integral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estudis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ISC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0" b="1">
                <a:solidFill>
                  <a:srgbClr val="666666"/>
                </a:solidFill>
                <a:latin typeface="Trebuchet MS"/>
                <a:cs typeface="Trebuchet MS"/>
              </a:rPr>
              <a:t>tota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l’empresa.</a:t>
            </a:r>
            <a:r>
              <a:rPr dirty="0" sz="1200" spc="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iniciat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procés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d’internalització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confecció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estudis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ISC,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procés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conclourà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principal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aportació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integració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sumar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coneixement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estadístic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informació,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coneixement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negocis.</a:t>
            </a:r>
            <a:endParaRPr sz="1200">
              <a:latin typeface="Tahoma"/>
              <a:cs typeface="Tahoma"/>
            </a:endParaRPr>
          </a:p>
          <a:p>
            <a:pPr marL="402590" marR="111760">
              <a:lnSpc>
                <a:spcPct val="1173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Definir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d’atenció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client.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Disseny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integrat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optimitza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oportunitats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oficines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corporatives.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140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370067" y="1870476"/>
            <a:ext cx="1602105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p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m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85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M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u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c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p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s 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Àrea</a:t>
            </a:r>
            <a:endParaRPr sz="1200">
              <a:latin typeface="Tahoma"/>
              <a:cs typeface="Tahoma"/>
            </a:endParaRPr>
          </a:p>
          <a:p>
            <a:pPr marL="12700" marR="102235">
              <a:lnSpc>
                <a:spcPct val="117300"/>
              </a:lnSpc>
            </a:pPr>
            <a:r>
              <a:rPr dirty="0" sz="1200" spc="-65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c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o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d</a:t>
            </a:r>
            <a:r>
              <a:rPr dirty="0" sz="1200" spc="-3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'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u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t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o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b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u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o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4"/>
              </a:rPr>
              <a:t>s 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G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r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u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165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85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M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u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n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i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c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i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p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3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 marL="12700" marR="594995">
              <a:lnSpc>
                <a:spcPct val="117300"/>
              </a:lnSpc>
            </a:pPr>
            <a:r>
              <a:rPr dirty="0" sz="1200" spc="-35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n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e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ll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a</a:t>
            </a:r>
            <a:r>
              <a:rPr dirty="0" sz="1200" spc="-165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-10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O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l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í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m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p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i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c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  <a:hlinkClick r:id="rId6"/>
              </a:rPr>
              <a:t>a 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0069E0"/>
                </a:solidFill>
                <a:latin typeface="Tahoma"/>
                <a:cs typeface="Tahoma"/>
                <a:hlinkClick r:id="rId7"/>
              </a:rPr>
              <a:t>Fòrum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Z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o</a:t>
            </a:r>
            <a:r>
              <a:rPr dirty="0" sz="1200" spc="10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o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 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d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e</a:t>
            </a:r>
            <a:r>
              <a:rPr dirty="0" sz="1200" spc="-65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B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a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r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c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e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l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o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n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  <a:hlinkClick r:id="rId8"/>
              </a:rPr>
              <a:t>a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12774"/>
            <a:ext cx="116014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70">
                <a:solidFill>
                  <a:srgbClr val="D00018"/>
                </a:solidFill>
                <a:latin typeface="SimSun"/>
                <a:cs typeface="SimSun"/>
              </a:rPr>
              <a:t>R</a:t>
            </a:r>
            <a:r>
              <a:rPr dirty="0" sz="1850" spc="-85">
                <a:solidFill>
                  <a:srgbClr val="D00018"/>
                </a:solidFill>
                <a:latin typeface="SimSun"/>
                <a:cs typeface="SimSun"/>
              </a:rPr>
              <a:t>e</a:t>
            </a:r>
            <a:r>
              <a:rPr dirty="0" sz="1850" spc="-5">
                <a:solidFill>
                  <a:srgbClr val="D00018"/>
                </a:solidFill>
                <a:latin typeface="SimSun"/>
                <a:cs typeface="SimSun"/>
              </a:rPr>
              <a:t>p</a:t>
            </a:r>
            <a:r>
              <a:rPr dirty="0" sz="1850" spc="-315">
                <a:solidFill>
                  <a:srgbClr val="D00018"/>
                </a:solidFill>
                <a:latin typeface="SimSun"/>
                <a:cs typeface="SimSun"/>
              </a:rPr>
              <a:t>t</a:t>
            </a:r>
            <a:r>
              <a:rPr dirty="0" sz="1850" spc="-85">
                <a:solidFill>
                  <a:srgbClr val="D00018"/>
                </a:solidFill>
                <a:latin typeface="SimSun"/>
                <a:cs typeface="SimSun"/>
              </a:rPr>
              <a:t>e</a:t>
            </a:r>
            <a:r>
              <a:rPr dirty="0" sz="1850" spc="-190">
                <a:solidFill>
                  <a:srgbClr val="D00018"/>
                </a:solidFill>
                <a:latin typeface="SimSun"/>
                <a:cs typeface="SimSun"/>
              </a:rPr>
              <a:t>s</a:t>
            </a:r>
            <a:r>
              <a:rPr dirty="0" sz="1850" spc="-515">
                <a:solidFill>
                  <a:srgbClr val="D00018"/>
                </a:solidFill>
                <a:latin typeface="SimSun"/>
                <a:cs typeface="SimSun"/>
              </a:rPr>
              <a:t> </a:t>
            </a:r>
            <a:r>
              <a:rPr dirty="0" sz="1850" spc="-5">
                <a:solidFill>
                  <a:srgbClr val="D00018"/>
                </a:solidFill>
                <a:latin typeface="SimSun"/>
                <a:cs typeface="SimSun"/>
              </a:rPr>
              <a:t>2</a:t>
            </a:r>
            <a:r>
              <a:rPr dirty="0" sz="1850" spc="-85">
                <a:solidFill>
                  <a:srgbClr val="D00018"/>
                </a:solidFill>
                <a:latin typeface="SimSun"/>
                <a:cs typeface="SimSun"/>
              </a:rPr>
              <a:t>0</a:t>
            </a:r>
            <a:r>
              <a:rPr dirty="0" sz="1850" spc="-5">
                <a:solidFill>
                  <a:srgbClr val="D00018"/>
                </a:solidFill>
                <a:latin typeface="SimSun"/>
                <a:cs typeface="SimSun"/>
              </a:rPr>
              <a:t>1</a:t>
            </a:r>
            <a:r>
              <a:rPr dirty="0" sz="1850" spc="-55">
                <a:solidFill>
                  <a:srgbClr val="D00018"/>
                </a:solidFill>
                <a:latin typeface="SimSun"/>
                <a:cs typeface="SimSun"/>
              </a:rPr>
              <a:t>5</a:t>
            </a:r>
            <a:endParaRPr sz="1850">
              <a:latin typeface="SimSun"/>
              <a:cs typeface="SimSu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20" y="1515465"/>
            <a:ext cx="59055" cy="59055"/>
            <a:chOff x="579120" y="1515465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152034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152034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1730044"/>
            <a:ext cx="59055" cy="59055"/>
            <a:chOff x="579120" y="1730044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173492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173492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1944623"/>
            <a:ext cx="59055" cy="59055"/>
            <a:chOff x="579120" y="1944623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194950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194950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2159202"/>
            <a:ext cx="59055" cy="59055"/>
            <a:chOff x="579120" y="2159202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216407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216407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79120" y="2588361"/>
            <a:ext cx="59055" cy="59055"/>
            <a:chOff x="579120" y="2588361"/>
            <a:chExt cx="59055" cy="59055"/>
          </a:xfrm>
        </p:grpSpPr>
        <p:sp>
          <p:nvSpPr>
            <p:cNvPr id="16" name="object 16"/>
            <p:cNvSpPr/>
            <p:nvPr/>
          </p:nvSpPr>
          <p:spPr>
            <a:xfrm>
              <a:off x="583996" y="259323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3996" y="259323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346963" y="1049223"/>
            <a:ext cx="6381115" cy="165671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Internalitzar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totalitat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estudis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ISC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1054100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Desenvolupar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implementar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quadre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comandament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d’atenció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client</a:t>
            </a:r>
            <a:r>
              <a:rPr dirty="0" sz="1200" spc="-2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Internalitzar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difondre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metodologia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client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invisible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Optimitzar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call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center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agents,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online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Implementar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d’atenció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client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oficines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corporatives.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141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03657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5">
                <a:latin typeface="SimSun"/>
                <a:cs typeface="SimSun"/>
              </a:rPr>
              <a:t>E</a:t>
            </a:r>
            <a:r>
              <a:rPr dirty="0" spc="-465">
                <a:latin typeface="SimSun"/>
                <a:cs typeface="SimSun"/>
              </a:rPr>
              <a:t>s</a:t>
            </a:r>
            <a:r>
              <a:rPr dirty="0" spc="-235">
                <a:latin typeface="SimSun"/>
                <a:cs typeface="SimSun"/>
              </a:rPr>
              <a:t>c</a:t>
            </a:r>
            <a:r>
              <a:rPr dirty="0" spc="150">
                <a:latin typeface="SimSun"/>
                <a:cs typeface="SimSun"/>
              </a:rPr>
              <a:t>o</a:t>
            </a:r>
            <a:r>
              <a:rPr dirty="0" spc="-1160">
                <a:latin typeface="SimSun"/>
                <a:cs typeface="SimSun"/>
              </a:rPr>
              <a:t>l</a:t>
            </a:r>
            <a:r>
              <a:rPr dirty="0" spc="-850">
                <a:latin typeface="SimSun"/>
                <a:cs typeface="SimSun"/>
              </a:rPr>
              <a:t>t</a:t>
            </a:r>
            <a:r>
              <a:rPr dirty="0" spc="-30">
                <a:latin typeface="SimSun"/>
                <a:cs typeface="SimSun"/>
              </a:rPr>
              <a:t>a</a:t>
            </a:r>
            <a:r>
              <a:rPr dirty="0" spc="-1285">
                <a:latin typeface="SimSun"/>
                <a:cs typeface="SimSun"/>
              </a:rPr>
              <a:t> </a:t>
            </a:r>
            <a:r>
              <a:rPr dirty="0" spc="-5">
                <a:latin typeface="SimSun"/>
                <a:cs typeface="SimSun"/>
              </a:rPr>
              <a:t>a</a:t>
            </a:r>
            <a:r>
              <a:rPr dirty="0" spc="-235">
                <a:latin typeface="SimSun"/>
                <a:cs typeface="SimSun"/>
              </a:rPr>
              <a:t>c</a:t>
            </a:r>
            <a:r>
              <a:rPr dirty="0" spc="-850">
                <a:latin typeface="SimSun"/>
                <a:cs typeface="SimSun"/>
              </a:rPr>
              <a:t>t</a:t>
            </a:r>
            <a:r>
              <a:rPr dirty="0" spc="-1235">
                <a:latin typeface="SimSun"/>
                <a:cs typeface="SimSun"/>
              </a:rPr>
              <a:t>i</a:t>
            </a:r>
            <a:r>
              <a:rPr dirty="0" spc="-310">
                <a:latin typeface="SimSun"/>
                <a:cs typeface="SimSun"/>
              </a:rPr>
              <a:t>v</a:t>
            </a:r>
            <a:r>
              <a:rPr dirty="0" spc="-30">
                <a:latin typeface="SimSun"/>
                <a:cs typeface="SimSun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410106"/>
            <a:ext cx="6847840" cy="31000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334645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sentim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serveis.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nosaltres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clau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sentir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conèixer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opinions,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raó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millorar.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això ens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dotem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mecanismes 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mesura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gestionar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adequadament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prestades.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figura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següent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mostra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volum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comunicacions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d’incidències,</a:t>
            </a:r>
            <a:endParaRPr sz="1200">
              <a:latin typeface="Tahoma"/>
              <a:cs typeface="Tahoma"/>
            </a:endParaRPr>
          </a:p>
          <a:p>
            <a:pPr marL="12700" marR="217804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reclamacions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suggeriments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darrers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rebuda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client,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actua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d’igual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independentment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ipus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tracti,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casos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contestem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anàlisi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(ja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sigui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reclamant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suggerint).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Sabem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teòricament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conceptes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reclamació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suggeriment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diferents,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sota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motiu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clients,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explícita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implícita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reclamació,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vist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producte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satisfactori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millorable.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dóna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5024" y="5119420"/>
            <a:ext cx="4915814" cy="26724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8717503"/>
            <a:ext cx="671131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client,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ponderada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10.000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usuaris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100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comunicacions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queda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que: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142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42036"/>
            <a:ext cx="28543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5">
                <a:solidFill>
                  <a:srgbClr val="D00018"/>
                </a:solidFill>
                <a:latin typeface="Verdana"/>
                <a:cs typeface="Verdana"/>
              </a:rPr>
              <a:t>Comunicacions</a:t>
            </a:r>
            <a:r>
              <a:rPr dirty="0" sz="1200" spc="-155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95">
                <a:solidFill>
                  <a:srgbClr val="D00018"/>
                </a:solidFill>
                <a:latin typeface="Verdana"/>
                <a:cs typeface="Verdana"/>
              </a:rPr>
              <a:t>per</a:t>
            </a:r>
            <a:r>
              <a:rPr dirty="0" sz="1200" spc="-200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75">
                <a:solidFill>
                  <a:srgbClr val="D00018"/>
                </a:solidFill>
                <a:latin typeface="Verdana"/>
                <a:cs typeface="Verdana"/>
              </a:rPr>
              <a:t>cada</a:t>
            </a:r>
            <a:r>
              <a:rPr dirty="0" sz="1200" spc="-190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165">
                <a:solidFill>
                  <a:srgbClr val="D00018"/>
                </a:solidFill>
                <a:latin typeface="Verdana"/>
                <a:cs typeface="Verdana"/>
              </a:rPr>
              <a:t>10.000</a:t>
            </a:r>
            <a:r>
              <a:rPr dirty="0" sz="1200" spc="-170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125">
                <a:solidFill>
                  <a:srgbClr val="D00018"/>
                </a:solidFill>
                <a:latin typeface="Verdana"/>
                <a:cs typeface="Verdana"/>
              </a:rPr>
              <a:t>usuaris</a:t>
            </a:r>
            <a:r>
              <a:rPr dirty="0" sz="1200" spc="-150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D00018"/>
                </a:solidFill>
                <a:latin typeface="Verdana"/>
                <a:cs typeface="Verdana"/>
              </a:rPr>
              <a:t>i</a:t>
            </a:r>
            <a:r>
              <a:rPr dirty="0" sz="1200" spc="-245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45">
                <a:solidFill>
                  <a:srgbClr val="D00018"/>
                </a:solidFill>
                <a:latin typeface="Verdana"/>
                <a:cs typeface="Verdana"/>
              </a:rPr>
              <a:t>lloc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489" y="983676"/>
            <a:ext cx="6622694" cy="19768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3614420"/>
            <a:ext cx="20840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>
                <a:solidFill>
                  <a:srgbClr val="D00018"/>
                </a:solidFill>
                <a:latin typeface="Verdana"/>
                <a:cs typeface="Verdana"/>
              </a:rPr>
              <a:t>Total</a:t>
            </a:r>
            <a:r>
              <a:rPr dirty="0" sz="1200" spc="-180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95">
                <a:solidFill>
                  <a:srgbClr val="D00018"/>
                </a:solidFill>
                <a:latin typeface="Verdana"/>
                <a:cs typeface="Verdana"/>
              </a:rPr>
              <a:t>de</a:t>
            </a:r>
            <a:r>
              <a:rPr dirty="0" sz="1200" spc="-170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95">
                <a:solidFill>
                  <a:srgbClr val="D00018"/>
                </a:solidFill>
                <a:latin typeface="Verdana"/>
                <a:cs typeface="Verdana"/>
              </a:rPr>
              <a:t>comunicacions</a:t>
            </a:r>
            <a:r>
              <a:rPr dirty="0" sz="1200" spc="-150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95">
                <a:solidFill>
                  <a:srgbClr val="D00018"/>
                </a:solidFill>
                <a:latin typeface="Verdana"/>
                <a:cs typeface="Verdana"/>
              </a:rPr>
              <a:t>per</a:t>
            </a:r>
            <a:r>
              <a:rPr dirty="0" sz="1200" spc="-200">
                <a:solidFill>
                  <a:srgbClr val="D00018"/>
                </a:solidFill>
                <a:latin typeface="Verdana"/>
                <a:cs typeface="Verdana"/>
              </a:rPr>
              <a:t> </a:t>
            </a:r>
            <a:r>
              <a:rPr dirty="0" sz="1200" spc="-45">
                <a:solidFill>
                  <a:srgbClr val="D00018"/>
                </a:solidFill>
                <a:latin typeface="Verdana"/>
                <a:cs typeface="Verdana"/>
              </a:rPr>
              <a:t>lloc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4" y="3919727"/>
            <a:ext cx="6827519" cy="516940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143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70783"/>
            <a:ext cx="671004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comunicacions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agrupades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referència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acurat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identificar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interessos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clients.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específics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veure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l’indisciplina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sancionada,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mida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endParaRPr sz="1200">
              <a:latin typeface="Tahoma"/>
              <a:cs typeface="Tahoma"/>
            </a:endParaRPr>
          </a:p>
          <a:p>
            <a:pPr marL="12700" marR="419734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disconformitat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servei.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temàtiques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comunicacions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mostren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gràfic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següent.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" y="2378658"/>
            <a:ext cx="5462016" cy="28285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6004052"/>
            <a:ext cx="6844665" cy="1871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16839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portem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estudis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conèixer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l’índex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clients.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configuren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tants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diversitat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ipologia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requereix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ipologia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client.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global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concrets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l’atenció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servei,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seguretat,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diferenciant,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mostrades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l’entrada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percepció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acabada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visita.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Així,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s’obté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endParaRPr sz="1200">
              <a:latin typeface="Tahoma"/>
              <a:cs typeface="Tahoma"/>
            </a:endParaRPr>
          </a:p>
          <a:p>
            <a:pPr marL="12700" marR="11493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taula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següent,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observem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percebuda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nosaltres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l’índex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resultant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percebuda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esperada.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144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554735"/>
            <a:ext cx="6827519" cy="64081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7566578"/>
            <a:ext cx="6824345" cy="2483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18465">
              <a:lnSpc>
                <a:spcPct val="1173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refet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qüestionaris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estudis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ISC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aprofitant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coneixement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compartit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alhora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unificar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preguntes.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ipologia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variada,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diferència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endParaRPr sz="1200">
              <a:latin typeface="Tahoma"/>
              <a:cs typeface="Tahoma"/>
            </a:endParaRPr>
          </a:p>
          <a:p>
            <a:pPr marL="12700" marR="101600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gestionats,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destaquen,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valorats,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aquells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veure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l’atenció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presencial</a:t>
            </a:r>
            <a:r>
              <a:rPr dirty="0" sz="1200" spc="-2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clients.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garantir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privacitat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confidencialitat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normativa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Protecció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seguint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principis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dades,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dret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d’informació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tercers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seguretat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dades.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hagut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queixa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145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09397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5">
                <a:latin typeface="SimSun"/>
                <a:cs typeface="SimSun"/>
              </a:rPr>
              <a:t>R</a:t>
            </a:r>
            <a:r>
              <a:rPr dirty="0" spc="-80">
                <a:latin typeface="SimSun"/>
                <a:cs typeface="SimSun"/>
              </a:rPr>
              <a:t>e</a:t>
            </a:r>
            <a:r>
              <a:rPr dirty="0" spc="-1160">
                <a:latin typeface="SimSun"/>
                <a:cs typeface="SimSun"/>
              </a:rPr>
              <a:t>l</a:t>
            </a:r>
            <a:r>
              <a:rPr dirty="0" spc="-5">
                <a:latin typeface="SimSun"/>
                <a:cs typeface="SimSun"/>
              </a:rPr>
              <a:t>a</a:t>
            </a:r>
            <a:r>
              <a:rPr dirty="0" spc="-235">
                <a:latin typeface="SimSun"/>
                <a:cs typeface="SimSun"/>
              </a:rPr>
              <a:t>c</a:t>
            </a:r>
            <a:r>
              <a:rPr dirty="0" spc="-1235">
                <a:latin typeface="SimSun"/>
                <a:cs typeface="SimSun"/>
              </a:rPr>
              <a:t>i</a:t>
            </a:r>
            <a:r>
              <a:rPr dirty="0" spc="135">
                <a:latin typeface="SimSun"/>
                <a:cs typeface="SimSun"/>
              </a:rPr>
              <a:t>ó</a:t>
            </a:r>
            <a:r>
              <a:rPr dirty="0" spc="-1295">
                <a:latin typeface="SimSun"/>
                <a:cs typeface="SimSun"/>
              </a:rPr>
              <a:t> </a:t>
            </a:r>
            <a:r>
              <a:rPr dirty="0" spc="-5">
                <a:latin typeface="SimSun"/>
                <a:cs typeface="SimSun"/>
              </a:rPr>
              <a:t>a</a:t>
            </a:r>
            <a:r>
              <a:rPr dirty="0" spc="1225">
                <a:latin typeface="SimSun"/>
                <a:cs typeface="SimSun"/>
              </a:rPr>
              <a:t>m</a:t>
            </a:r>
            <a:r>
              <a:rPr dirty="0" spc="170">
                <a:latin typeface="SimSun"/>
                <a:cs typeface="SimSun"/>
              </a:rPr>
              <a:t>b</a:t>
            </a:r>
            <a:r>
              <a:rPr dirty="0" spc="-1345">
                <a:latin typeface="SimSun"/>
                <a:cs typeface="SimSun"/>
              </a:rPr>
              <a:t> </a:t>
            </a:r>
            <a:r>
              <a:rPr dirty="0" spc="-1160">
                <a:latin typeface="SimSun"/>
                <a:cs typeface="SimSun"/>
              </a:rPr>
              <a:t>l</a:t>
            </a:r>
            <a:r>
              <a:rPr dirty="0" spc="-30">
                <a:latin typeface="SimSun"/>
                <a:cs typeface="SimSun"/>
              </a:rPr>
              <a:t>a</a:t>
            </a:r>
            <a:r>
              <a:rPr dirty="0" spc="-1285">
                <a:latin typeface="SimSun"/>
                <a:cs typeface="SimSun"/>
              </a:rPr>
              <a:t> </a:t>
            </a:r>
            <a:r>
              <a:rPr dirty="0" spc="-465">
                <a:latin typeface="SimSun"/>
                <a:cs typeface="SimSun"/>
              </a:rPr>
              <a:t>s</a:t>
            </a:r>
            <a:r>
              <a:rPr dirty="0" spc="150">
                <a:latin typeface="SimSun"/>
                <a:cs typeface="SimSun"/>
              </a:rPr>
              <a:t>o</a:t>
            </a:r>
            <a:r>
              <a:rPr dirty="0" spc="-235">
                <a:latin typeface="SimSun"/>
                <a:cs typeface="SimSun"/>
              </a:rPr>
              <a:t>c</a:t>
            </a:r>
            <a:r>
              <a:rPr dirty="0" spc="-1235">
                <a:latin typeface="SimSun"/>
                <a:cs typeface="SimSun"/>
              </a:rPr>
              <a:t>i</a:t>
            </a:r>
            <a:r>
              <a:rPr dirty="0" spc="-80">
                <a:latin typeface="SimSun"/>
                <a:cs typeface="SimSun"/>
              </a:rPr>
              <a:t>e</a:t>
            </a:r>
            <a:r>
              <a:rPr dirty="0" spc="-850">
                <a:latin typeface="SimSun"/>
                <a:cs typeface="SimSun"/>
              </a:rPr>
              <a:t>t</a:t>
            </a:r>
            <a:r>
              <a:rPr dirty="0" spc="-5">
                <a:latin typeface="SimSun"/>
                <a:cs typeface="SimSun"/>
              </a:rPr>
              <a:t>a</a:t>
            </a:r>
            <a:r>
              <a:rPr dirty="0" spc="-855">
                <a:latin typeface="SimSun"/>
                <a:cs typeface="SimSun"/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844030" cy="4570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245745">
              <a:lnSpc>
                <a:spcPct val="117300"/>
              </a:lnSpc>
              <a:spcBef>
                <a:spcPts val="95"/>
              </a:spcBef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raó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contribuir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satisfer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ciutadans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som,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contribuïm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proactiva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adreçats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societat,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entesa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viu,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i/o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interactua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interactuar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nosaltres.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comprometem,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directrius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cobrir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residents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d’oferir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vida 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vista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ampli,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anant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enllà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mostrant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tasca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igual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tots.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65405">
              <a:lnSpc>
                <a:spcPct val="117300"/>
              </a:lnSpc>
              <a:spcBef>
                <a:spcPts val="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comprendre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aproximar-nos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avantatges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enfocats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externa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l’àrea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d’estacionament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gratuït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discapacitats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vehicles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totalment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elèctrics.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apliquem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tarifes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solidàries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limitats: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descomptes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escoles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30%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100%</a:t>
            </a:r>
            <a:endParaRPr sz="1200">
              <a:latin typeface="Tahoma"/>
              <a:cs typeface="Tahoma"/>
            </a:endParaRPr>
          </a:p>
          <a:p>
            <a:pPr marL="12700" marR="429895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casos: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disminuïts,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famílies nombroses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monoparentals,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escoles d’acció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preferent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Catalunya,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centres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d’acollida,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ONG,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hospitals,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centres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penitenciaris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d’inserció,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residències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d’avis,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drogodependents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marginats,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solidaritat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països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conflicte,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jubilats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endParaRPr sz="1200">
              <a:latin typeface="Tahoma"/>
              <a:cs typeface="Tahoma"/>
            </a:endParaRPr>
          </a:p>
          <a:p>
            <a:pPr marL="12700" marR="38735">
              <a:lnSpc>
                <a:spcPct val="117300"/>
              </a:lnSpc>
            </a:pP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targeta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rosa.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abonats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l’avantatge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pagar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50%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l’estada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60655">
              <a:lnSpc>
                <a:spcPct val="117300"/>
              </a:lnSpc>
            </a:pP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societat,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enguany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transparència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d’informació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complementarà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pàgina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web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(a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publicar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principis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2015).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6469433"/>
            <a:ext cx="6827519" cy="84454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146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026533"/>
            <a:ext cx="3282950" cy="2113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endParaRPr sz="1200">
              <a:latin typeface="Tahoma"/>
              <a:cs typeface="Tahoma"/>
            </a:endParaRPr>
          </a:p>
          <a:p>
            <a:pPr marL="12700" marR="78740">
              <a:lnSpc>
                <a:spcPct val="117300"/>
              </a:lnSpc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conformen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principals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d’interès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-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3271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ingut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264731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5">
                <a:latin typeface="SimSun"/>
                <a:cs typeface="SimSun"/>
              </a:rPr>
              <a:t>A</a:t>
            </a:r>
            <a:r>
              <a:rPr dirty="0" spc="-235">
                <a:latin typeface="SimSun"/>
                <a:cs typeface="SimSun"/>
              </a:rPr>
              <a:t>cc</a:t>
            </a:r>
            <a:r>
              <a:rPr dirty="0" spc="-1235">
                <a:latin typeface="SimSun"/>
                <a:cs typeface="SimSun"/>
              </a:rPr>
              <a:t>i</a:t>
            </a:r>
            <a:r>
              <a:rPr dirty="0" spc="135">
                <a:latin typeface="SimSun"/>
                <a:cs typeface="SimSun"/>
              </a:rPr>
              <a:t>ó</a:t>
            </a:r>
            <a:r>
              <a:rPr dirty="0" spc="-1295">
                <a:latin typeface="SimSun"/>
                <a:cs typeface="SimSun"/>
              </a:rPr>
              <a:t> </a:t>
            </a:r>
            <a:r>
              <a:rPr dirty="0" spc="70">
                <a:latin typeface="SimSun"/>
                <a:cs typeface="SimSun"/>
              </a:rPr>
              <a:t>S</a:t>
            </a:r>
            <a:r>
              <a:rPr dirty="0" spc="150">
                <a:latin typeface="SimSun"/>
                <a:cs typeface="SimSun"/>
              </a:rPr>
              <a:t>o</a:t>
            </a:r>
            <a:r>
              <a:rPr dirty="0" spc="-235">
                <a:latin typeface="SimSun"/>
                <a:cs typeface="SimSun"/>
              </a:rPr>
              <a:t>c</a:t>
            </a:r>
            <a:r>
              <a:rPr dirty="0" spc="-1235">
                <a:latin typeface="SimSun"/>
                <a:cs typeface="SimSun"/>
              </a:rPr>
              <a:t>i</a:t>
            </a:r>
            <a:r>
              <a:rPr dirty="0" spc="-5">
                <a:latin typeface="SimSun"/>
                <a:cs typeface="SimSun"/>
              </a:rPr>
              <a:t>a</a:t>
            </a:r>
            <a:r>
              <a:rPr dirty="0" spc="-1165">
                <a:latin typeface="SimSun"/>
                <a:cs typeface="SimSun"/>
              </a:rPr>
              <a:t>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4700015"/>
            <a:ext cx="6827519" cy="29358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7132" y="2074422"/>
            <a:ext cx="3557061" cy="208344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147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554736"/>
            <a:ext cx="6827519" cy="29358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3978249"/>
            <a:ext cx="6827519" cy="45159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148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93267"/>
            <a:ext cx="6565265" cy="77660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635"/>
              </a:spcBef>
            </a:pPr>
            <a:r>
              <a:rPr dirty="0" sz="2650" spc="-12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440">
                <a:solidFill>
                  <a:srgbClr val="D00018"/>
                </a:solidFill>
                <a:latin typeface="Trebuchet MS"/>
                <a:cs typeface="Trebuchet MS"/>
              </a:rPr>
              <a:t>’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4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229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32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110">
                <a:solidFill>
                  <a:srgbClr val="D00018"/>
                </a:solidFill>
                <a:latin typeface="Trebuchet MS"/>
                <a:cs typeface="Trebuchet MS"/>
              </a:rPr>
              <a:t>'</a:t>
            </a:r>
            <a:r>
              <a:rPr dirty="0" sz="2650" spc="-1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ll</a:t>
            </a:r>
            <a:r>
              <a:rPr dirty="0" sz="2650" spc="-50">
                <a:solidFill>
                  <a:srgbClr val="D00018"/>
                </a:solidFill>
                <a:latin typeface="Trebuchet MS"/>
                <a:cs typeface="Trebuchet MS"/>
              </a:rPr>
              <a:t>a  </a:t>
            </a:r>
            <a:r>
              <a:rPr dirty="0" sz="2650" spc="-110">
                <a:solidFill>
                  <a:srgbClr val="D00018"/>
                </a:solidFill>
                <a:latin typeface="Trebuchet MS"/>
                <a:cs typeface="Trebuchet MS"/>
              </a:rPr>
              <a:t>Olímpica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403298"/>
            <a:ext cx="6827519" cy="864169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149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2053844"/>
            <a:ext cx="19145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397170"/>
            <a:ext cx="4490720" cy="217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continguts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sostenibilitat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principals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actuacions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l’organització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període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comprès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gener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desembre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quart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consecutiu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Memòria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sostenibilitat,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seguim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l’objectiu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mesurar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l’acompliment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àmbits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ambiental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comunicar-ho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d’interès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seguir-ho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caràcter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anual.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L’abast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d’aquesta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Memòria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sostenibilitat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referència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unitats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9923" y="2026533"/>
            <a:ext cx="1837689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materials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dins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l'organització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9923" y="2826329"/>
            <a:ext cx="2200910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ambientals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l'impacte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d’objectius,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fets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rellevants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“Negoci”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“servei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corporatiu”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61340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5"/>
              <a:t>I</a:t>
            </a:r>
            <a:r>
              <a:rPr dirty="0" spc="-125"/>
              <a:t>n</a:t>
            </a:r>
            <a:r>
              <a:rPr dirty="0" spc="-445"/>
              <a:t>f</a:t>
            </a:r>
            <a:r>
              <a:rPr dirty="0" spc="-5"/>
              <a:t>o</a:t>
            </a:r>
            <a:r>
              <a:rPr dirty="0" spc="-160"/>
              <a:t>r</a:t>
            </a:r>
            <a:r>
              <a:rPr dirty="0" spc="-385"/>
              <a:t>m</a:t>
            </a:r>
            <a:r>
              <a:rPr dirty="0" spc="-110"/>
              <a:t>a</a:t>
            </a:r>
            <a:r>
              <a:rPr dirty="0" spc="-215"/>
              <a:t>c</a:t>
            </a:r>
            <a:r>
              <a:rPr dirty="0" spc="-315"/>
              <a:t>i</a:t>
            </a:r>
            <a:r>
              <a:rPr dirty="0" spc="-20"/>
              <a:t>ó</a:t>
            </a:r>
            <a:r>
              <a:rPr dirty="0" spc="-440"/>
              <a:t> </a:t>
            </a:r>
            <a:r>
              <a:rPr dirty="0" spc="-204"/>
              <a:t>d</a:t>
            </a:r>
            <a:r>
              <a:rPr dirty="0" spc="-180"/>
              <a:t>e</a:t>
            </a:r>
            <a:r>
              <a:rPr dirty="0" spc="-440"/>
              <a:t> </a:t>
            </a:r>
            <a:r>
              <a:rPr dirty="0" spc="-275"/>
              <a:t>l</a:t>
            </a:r>
            <a:r>
              <a:rPr dirty="0" spc="-135"/>
              <a:t>a</a:t>
            </a:r>
            <a:r>
              <a:rPr dirty="0" spc="-430"/>
              <a:t> </a:t>
            </a:r>
            <a:r>
              <a:rPr dirty="0" spc="15"/>
              <a:t>M</a:t>
            </a:r>
            <a:r>
              <a:rPr dirty="0" spc="-275"/>
              <a:t>e</a:t>
            </a:r>
            <a:r>
              <a:rPr dirty="0" spc="-195"/>
              <a:t>m</a:t>
            </a:r>
            <a:r>
              <a:rPr dirty="0" spc="-5"/>
              <a:t>ò</a:t>
            </a:r>
            <a:r>
              <a:rPr dirty="0" spc="-375"/>
              <a:t>r</a:t>
            </a:r>
            <a:r>
              <a:rPr dirty="0" spc="-305"/>
              <a:t>i</a:t>
            </a:r>
            <a:r>
              <a:rPr dirty="0" spc="-135"/>
              <a:t>a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493267"/>
            <a:ext cx="551180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40"/>
              <a:t>M</a:t>
            </a:r>
            <a:r>
              <a:rPr dirty="0" sz="2650" spc="-225"/>
              <a:t>e</a:t>
            </a:r>
            <a:r>
              <a:rPr dirty="0" sz="2650" spc="-210"/>
              <a:t>t</a:t>
            </a:r>
            <a:r>
              <a:rPr dirty="0" sz="2650" spc="30"/>
              <a:t>o</a:t>
            </a:r>
            <a:r>
              <a:rPr dirty="0" sz="2650" spc="-20"/>
              <a:t>d</a:t>
            </a:r>
            <a:r>
              <a:rPr dirty="0" sz="2650" spc="30"/>
              <a:t>o</a:t>
            </a:r>
            <a:r>
              <a:rPr dirty="0" sz="2650" spc="-170"/>
              <a:t>l</a:t>
            </a:r>
            <a:r>
              <a:rPr dirty="0" sz="2650" spc="30"/>
              <a:t>o</a:t>
            </a:r>
            <a:r>
              <a:rPr dirty="0" sz="2650" spc="50"/>
              <a:t>g</a:t>
            </a:r>
            <a:r>
              <a:rPr dirty="0" sz="2650" spc="-145"/>
              <a:t>i</a:t>
            </a:r>
            <a:r>
              <a:rPr dirty="0" sz="2650" spc="-65"/>
              <a:t>a</a:t>
            </a:r>
            <a:r>
              <a:rPr dirty="0" sz="2650" spc="-285"/>
              <a:t> </a:t>
            </a:r>
            <a:r>
              <a:rPr dirty="0" sz="2650" spc="-20"/>
              <a:t>d</a:t>
            </a:r>
            <a:r>
              <a:rPr dirty="0" sz="2650" spc="110"/>
              <a:t>'</a:t>
            </a:r>
            <a:r>
              <a:rPr dirty="0" sz="2650" spc="-225"/>
              <a:t>e</a:t>
            </a:r>
            <a:r>
              <a:rPr dirty="0" sz="2650" spc="-170"/>
              <a:t>l</a:t>
            </a:r>
            <a:r>
              <a:rPr dirty="0" sz="2650" spc="-90"/>
              <a:t>a</a:t>
            </a:r>
            <a:r>
              <a:rPr dirty="0" sz="2650" spc="-20"/>
              <a:t>b</a:t>
            </a:r>
            <a:r>
              <a:rPr dirty="0" sz="2650" spc="30"/>
              <a:t>o</a:t>
            </a:r>
            <a:r>
              <a:rPr dirty="0" sz="2650" spc="-265"/>
              <a:t>r</a:t>
            </a:r>
            <a:r>
              <a:rPr dirty="0" sz="2650" spc="-90"/>
              <a:t>a</a:t>
            </a:r>
            <a:r>
              <a:rPr dirty="0" sz="2650" spc="-85"/>
              <a:t>c</a:t>
            </a:r>
            <a:r>
              <a:rPr dirty="0" sz="2650" spc="-145"/>
              <a:t>i</a:t>
            </a:r>
            <a:r>
              <a:rPr dirty="0" sz="2650" spc="5"/>
              <a:t>ó</a:t>
            </a:r>
            <a:r>
              <a:rPr dirty="0" sz="2650" spc="-235"/>
              <a:t> </a:t>
            </a:r>
            <a:r>
              <a:rPr dirty="0" sz="2650" spc="-20"/>
              <a:t>d</a:t>
            </a:r>
            <a:r>
              <a:rPr dirty="0" sz="2650" spc="-165"/>
              <a:t>e</a:t>
            </a:r>
            <a:r>
              <a:rPr dirty="0" sz="2650" spc="-320"/>
              <a:t> </a:t>
            </a:r>
            <a:r>
              <a:rPr dirty="0" sz="2650" spc="-170"/>
              <a:t>l</a:t>
            </a:r>
            <a:r>
              <a:rPr dirty="0" sz="2650" spc="-65"/>
              <a:t>a</a:t>
            </a:r>
            <a:r>
              <a:rPr dirty="0" sz="2650" spc="-285"/>
              <a:t> </a:t>
            </a:r>
            <a:r>
              <a:rPr dirty="0" sz="2650" spc="-40"/>
              <a:t>M</a:t>
            </a:r>
            <a:r>
              <a:rPr dirty="0" sz="2650" spc="-225"/>
              <a:t>e</a:t>
            </a:r>
            <a:r>
              <a:rPr dirty="0" sz="2650" spc="-130"/>
              <a:t>m</a:t>
            </a:r>
            <a:r>
              <a:rPr dirty="0" sz="2650" spc="30"/>
              <a:t>ò</a:t>
            </a:r>
            <a:r>
              <a:rPr dirty="0" sz="2650" spc="-265"/>
              <a:t>r</a:t>
            </a:r>
            <a:r>
              <a:rPr dirty="0" sz="2650" spc="-145"/>
              <a:t>i</a:t>
            </a:r>
            <a:r>
              <a:rPr dirty="0" sz="2650" spc="-65"/>
              <a:t>a</a:t>
            </a:r>
            <a:endParaRPr sz="2650"/>
          </a:p>
        </p:txBody>
      </p:sp>
      <p:grpSp>
        <p:nvGrpSpPr>
          <p:cNvPr id="3" name="object 3"/>
          <p:cNvGrpSpPr/>
          <p:nvPr/>
        </p:nvGrpSpPr>
        <p:grpSpPr>
          <a:xfrm>
            <a:off x="579120" y="2744418"/>
            <a:ext cx="59055" cy="59055"/>
            <a:chOff x="579120" y="2744418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27492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27492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2958997"/>
            <a:ext cx="59055" cy="59055"/>
            <a:chOff x="579120" y="2958997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29638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29638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3388156"/>
            <a:ext cx="59055" cy="59055"/>
            <a:chOff x="579120" y="3388156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339303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339303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46963" y="1049223"/>
            <a:ext cx="6805930" cy="42703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99695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elaborar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continguts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seguit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memòries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anteriors: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cadascuna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departaments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seguint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indicacions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Guia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l’elaboració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memòries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sostenibilitat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G3.1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Global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Reporting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Init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iative 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(GRI)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nivell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B+.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any,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determinat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materialitat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continguts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fitxes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específiques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analitzar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la: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Identificació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impactes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significatius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endParaRPr sz="1200">
              <a:latin typeface="Tahoma"/>
              <a:cs typeface="Tahoma"/>
            </a:endParaRPr>
          </a:p>
          <a:p>
            <a:pPr marL="402590" marR="467995">
              <a:lnSpc>
                <a:spcPct val="1173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Determinació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rellevància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establiment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prioritats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unitat/divisió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impacte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endParaRPr sz="1200">
              <a:latin typeface="Tahoma"/>
              <a:cs typeface="Tahoma"/>
            </a:endParaRPr>
          </a:p>
          <a:p>
            <a:pPr marL="402590" marR="30543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Anàlisi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validació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explicar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rellevants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tendència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futur.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4604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Principalment l’anàlisi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materials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significança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cadascuna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unitats/divisions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l’impacte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destacat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estratègics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caire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fets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singulars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d’avançar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l’anàlisi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materialitat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formularis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captació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contingut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definit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s’iniciarà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desenvoluparà</a:t>
            </a:r>
            <a:r>
              <a:rPr dirty="0" sz="1200" spc="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fases,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d’aprofundiment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interessos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d’interès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150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6963" y="5926023"/>
            <a:ext cx="6834505" cy="165671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apareix 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Memòria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presenta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sempre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disposa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desagregada,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Divisions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sexe,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mostrar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millor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treball.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indicadors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l’informe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fruit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l’anàlisi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duta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cadascun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partir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coneixement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respectius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gestió.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puguin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variar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l’anterior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responen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l’actualització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mateixes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habituals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revisions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periòdiques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026533"/>
            <a:ext cx="3389629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revisada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tercera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l’autodeclaració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declarat.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3040908"/>
            <a:ext cx="3414395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detectar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presència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absència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criteris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establerts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l’informe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d’autodeclaració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nivell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d’aplicació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oferint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conclusions.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verifica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comprova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60" y="1910485"/>
            <a:ext cx="790041" cy="79004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672782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/>
              <a:t>R</a:t>
            </a:r>
            <a:r>
              <a:rPr dirty="0" spc="-275"/>
              <a:t>e</a:t>
            </a:r>
            <a:r>
              <a:rPr dirty="0" spc="-265"/>
              <a:t>v</a:t>
            </a:r>
            <a:r>
              <a:rPr dirty="0" spc="-315"/>
              <a:t>i</a:t>
            </a:r>
            <a:r>
              <a:rPr dirty="0" spc="-55"/>
              <a:t>s</a:t>
            </a:r>
            <a:r>
              <a:rPr dirty="0" spc="-315"/>
              <a:t>i</a:t>
            </a:r>
            <a:r>
              <a:rPr dirty="0" spc="-20"/>
              <a:t>ó</a:t>
            </a:r>
            <a:r>
              <a:rPr dirty="0" spc="-440"/>
              <a:t> </a:t>
            </a:r>
            <a:r>
              <a:rPr dirty="0" spc="-275"/>
              <a:t>e</a:t>
            </a:r>
            <a:r>
              <a:rPr dirty="0" spc="-470"/>
              <a:t>x</a:t>
            </a:r>
            <a:r>
              <a:rPr dirty="0" spc="-405"/>
              <a:t>t</a:t>
            </a:r>
            <a:r>
              <a:rPr dirty="0" spc="-275"/>
              <a:t>e</a:t>
            </a:r>
            <a:r>
              <a:rPr dirty="0" spc="-195"/>
              <a:t>r</a:t>
            </a:r>
            <a:r>
              <a:rPr dirty="0" spc="-290"/>
              <a:t>n</a:t>
            </a:r>
            <a:r>
              <a:rPr dirty="0" spc="-135"/>
              <a:t>a</a:t>
            </a:r>
            <a:r>
              <a:rPr dirty="0" spc="-430"/>
              <a:t> </a:t>
            </a:r>
            <a:r>
              <a:rPr dirty="0" spc="-275"/>
              <a:t>i</a:t>
            </a:r>
            <a:r>
              <a:rPr dirty="0" spc="-490"/>
              <a:t> </a:t>
            </a:r>
            <a:r>
              <a:rPr dirty="0" spc="-110"/>
              <a:t>a</a:t>
            </a:r>
            <a:r>
              <a:rPr dirty="0" spc="-55"/>
              <a:t>ss</a:t>
            </a:r>
            <a:r>
              <a:rPr dirty="0" spc="-275"/>
              <a:t>e</a:t>
            </a:r>
            <a:r>
              <a:rPr dirty="0" spc="-90"/>
              <a:t>g</a:t>
            </a:r>
            <a:r>
              <a:rPr dirty="0" spc="-130"/>
              <a:t>u</a:t>
            </a:r>
            <a:r>
              <a:rPr dirty="0" spc="-220"/>
              <a:t>r</a:t>
            </a:r>
            <a:r>
              <a:rPr dirty="0" spc="-254"/>
              <a:t>a</a:t>
            </a:r>
            <a:r>
              <a:rPr dirty="0" spc="-195"/>
              <a:t>m</a:t>
            </a:r>
            <a:r>
              <a:rPr dirty="0" spc="-275"/>
              <a:t>e</a:t>
            </a:r>
            <a:r>
              <a:rPr dirty="0" spc="-125"/>
              <a:t>n</a:t>
            </a:r>
            <a:r>
              <a:rPr dirty="0" spc="-409"/>
              <a:t>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151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28691" y="2882900"/>
            <a:ext cx="8928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3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B</a:t>
            </a:r>
            <a:r>
              <a:rPr dirty="0" sz="1200" spc="-265">
                <a:solidFill>
                  <a:srgbClr val="0069E0"/>
                </a:solidFill>
                <a:latin typeface="Tahoma"/>
                <a:cs typeface="Tahoma"/>
              </a:rPr>
              <a:t>+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480313"/>
            <a:ext cx="3533140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50" spc="-90"/>
              <a:t>Í</a:t>
            </a:r>
            <a:r>
              <a:rPr dirty="0" sz="2950" spc="-95"/>
              <a:t>n</a:t>
            </a:r>
            <a:r>
              <a:rPr dirty="0" sz="2950" spc="-150"/>
              <a:t>d</a:t>
            </a:r>
            <a:r>
              <a:rPr dirty="0" sz="2950" spc="-120"/>
              <a:t>e</a:t>
            </a:r>
            <a:r>
              <a:rPr dirty="0" sz="2950" spc="-330"/>
              <a:t>x</a:t>
            </a:r>
            <a:r>
              <a:rPr dirty="0" sz="2950" spc="-310"/>
              <a:t> </a:t>
            </a:r>
            <a:r>
              <a:rPr dirty="0" sz="2950" spc="-150"/>
              <a:t>d</a:t>
            </a:r>
            <a:r>
              <a:rPr dirty="0" sz="2950" spc="-130"/>
              <a:t>e</a:t>
            </a:r>
            <a:r>
              <a:rPr dirty="0" sz="2950" spc="-305"/>
              <a:t> </a:t>
            </a:r>
            <a:r>
              <a:rPr dirty="0" sz="2950" spc="-150"/>
              <a:t>c</a:t>
            </a:r>
            <a:r>
              <a:rPr dirty="0" sz="2950" spc="-10"/>
              <a:t>o</a:t>
            </a:r>
            <a:r>
              <a:rPr dirty="0" sz="2950" spc="-95"/>
              <a:t>n</a:t>
            </a:r>
            <a:r>
              <a:rPr dirty="0" sz="2950" spc="-280"/>
              <a:t>t</a:t>
            </a:r>
            <a:r>
              <a:rPr dirty="0" sz="2950" spc="-215"/>
              <a:t>i</a:t>
            </a:r>
            <a:r>
              <a:rPr dirty="0" sz="2950" spc="-95"/>
              <a:t>n</a:t>
            </a:r>
            <a:r>
              <a:rPr dirty="0" sz="2950" spc="-65"/>
              <a:t>g</a:t>
            </a:r>
            <a:r>
              <a:rPr dirty="0" sz="2950" spc="-95"/>
              <a:t>u</a:t>
            </a:r>
            <a:r>
              <a:rPr dirty="0" sz="2950" spc="-280"/>
              <a:t>t</a:t>
            </a:r>
            <a:r>
              <a:rPr dirty="0" sz="2950" spc="-20"/>
              <a:t>s</a:t>
            </a:r>
            <a:r>
              <a:rPr dirty="0" sz="2950" spc="-335"/>
              <a:t> </a:t>
            </a:r>
            <a:r>
              <a:rPr dirty="0" sz="2950" spc="-270"/>
              <a:t>G</a:t>
            </a:r>
            <a:r>
              <a:rPr dirty="0" sz="2950" spc="-90"/>
              <a:t>R</a:t>
            </a:r>
            <a:r>
              <a:rPr dirty="0" sz="2950" spc="-140"/>
              <a:t>I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346963" y="1793811"/>
            <a:ext cx="2519045" cy="305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30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00" spc="2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00" spc="-14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00" spc="-9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00" spc="35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r>
              <a:rPr dirty="0" sz="1800" spc="-4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00" spc="-14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00" spc="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00" spc="-17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800" spc="-55">
                <a:solidFill>
                  <a:srgbClr val="D00018"/>
                </a:solidFill>
                <a:latin typeface="Trebuchet MS"/>
                <a:cs typeface="Trebuchet MS"/>
              </a:rPr>
              <a:t>à</a:t>
            </a:r>
            <a:r>
              <a:rPr dirty="0" sz="1800" spc="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00" spc="-9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00" spc="-5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00" spc="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00" spc="-17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r>
              <a:rPr dirty="0" sz="1800" spc="-1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00" spc="-4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00" spc="-14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00" spc="-18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0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00" spc="-114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00" spc="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2280538"/>
            <a:ext cx="52514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20" b="1">
                <a:solidFill>
                  <a:srgbClr val="666666"/>
                </a:solidFill>
                <a:latin typeface="Trebuchet MS"/>
                <a:cs typeface="Trebuchet MS"/>
              </a:rPr>
              <a:t>Indicadors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4176" y="2280538"/>
            <a:ext cx="54102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 b="1">
                <a:solidFill>
                  <a:srgbClr val="666666"/>
                </a:solidFill>
                <a:latin typeface="Trebuchet MS"/>
                <a:cs typeface="Trebuchet MS"/>
              </a:rPr>
              <a:t>Referència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2533903"/>
            <a:ext cx="91630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850" spc="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850" spc="2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850" spc="-5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850" spc="2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850" spc="-35">
                <a:solidFill>
                  <a:srgbClr val="D00018"/>
                </a:solidFill>
                <a:latin typeface="Tahoma"/>
                <a:cs typeface="Tahoma"/>
              </a:rPr>
              <a:t>è</a:t>
            </a:r>
            <a:r>
              <a:rPr dirty="0" sz="850" spc="-5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850" spc="-11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 spc="-1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85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à</a:t>
            </a:r>
            <a:r>
              <a:rPr dirty="0" sz="850" spc="1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 spc="-15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850" spc="-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endParaRPr sz="8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51" y="2840609"/>
            <a:ext cx="157861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850" spc="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1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1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651" y="3200653"/>
            <a:ext cx="272161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1.3</a:t>
            </a:r>
            <a:r>
              <a:rPr dirty="0" sz="850" spc="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Descripció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principals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impactes,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riscos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oportunitats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4176" y="3181984"/>
            <a:ext cx="2270125" cy="465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Carta</a:t>
            </a:r>
            <a:r>
              <a:rPr dirty="0" sz="850" spc="-114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15">
                <a:solidFill>
                  <a:srgbClr val="0069E0"/>
                </a:solidFill>
                <a:latin typeface="Tahoma"/>
                <a:cs typeface="Tahoma"/>
              </a:rPr>
              <a:t>del</a:t>
            </a:r>
            <a:r>
              <a:rPr dirty="0" sz="850" spc="-17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director</a:t>
            </a:r>
            <a:r>
              <a:rPr dirty="0" sz="850" spc="-13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0069E0"/>
                </a:solidFill>
                <a:latin typeface="Tahoma"/>
                <a:cs typeface="Tahoma"/>
              </a:rPr>
              <a:t>general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Millora</a:t>
            </a:r>
            <a:r>
              <a:rPr dirty="0" sz="850" spc="-114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0069E0"/>
                </a:solidFill>
                <a:latin typeface="Tahoma"/>
                <a:cs typeface="Tahoma"/>
              </a:rPr>
              <a:t>contínua,</a:t>
            </a:r>
            <a:r>
              <a:rPr dirty="0" sz="850" spc="-10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Gestió </a:t>
            </a:r>
            <a:r>
              <a:rPr dirty="0" sz="850" spc="-25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econòmica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, 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Gestió 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Ambiental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, 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Gestió 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de 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60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b</a:t>
            </a:r>
            <a:r>
              <a:rPr dirty="0" sz="850" spc="-10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7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963" y="3747388"/>
            <a:ext cx="11023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850" spc="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 spc="5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850" spc="-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850" spc="-5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850" spc="-10">
                <a:solidFill>
                  <a:srgbClr val="D00018"/>
                </a:solidFill>
                <a:latin typeface="Tahoma"/>
                <a:cs typeface="Tahoma"/>
              </a:rPr>
              <a:t>f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850" spc="-10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850" spc="-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'</a:t>
            </a:r>
            <a:r>
              <a:rPr dirty="0" sz="850" spc="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850" spc="-5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850" spc="-5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85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 spc="2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850" spc="-15">
                <a:solidFill>
                  <a:srgbClr val="D00018"/>
                </a:solidFill>
                <a:latin typeface="Tahoma"/>
                <a:cs typeface="Tahoma"/>
              </a:rPr>
              <a:t>z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850" spc="2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 spc="-15">
                <a:solidFill>
                  <a:srgbClr val="D00018"/>
                </a:solidFill>
                <a:latin typeface="Tahoma"/>
                <a:cs typeface="Tahoma"/>
              </a:rPr>
              <a:t>ó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3651" y="4054094"/>
            <a:ext cx="118935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850" spc="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25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3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651" y="4414139"/>
            <a:ext cx="194881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850" spc="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651" y="4755515"/>
            <a:ext cx="3754754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2.3</a:t>
            </a:r>
            <a:r>
              <a:rPr dirty="0" sz="850" spc="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Estructura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operativa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l’organització,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incloent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principals</a:t>
            </a:r>
            <a:r>
              <a:rPr dirty="0" sz="85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divisions,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entitats </a:t>
            </a:r>
            <a:r>
              <a:rPr dirty="0" sz="85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operatives,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filials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conjunts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651" y="5280914"/>
            <a:ext cx="234188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2.4</a:t>
            </a:r>
            <a:r>
              <a:rPr dirty="0" sz="850" spc="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Localització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principal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l'organització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651" y="5640959"/>
            <a:ext cx="280162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2.5</a:t>
            </a:r>
            <a:r>
              <a:rPr dirty="0" sz="850" spc="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ahoma"/>
                <a:cs typeface="Tahoma"/>
              </a:rPr>
              <a:t>Número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nom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països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opera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l’organització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651" y="6001004"/>
            <a:ext cx="206565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6</a:t>
            </a:r>
            <a:r>
              <a:rPr dirty="0" sz="850" spc="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3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4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651" y="6342379"/>
            <a:ext cx="4450080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2.7</a:t>
            </a:r>
            <a:r>
              <a:rPr dirty="0" sz="850" spc="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Mercats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servits</a:t>
            </a:r>
            <a:r>
              <a:rPr dirty="0" sz="85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(incloent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85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desglossament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geogràfic,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sectors</a:t>
            </a:r>
            <a:r>
              <a:rPr dirty="0" sz="85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engloba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85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ipus</a:t>
            </a:r>
            <a:r>
              <a:rPr dirty="0" sz="850" spc="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B:SM </a:t>
            </a:r>
            <a:r>
              <a:rPr dirty="0" sz="850" spc="-254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clients/beneficiaris)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651" y="6849110"/>
            <a:ext cx="3994150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2.8</a:t>
            </a:r>
            <a:r>
              <a:rPr dirty="0" sz="850" spc="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Dimensions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l’organització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informa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incloent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85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nombre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d’empleats,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vendes </a:t>
            </a:r>
            <a:r>
              <a:rPr dirty="0" sz="85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netes,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capitalització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30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quantitat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productes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prestats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651" y="7355840"/>
            <a:ext cx="3829050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2.9</a:t>
            </a:r>
            <a:r>
              <a:rPr dirty="0" sz="850" spc="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Canvis</a:t>
            </a:r>
            <a:r>
              <a:rPr dirty="0" sz="85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significatius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85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període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cobert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mida,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estructura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85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25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3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14176" y="7374508"/>
            <a:ext cx="9867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B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: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ll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7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850" spc="-40">
                <a:solidFill>
                  <a:srgbClr val="0069E0"/>
                </a:solidFill>
                <a:latin typeface="Tahoma"/>
                <a:cs typeface="Tahoma"/>
              </a:rPr>
              <a:t>í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3651" y="7881239"/>
            <a:ext cx="28282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5" b="1">
                <a:solidFill>
                  <a:srgbClr val="666666"/>
                </a:solidFill>
                <a:latin typeface="Trebuchet MS"/>
                <a:cs typeface="Trebuchet MS"/>
              </a:rPr>
              <a:t>2.10</a:t>
            </a:r>
            <a:r>
              <a:rPr dirty="0" sz="850" spc="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Premis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distincions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rebudes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85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període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informatiu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6963" y="8134604"/>
            <a:ext cx="128524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5">
                <a:solidFill>
                  <a:srgbClr val="D00018"/>
                </a:solidFill>
                <a:latin typeface="Tahoma"/>
                <a:cs typeface="Tahoma"/>
              </a:rPr>
              <a:t>3</a:t>
            </a:r>
            <a:r>
              <a:rPr dirty="0" sz="850" spc="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 spc="5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850" spc="-5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à</a:t>
            </a:r>
            <a:r>
              <a:rPr dirty="0" sz="850" spc="-3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850" spc="2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850" spc="-5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850" spc="-4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850" spc="-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850" spc="-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850" spc="-11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D00018"/>
                </a:solidFill>
                <a:latin typeface="Tahoma"/>
                <a:cs typeface="Tahoma"/>
              </a:rPr>
              <a:t>ò</a:t>
            </a:r>
            <a:r>
              <a:rPr dirty="0" sz="850" spc="-5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3651" y="8441308"/>
            <a:ext cx="270510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3.1</a:t>
            </a:r>
            <a:r>
              <a:rPr dirty="0" sz="850" spc="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Període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cobert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85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651" y="8801354"/>
            <a:ext cx="198691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850" spc="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3651" y="9161398"/>
            <a:ext cx="1736089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850" spc="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3651" y="9521444"/>
            <a:ext cx="353250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3.4</a:t>
            </a:r>
            <a:r>
              <a:rPr dirty="0" sz="850" spc="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Punt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contacte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qüestions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relatives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85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contingut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3651" y="9881489"/>
            <a:ext cx="235204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3.5</a:t>
            </a:r>
            <a:r>
              <a:rPr dirty="0" sz="850" spc="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Procés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definició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5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contingut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endParaRPr sz="850">
              <a:latin typeface="Tahoma"/>
              <a:cs typeface="Tahom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086420"/>
            <a:ext cx="2140267" cy="62007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714176" y="2840609"/>
            <a:ext cx="118554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7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1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17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7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14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g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1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152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714176" y="4054094"/>
            <a:ext cx="24955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B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: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14176" y="4414139"/>
            <a:ext cx="24955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B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: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14176" y="4774184"/>
            <a:ext cx="49339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Estructura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14176" y="5280914"/>
            <a:ext cx="24955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B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: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14176" y="5640959"/>
            <a:ext cx="24955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B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: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14176" y="6001004"/>
            <a:ext cx="24955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B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: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14176" y="6867779"/>
            <a:ext cx="73152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0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1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1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17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2</a:t>
            </a:r>
            <a:r>
              <a:rPr dirty="0" sz="850" spc="-50">
                <a:solidFill>
                  <a:srgbClr val="0069E0"/>
                </a:solidFill>
                <a:latin typeface="Tahoma"/>
                <a:cs typeface="Tahoma"/>
              </a:rPr>
              <a:t>014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4176" y="7881239"/>
            <a:ext cx="111188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1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g</a:t>
            </a:r>
            <a:r>
              <a:rPr dirty="0" sz="85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7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b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1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14176" y="8441308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14176" y="8801354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14176" y="9161398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14176" y="9521444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14176" y="9881489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/>
          <p:nvPr/>
        </p:nvSpPr>
        <p:spPr>
          <a:xfrm>
            <a:off x="6459877" y="10221896"/>
            <a:ext cx="194945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5">
                <a:latin typeface="Arial MT"/>
                <a:cs typeface="Arial MT"/>
              </a:rPr>
              <a:t>153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3651" y="813688"/>
            <a:ext cx="132588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6</a:t>
            </a:r>
            <a:r>
              <a:rPr dirty="0" sz="850" spc="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651" y="1173734"/>
            <a:ext cx="3357879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3.7</a:t>
            </a:r>
            <a:r>
              <a:rPr dirty="0" sz="850" spc="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ahoma"/>
                <a:cs typeface="Tahoma"/>
              </a:rPr>
              <a:t>Indicar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l’existència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limitacions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l’abast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cobertura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51" y="1515109"/>
            <a:ext cx="3985895" cy="465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3.8</a:t>
            </a:r>
            <a:r>
              <a:rPr dirty="0" sz="85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sobre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negocis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conjunts,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filials,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instal·lacions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arrendades, 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activitats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subcontractades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altres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entitats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puguin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afectar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significativament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comparabilitat </a:t>
            </a:r>
            <a:r>
              <a:rPr dirty="0" sz="85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períodes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i/o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organitzacions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651" y="2168525"/>
            <a:ext cx="4015740" cy="465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3.9</a:t>
            </a:r>
            <a:r>
              <a:rPr dirty="0" sz="85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Tècniques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mesura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bases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85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ahoma"/>
                <a:cs typeface="Tahoma"/>
              </a:rPr>
              <a:t>càlculs,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incloses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hipòtesis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85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tècniques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subjacents a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estimacions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aplicades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recopilació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d’indicadors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resta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d’informació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651" y="2821940"/>
            <a:ext cx="3830954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3.10</a:t>
            </a:r>
            <a:r>
              <a:rPr dirty="0" sz="85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Descripció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l’efecte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pugui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reexpressió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d’informació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pertany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85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memòries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anteriors,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juntament amb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raons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motivat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reexpressió</a:t>
            </a:r>
            <a:endParaRPr sz="8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51" y="3328668"/>
            <a:ext cx="4135754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3.11</a:t>
            </a:r>
            <a:r>
              <a:rPr dirty="0" sz="850" spc="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Canvis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significatius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relatius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períodes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anteriors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l'abast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cobertura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mètodes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85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valoració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aplicats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651" y="3854069"/>
            <a:ext cx="328485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3.12</a:t>
            </a:r>
            <a:r>
              <a:rPr dirty="0" sz="850" spc="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Taula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indica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localització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continguts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bàsics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651" y="4214114"/>
            <a:ext cx="413067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3.13</a:t>
            </a:r>
            <a:r>
              <a:rPr dirty="0" sz="850" spc="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Política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pràctica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actual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relació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sol·licitud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verificació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externa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963" y="4467479"/>
            <a:ext cx="167513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5">
                <a:solidFill>
                  <a:srgbClr val="D00018"/>
                </a:solidFill>
                <a:latin typeface="Tahoma"/>
                <a:cs typeface="Tahoma"/>
              </a:rPr>
              <a:t>4</a:t>
            </a:r>
            <a:r>
              <a:rPr dirty="0" sz="850" spc="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850" spc="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850" spc="-60">
                <a:solidFill>
                  <a:srgbClr val="D00018"/>
                </a:solidFill>
                <a:latin typeface="Tahoma"/>
                <a:cs typeface="Tahoma"/>
              </a:rPr>
              <a:t>v</a:t>
            </a:r>
            <a:r>
              <a:rPr dirty="0" sz="850" spc="-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850" spc="-5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85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850" spc="-75">
                <a:solidFill>
                  <a:srgbClr val="D00018"/>
                </a:solidFill>
                <a:latin typeface="Tahoma"/>
                <a:cs typeface="Tahoma"/>
              </a:rPr>
              <a:t>,</a:t>
            </a:r>
            <a:r>
              <a:rPr dirty="0" sz="850" spc="-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 spc="2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850" spc="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850" spc="-3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85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850" spc="-5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850" spc="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850" spc="-3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 spc="-15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850" spc="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850" spc="-4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850" spc="-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 spc="-1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850" spc="-5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850" spc="2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 spc="2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850" spc="-3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850" spc="2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850" spc="-15">
                <a:solidFill>
                  <a:srgbClr val="D00018"/>
                </a:solidFill>
                <a:latin typeface="Tahoma"/>
                <a:cs typeface="Tahoma"/>
              </a:rPr>
              <a:t>ó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3651" y="4854194"/>
            <a:ext cx="192913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850" spc="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25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3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651" y="5214239"/>
            <a:ext cx="353441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90" b="1">
                <a:solidFill>
                  <a:srgbClr val="666666"/>
                </a:solidFill>
                <a:latin typeface="Trebuchet MS"/>
                <a:cs typeface="Trebuchet MS"/>
              </a:rPr>
              <a:t>.2</a:t>
            </a:r>
            <a:r>
              <a:rPr dirty="0" sz="850" spc="1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ahoma"/>
                <a:cs typeface="Tahoma"/>
              </a:rPr>
              <a:t>Indicar</a:t>
            </a:r>
            <a:r>
              <a:rPr dirty="0" sz="85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si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president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5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govern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ocupa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càrrec</a:t>
            </a:r>
            <a:r>
              <a:rPr dirty="0" sz="85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executiu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651" y="5574284"/>
            <a:ext cx="469392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90" b="1">
                <a:solidFill>
                  <a:srgbClr val="666666"/>
                </a:solidFill>
                <a:latin typeface="Trebuchet MS"/>
                <a:cs typeface="Trebuchet MS"/>
              </a:rPr>
              <a:t>.3</a:t>
            </a:r>
            <a:r>
              <a:rPr dirty="0" sz="850" spc="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Nombre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membres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5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85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85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govern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siguin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independents</a:t>
            </a:r>
            <a:r>
              <a:rPr dirty="0" sz="85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executius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Estructura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651" y="5915660"/>
            <a:ext cx="4070350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90" b="1">
                <a:solidFill>
                  <a:srgbClr val="666666"/>
                </a:solidFill>
                <a:latin typeface="Trebuchet MS"/>
                <a:cs typeface="Trebuchet MS"/>
              </a:rPr>
              <a:t>.4</a:t>
            </a:r>
            <a:r>
              <a:rPr dirty="0" sz="850" spc="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Mecanismes</a:t>
            </a:r>
            <a:r>
              <a:rPr dirty="0" sz="85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85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accionistes</a:t>
            </a:r>
            <a:r>
              <a:rPr dirty="0" sz="85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empleats</a:t>
            </a:r>
            <a:r>
              <a:rPr dirty="0" sz="85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85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comunicar</a:t>
            </a:r>
            <a:r>
              <a:rPr dirty="0" sz="85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recomanacions</a:t>
            </a:r>
            <a:r>
              <a:rPr dirty="0" sz="85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indicacions</a:t>
            </a:r>
            <a:r>
              <a:rPr dirty="0" sz="85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85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85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govern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651" y="6422390"/>
            <a:ext cx="3875404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90" b="1">
                <a:solidFill>
                  <a:srgbClr val="666666"/>
                </a:solidFill>
                <a:latin typeface="Trebuchet MS"/>
                <a:cs typeface="Trebuchet MS"/>
              </a:rPr>
              <a:t>.5</a:t>
            </a:r>
            <a:r>
              <a:rPr dirty="0" sz="850" spc="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ahoma"/>
                <a:cs typeface="Tahoma"/>
              </a:rPr>
              <a:t>Vincle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retribució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membres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5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govern,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alts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directius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85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25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25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3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651" y="6929120"/>
            <a:ext cx="4002404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90" b="1">
                <a:solidFill>
                  <a:srgbClr val="666666"/>
                </a:solidFill>
                <a:latin typeface="Trebuchet MS"/>
                <a:cs typeface="Trebuchet MS"/>
              </a:rPr>
              <a:t>.6</a:t>
            </a:r>
            <a:r>
              <a:rPr dirty="0" sz="85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Procediments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implementats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evitar</a:t>
            </a:r>
            <a:r>
              <a:rPr dirty="0" sz="85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conflictes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d’interessos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85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85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85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govern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651" y="7435850"/>
            <a:ext cx="4136390" cy="465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90" b="1">
                <a:solidFill>
                  <a:srgbClr val="666666"/>
                </a:solidFill>
                <a:latin typeface="Trebuchet MS"/>
                <a:cs typeface="Trebuchet MS"/>
              </a:rPr>
              <a:t>.7</a:t>
            </a:r>
            <a:r>
              <a:rPr dirty="0" sz="85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Procediment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determinació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capacitació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experiència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exigibles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membres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5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85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85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govern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85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poder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guiar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l’estratègia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l’organització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85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socials,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ambientals</a:t>
            </a:r>
            <a:r>
              <a:rPr dirty="0" sz="85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econòmics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651" y="8089265"/>
            <a:ext cx="5046345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12700" marR="5080">
              <a:lnSpc>
                <a:spcPct val="113199"/>
              </a:lnSpc>
              <a:spcBef>
                <a:spcPts val="100"/>
              </a:spcBef>
              <a:buAutoNum type="arabicPeriod" startAt="8"/>
              <a:tabLst>
                <a:tab pos="206375" algn="l"/>
              </a:tabLst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8</a:t>
            </a:r>
            <a:r>
              <a:rPr dirty="0" sz="85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Declaracions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missió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valors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desenvolupades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internament, codis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 conducta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principis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Estratègia 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de </a:t>
            </a:r>
            <a:r>
              <a:rPr dirty="0" sz="850" spc="-254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RSC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rellevants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85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l’acompliment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econòmic,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ambiental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social,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l’estat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implementació</a:t>
            </a:r>
            <a:endParaRPr sz="85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buClr>
                <a:srgbClr val="666666"/>
              </a:buClr>
              <a:buFont typeface="Trebuchet MS"/>
              <a:buAutoNum type="arabicPeriod" startAt="8"/>
            </a:pPr>
            <a:endParaRPr sz="800">
              <a:latin typeface="Tahoma"/>
              <a:cs typeface="Tahoma"/>
            </a:endParaRPr>
          </a:p>
          <a:p>
            <a:pPr lvl="1" marL="12700" marR="5080">
              <a:lnSpc>
                <a:spcPct val="113199"/>
              </a:lnSpc>
              <a:spcBef>
                <a:spcPts val="715"/>
              </a:spcBef>
              <a:buAutoNum type="arabicPeriod" startAt="8"/>
              <a:tabLst>
                <a:tab pos="206375" algn="l"/>
              </a:tabLst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9</a:t>
            </a:r>
            <a:r>
              <a:rPr dirty="0" sz="850" spc="1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Procediments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5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85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govern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supervisar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identificació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gestió,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85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Estratègia</a:t>
            </a:r>
            <a:r>
              <a:rPr dirty="0" sz="850" spc="-114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de 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RSC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l’organització,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l’acompliment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econòmic,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ambiental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social,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incloent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riscos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850">
              <a:latin typeface="Tahoma"/>
              <a:cs typeface="Tahoma"/>
            </a:endParaRPr>
          </a:p>
          <a:p>
            <a:pPr marL="12700" marR="1067435">
              <a:lnSpc>
                <a:spcPct val="113199"/>
              </a:lnSpc>
            </a:pP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oportunitats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relacionats,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85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l’adherència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compliment</a:t>
            </a:r>
            <a:r>
              <a:rPr dirty="0" sz="85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estàndards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acordats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85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escala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internacional,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codis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conducta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principis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 lvl="1" marL="12700" marR="357505">
              <a:lnSpc>
                <a:spcPct val="113199"/>
              </a:lnSpc>
              <a:spcBef>
                <a:spcPts val="715"/>
              </a:spcBef>
              <a:buAutoNum type="arabicPeriod" startAt="10"/>
              <a:tabLst>
                <a:tab pos="259715" algn="l"/>
              </a:tabLst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  <a:r>
              <a:rPr dirty="0" sz="850" spc="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7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85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25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1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850" spc="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60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-5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85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850" spc="20">
                <a:solidFill>
                  <a:srgbClr val="666666"/>
                </a:solidFill>
                <a:latin typeface="Tahoma"/>
                <a:cs typeface="Tahoma"/>
              </a:rPr>
              <a:t>l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Estructura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85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l’acompliment</a:t>
            </a:r>
            <a:r>
              <a:rPr dirty="0" sz="85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econòmic,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ambiental</a:t>
            </a:r>
            <a:r>
              <a:rPr dirty="0" sz="85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85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651" y="9921493"/>
            <a:ext cx="404114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5" b="1">
                <a:solidFill>
                  <a:srgbClr val="666666"/>
                </a:solidFill>
                <a:latin typeface="Trebuchet MS"/>
                <a:cs typeface="Trebuchet MS"/>
              </a:rPr>
              <a:t>.11</a:t>
            </a:r>
            <a:r>
              <a:rPr dirty="0" sz="850" spc="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Descripció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85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ahoma"/>
                <a:cs typeface="Tahoma"/>
              </a:rPr>
              <a:t>l’organització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85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666666"/>
                </a:solidFill>
                <a:latin typeface="Tahoma"/>
                <a:cs typeface="Tahoma"/>
              </a:rPr>
              <a:t>adoptat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85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plantejament </a:t>
            </a:r>
            <a:r>
              <a:rPr dirty="0" sz="85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85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principi</a:t>
            </a:r>
            <a:r>
              <a:rPr dirty="0" sz="85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85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ahoma"/>
                <a:cs typeface="Tahoma"/>
              </a:rPr>
              <a:t>precaució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6963" y="453643"/>
            <a:ext cx="52514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20" b="1">
                <a:solidFill>
                  <a:srgbClr val="666666"/>
                </a:solidFill>
                <a:latin typeface="Trebuchet MS"/>
                <a:cs typeface="Trebuchet MS"/>
              </a:rPr>
              <a:t>Indicadors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14176" y="453643"/>
            <a:ext cx="54102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 b="1">
                <a:solidFill>
                  <a:srgbClr val="666666"/>
                </a:solidFill>
                <a:latin typeface="Trebuchet MS"/>
                <a:cs typeface="Trebuchet MS"/>
              </a:rPr>
              <a:t>Referència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14176" y="813688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14176" y="1173734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4176" y="1533778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14176" y="2187194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14176" y="2840609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14176" y="3347338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14176" y="3854069"/>
            <a:ext cx="11531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6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3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14176" y="4214114"/>
            <a:ext cx="143446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0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60">
                <a:solidFill>
                  <a:srgbClr val="0069E0"/>
                </a:solidFill>
                <a:latin typeface="Tahoma"/>
                <a:cs typeface="Tahoma"/>
              </a:rPr>
              <a:t>v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60">
                <a:solidFill>
                  <a:srgbClr val="0069E0"/>
                </a:solidFill>
                <a:latin typeface="Tahoma"/>
                <a:cs typeface="Tahoma"/>
              </a:rPr>
              <a:t>x</a:t>
            </a:r>
            <a:r>
              <a:rPr dirty="0" sz="850" spc="7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1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ss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g</a:t>
            </a:r>
            <a:r>
              <a:rPr dirty="0" sz="85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-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14176" y="4854194"/>
            <a:ext cx="49339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Estructura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14176" y="5214239"/>
            <a:ext cx="49339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Estructura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14176" y="5934329"/>
            <a:ext cx="128524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0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1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14176" y="6441059"/>
            <a:ext cx="90995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G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7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5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30">
                <a:solidFill>
                  <a:srgbClr val="0069E0"/>
                </a:solidFill>
                <a:latin typeface="Tahoma"/>
                <a:cs typeface="Tahoma"/>
              </a:rPr>
              <a:t>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14176" y="6947789"/>
            <a:ext cx="49339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Estructura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14176" y="7454518"/>
            <a:ext cx="49339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20">
                <a:solidFill>
                  <a:srgbClr val="0069E0"/>
                </a:solidFill>
                <a:latin typeface="Tahoma"/>
                <a:cs typeface="Tahoma"/>
              </a:rPr>
              <a:t>Estructura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14176" y="9921493"/>
            <a:ext cx="82550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45">
                <a:solidFill>
                  <a:srgbClr val="0069E0"/>
                </a:solidFill>
                <a:latin typeface="Tahoma"/>
                <a:cs typeface="Tahoma"/>
              </a:rPr>
              <a:t>G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1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850" spc="7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-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850" spc="-9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850" spc="-4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850">
                <a:solidFill>
                  <a:srgbClr val="0069E0"/>
                </a:solidFill>
                <a:latin typeface="Tahoma"/>
                <a:cs typeface="Tahoma"/>
              </a:rPr>
              <a:t>b</a:t>
            </a:r>
            <a:r>
              <a:rPr dirty="0" sz="850" spc="10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850" spc="20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850" spc="-55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850" spc="75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85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850" spc="1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endParaRPr sz="8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6459877" y="10217152"/>
            <a:ext cx="194945" cy="1479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-445">
                <a:latin typeface="Arial MT"/>
                <a:cs typeface="Arial MT"/>
              </a:rPr>
              <a:t>1</a:t>
            </a:r>
            <a:r>
              <a:rPr dirty="0" sz="800">
                <a:latin typeface="Calibri"/>
                <a:cs typeface="Calibri"/>
              </a:rPr>
              <a:t>1</a:t>
            </a:r>
            <a:r>
              <a:rPr dirty="0" sz="800" spc="-380">
                <a:latin typeface="Calibri"/>
                <a:cs typeface="Calibri"/>
              </a:rPr>
              <a:t>5</a:t>
            </a:r>
            <a:r>
              <a:rPr dirty="0" sz="800" spc="-70">
                <a:latin typeface="Arial MT"/>
                <a:cs typeface="Arial MT"/>
              </a:rPr>
              <a:t>5</a:t>
            </a:r>
            <a:r>
              <a:rPr dirty="0" sz="800" spc="-345">
                <a:latin typeface="Calibri"/>
                <a:cs typeface="Calibri"/>
              </a:rPr>
              <a:t>4</a:t>
            </a:r>
            <a:r>
              <a:rPr dirty="0" sz="800" spc="-5">
                <a:latin typeface="Arial MT"/>
                <a:cs typeface="Arial MT"/>
              </a:rPr>
              <a:t>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3648" y="795022"/>
            <a:ext cx="5375275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12700" marR="349250" indent="-635">
              <a:lnSpc>
                <a:spcPct val="113199"/>
              </a:lnSpc>
              <a:spcBef>
                <a:spcPts val="100"/>
              </a:spcBef>
              <a:buAutoNum type="arabicPeriod" startAt="12"/>
              <a:tabLst>
                <a:tab pos="261620" algn="l"/>
              </a:tabLst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85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Principis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o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programes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socials,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ambientals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econòmics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desenvolupats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externament,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així</a:t>
            </a:r>
            <a:r>
              <a:rPr dirty="0" sz="850" spc="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Estratègia de 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RSC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qualsevol</a:t>
            </a:r>
            <a:r>
              <a:rPr dirty="0" sz="85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altra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iniciativa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l’organització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subscrigui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aprovi</a:t>
            </a:r>
            <a:endParaRPr sz="85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666666"/>
              </a:buClr>
              <a:buFont typeface="Trebuchet MS"/>
              <a:buAutoNum type="arabicPeriod" startAt="12"/>
            </a:pPr>
            <a:endParaRPr sz="1400">
              <a:latin typeface="Trebuchet MS"/>
              <a:cs typeface="Trebuchet MS"/>
            </a:endParaRPr>
          </a:p>
          <a:p>
            <a:pPr lvl="1" marL="12700" marR="5080" indent="-635">
              <a:lnSpc>
                <a:spcPct val="113199"/>
              </a:lnSpc>
              <a:buAutoNum type="arabicPeriod" startAt="12"/>
              <a:tabLst>
                <a:tab pos="255270" algn="l"/>
              </a:tabLst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85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Principals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associacions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quals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pertanyi 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i/o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ens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nacionals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internacionals 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als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quals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doni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Pertinència 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 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associacions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suport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l'organització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969" y="1827151"/>
            <a:ext cx="272415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5" b="1">
                <a:solidFill>
                  <a:srgbClr val="666666"/>
                </a:solidFill>
                <a:latin typeface="Trebuchet MS"/>
                <a:cs typeface="Trebuchet MS"/>
              </a:rPr>
              <a:t>.14</a:t>
            </a:r>
            <a:r>
              <a:rPr dirty="0" sz="850" spc="2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Relació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grups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d’interès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l’organització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inclòs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755" y="2168526"/>
            <a:ext cx="4011929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5" b="1">
                <a:solidFill>
                  <a:srgbClr val="666666"/>
                </a:solidFill>
                <a:latin typeface="Trebuchet MS"/>
                <a:cs typeface="Trebuchet MS"/>
              </a:rPr>
              <a:t>.15</a:t>
            </a:r>
            <a:r>
              <a:rPr dirty="0" sz="850" spc="-1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Base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identificació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selecció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grups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d’interès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quals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compromet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l’organització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4180" y="2187196"/>
            <a:ext cx="187261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8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'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è</a:t>
            </a:r>
            <a:r>
              <a:rPr dirty="0" sz="850" spc="7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140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85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5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5">
                <a:solidFill>
                  <a:srgbClr val="0069E0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r>
              <a:rPr dirty="0" sz="850" spc="-7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0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3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ò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811" y="2675263"/>
            <a:ext cx="4064635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3199"/>
              </a:lnSpc>
              <a:spcBef>
                <a:spcPts val="10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5" b="1">
                <a:solidFill>
                  <a:srgbClr val="666666"/>
                </a:solidFill>
                <a:latin typeface="Trebuchet MS"/>
                <a:cs typeface="Trebuchet MS"/>
              </a:rPr>
              <a:t>.16</a:t>
            </a:r>
            <a:r>
              <a:rPr dirty="0" sz="850" spc="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Enfocaments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adoptats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inclusió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grups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d’interès,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inclosa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freqüència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seva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participació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ipus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categoria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grups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d’interès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4180" y="2693926"/>
            <a:ext cx="187261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8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'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è</a:t>
            </a:r>
            <a:r>
              <a:rPr dirty="0" sz="850" spc="7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140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85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5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5">
                <a:solidFill>
                  <a:srgbClr val="0069E0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r>
              <a:rPr dirty="0" sz="850" spc="-7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0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3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ò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024" y="3181992"/>
            <a:ext cx="6073140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3199"/>
              </a:lnSpc>
              <a:spcBef>
                <a:spcPts val="100"/>
              </a:spcBef>
            </a:pP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85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5" b="1">
                <a:solidFill>
                  <a:srgbClr val="666666"/>
                </a:solidFill>
                <a:latin typeface="Trebuchet MS"/>
                <a:cs typeface="Trebuchet MS"/>
              </a:rPr>
              <a:t>.17 </a:t>
            </a:r>
            <a:r>
              <a:rPr dirty="0" sz="850" spc="-1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Principals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preocupacions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aspectes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d’interès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hagin</a:t>
            </a:r>
            <a:r>
              <a:rPr dirty="0" sz="85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sorgit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85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participació</a:t>
            </a:r>
            <a:r>
              <a:rPr dirty="0" sz="850" spc="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Grups</a:t>
            </a:r>
            <a:r>
              <a:rPr dirty="0" sz="850" spc="-7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0069E0"/>
                </a:solidFill>
                <a:latin typeface="Trebuchet MS"/>
                <a:cs typeface="Trebuchet MS"/>
              </a:rPr>
              <a:t>d'interès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85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Informació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de</a:t>
            </a: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80">
                <a:solidFill>
                  <a:srgbClr val="0069E0"/>
                </a:solidFill>
                <a:latin typeface="Trebuchet MS"/>
                <a:cs typeface="Trebuchet MS"/>
              </a:rPr>
              <a:t>la</a:t>
            </a:r>
            <a:r>
              <a:rPr dirty="0" sz="850" spc="-9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Memòria 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grups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d’interès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forma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respost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l’organització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85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l’elaboració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l’informe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497" y="453651"/>
            <a:ext cx="50228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40" b="1">
                <a:solidFill>
                  <a:srgbClr val="666666"/>
                </a:solidFill>
                <a:latin typeface="Trebuchet MS"/>
                <a:cs typeface="Trebuchet MS"/>
              </a:rPr>
              <a:t>Indicadors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4763" y="453651"/>
            <a:ext cx="51498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50" b="1">
                <a:solidFill>
                  <a:srgbClr val="666666"/>
                </a:solidFill>
                <a:latin typeface="Trebuchet MS"/>
                <a:cs typeface="Trebuchet MS"/>
              </a:rPr>
              <a:t>Referència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961" y="3767397"/>
            <a:ext cx="2385060" cy="305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00" spc="1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00" spc="3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00" spc="-7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00" spc="-50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00" spc="-7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00" spc="3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00" spc="5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00" spc="-14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00" spc="-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00" spc="-15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00" spc="-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00" spc="-19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00" spc="-14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00" spc="-10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00" spc="1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00" spc="3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00" spc="-7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00" spc="-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00" spc="-10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00" spc="1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00" spc="-1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304" y="4307463"/>
            <a:ext cx="51054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5" b="1">
                <a:solidFill>
                  <a:srgbClr val="666666"/>
                </a:solidFill>
                <a:latin typeface="Trebuchet MS"/>
                <a:cs typeface="Trebuchet MS"/>
              </a:rPr>
              <a:t>Descripció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60839" y="4307463"/>
            <a:ext cx="51562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50" b="1">
                <a:solidFill>
                  <a:srgbClr val="666666"/>
                </a:solidFill>
                <a:latin typeface="Trebuchet MS"/>
                <a:cs typeface="Trebuchet MS"/>
              </a:rPr>
              <a:t>Referència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304" y="4787522"/>
            <a:ext cx="13500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-2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00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000" spc="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000" spc="4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000" spc="-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000" spc="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nt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000" spc="-2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00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000" spc="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ò</a:t>
            </a:r>
            <a:r>
              <a:rPr dirty="0" sz="1000" spc="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000" spc="-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000" spc="-50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311" y="5174238"/>
            <a:ext cx="12661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10" b="1">
                <a:solidFill>
                  <a:srgbClr val="666666"/>
                </a:solidFill>
                <a:latin typeface="Trebuchet MS"/>
                <a:cs typeface="Trebuchet MS"/>
              </a:rPr>
              <a:t>DG</a:t>
            </a:r>
            <a:r>
              <a:rPr dirty="0" sz="850" spc="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311" y="5534282"/>
            <a:ext cx="216852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0" b="1">
                <a:solidFill>
                  <a:srgbClr val="666666"/>
                </a:solidFill>
                <a:latin typeface="Trebuchet MS"/>
                <a:cs typeface="Trebuchet MS"/>
              </a:rPr>
              <a:t>EC1</a:t>
            </a:r>
            <a:r>
              <a:rPr dirty="0" sz="850" spc="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Valor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econòmic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directe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generat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distribuït.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304" y="6014344"/>
            <a:ext cx="1362710" cy="541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-2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00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000" spc="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000" spc="4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000" spc="-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000" spc="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nt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000" spc="45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000" spc="-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000" spc="-3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000" spc="-1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-6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850" spc="-60" b="1" i="1">
                <a:solidFill>
                  <a:srgbClr val="666666"/>
                </a:solidFill>
                <a:latin typeface="Trebuchet MS"/>
                <a:cs typeface="Trebuchet MS"/>
              </a:rPr>
              <a:t>Energia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311" y="6761098"/>
            <a:ext cx="126492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10" b="1">
                <a:solidFill>
                  <a:srgbClr val="666666"/>
                </a:solidFill>
                <a:latin typeface="Trebuchet MS"/>
                <a:cs typeface="Trebuchet MS"/>
              </a:rPr>
              <a:t>DG</a:t>
            </a:r>
            <a:r>
              <a:rPr dirty="0" sz="850" spc="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418" y="7121143"/>
            <a:ext cx="281051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5" b="1">
                <a:solidFill>
                  <a:srgbClr val="666666"/>
                </a:solidFill>
                <a:latin typeface="Trebuchet MS"/>
                <a:cs typeface="Trebuchet MS"/>
              </a:rPr>
              <a:t>EN3</a:t>
            </a:r>
            <a:r>
              <a:rPr dirty="0" sz="850" spc="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Consum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directe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d'energia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desglossat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fonts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primàries.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0418" y="7521193"/>
            <a:ext cx="302704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5" b="1">
                <a:solidFill>
                  <a:srgbClr val="666666"/>
                </a:solidFill>
                <a:latin typeface="Trebuchet MS"/>
                <a:cs typeface="Trebuchet MS"/>
              </a:rPr>
              <a:t>EN5</a:t>
            </a:r>
            <a:r>
              <a:rPr dirty="0" sz="850" spc="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Estalvi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d'energia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degut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millores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85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conservació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l'eficiència.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0312" y="7876544"/>
            <a:ext cx="28956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10" b="1" i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0" b="1" i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40" b="1" i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-15" b="1" i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850" spc="-100" b="1" i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0311" y="8241293"/>
            <a:ext cx="12661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10" b="1">
                <a:solidFill>
                  <a:srgbClr val="666666"/>
                </a:solidFill>
                <a:latin typeface="Trebuchet MS"/>
                <a:cs typeface="Trebuchet MS"/>
              </a:rPr>
              <a:t>DG</a:t>
            </a:r>
            <a:r>
              <a:rPr dirty="0" sz="850" spc="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0311" y="8601339"/>
            <a:ext cx="165290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70" b="1">
                <a:solidFill>
                  <a:srgbClr val="666666"/>
                </a:solidFill>
                <a:latin typeface="Trebuchet MS"/>
                <a:cs typeface="Trebuchet MS"/>
              </a:rPr>
              <a:t>8</a:t>
            </a:r>
            <a:r>
              <a:rPr dirty="0" sz="8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85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14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0324" y="8956669"/>
            <a:ext cx="153035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130" b="1" i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20" b="1" i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-100" b="1" i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5" b="1" i="1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850" spc="-100" b="1" i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35" b="1" i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15" b="1" i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5" b="1" i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140" b="1" i="1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850" spc="-1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70" b="1" i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35" b="1" i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850" spc="35" b="1" i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15" b="1" i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70" b="1" i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20" b="1" i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-5" b="1" i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15" b="1" i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35" b="1" i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60" b="1" i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4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5" b="1" i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105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10" b="1" i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-5" b="1" i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5" b="1" i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100" b="1" i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40" b="1" i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15" b="1" i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850" spc="-60" b="1" i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0311" y="9321426"/>
            <a:ext cx="126492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10" b="1">
                <a:solidFill>
                  <a:srgbClr val="666666"/>
                </a:solidFill>
                <a:latin typeface="Trebuchet MS"/>
                <a:cs typeface="Trebuchet MS"/>
              </a:rPr>
              <a:t>DG</a:t>
            </a:r>
            <a:r>
              <a:rPr dirty="0" sz="850" spc="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60790" y="9321421"/>
            <a:ext cx="10375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7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140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85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v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à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0418" y="9681471"/>
            <a:ext cx="365823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5" b="1">
                <a:solidFill>
                  <a:srgbClr val="666666"/>
                </a:solidFill>
                <a:latin typeface="Trebuchet MS"/>
                <a:cs typeface="Trebuchet MS"/>
              </a:rPr>
              <a:t>EN16</a:t>
            </a:r>
            <a:r>
              <a:rPr dirty="0" sz="850" spc="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dirty="0" sz="85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d'emissions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gasos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d'efecte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hivernacle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directes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indirectes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pes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0524" y="10041516"/>
            <a:ext cx="315087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5" b="1">
                <a:solidFill>
                  <a:srgbClr val="666666"/>
                </a:solidFill>
                <a:latin typeface="Trebuchet MS"/>
                <a:cs typeface="Trebuchet MS"/>
              </a:rPr>
              <a:t>EN17</a:t>
            </a:r>
            <a:r>
              <a:rPr dirty="0" sz="850" spc="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Altres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emissions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rellevant</a:t>
            </a:r>
            <a:r>
              <a:rPr dirty="0" sz="85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gasos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d'efecte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hivernacle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pes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14180" y="1827151"/>
            <a:ext cx="70104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8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'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è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60790" y="5174236"/>
            <a:ext cx="83375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r>
              <a:rPr dirty="0" sz="850" spc="-7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70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ò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60790" y="5534281"/>
            <a:ext cx="93662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8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70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ò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60790" y="6761101"/>
            <a:ext cx="82994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r>
              <a:rPr dirty="0" sz="850" spc="-7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2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b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60790" y="7121146"/>
            <a:ext cx="36385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Energia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60790" y="7521196"/>
            <a:ext cx="36385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Energia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60790" y="8241286"/>
            <a:ext cx="28956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2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85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73486" y="8614029"/>
            <a:ext cx="278765" cy="140335"/>
          </a:xfrm>
          <a:prstGeom prst="rect">
            <a:avLst/>
          </a:prstGeom>
          <a:solidFill>
            <a:srgbClr val="F8F8F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0"/>
              </a:lnSpc>
            </a:pPr>
            <a:r>
              <a:rPr dirty="0" sz="850" spc="2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85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60790" y="9681466"/>
            <a:ext cx="64643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v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à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60790" y="10041511"/>
            <a:ext cx="64643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v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à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endParaRPr sz="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6434477" y="10217152"/>
            <a:ext cx="258445" cy="1479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dirty="0" sz="800">
                <a:latin typeface="Arial MT"/>
                <a:cs typeface="Arial MT"/>
              </a:rPr>
              <a:t>11555</a:t>
            </a:r>
            <a:r>
              <a:rPr dirty="0" sz="800" spc="-5">
                <a:latin typeface="Arial MT"/>
                <a:cs typeface="Arial MT"/>
              </a:rPr>
              <a:t>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0311" y="867034"/>
            <a:ext cx="276288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5" b="1">
                <a:solidFill>
                  <a:srgbClr val="666666"/>
                </a:solidFill>
                <a:latin typeface="Trebuchet MS"/>
                <a:cs typeface="Trebuchet MS"/>
              </a:rPr>
              <a:t>EN22</a:t>
            </a:r>
            <a:r>
              <a:rPr dirty="0" sz="850" spc="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Pes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dirty="0" sz="85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residus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ipus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mètode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tractament.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311" y="1208410"/>
            <a:ext cx="3386454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3199"/>
              </a:lnSpc>
              <a:spcBef>
                <a:spcPts val="100"/>
              </a:spcBef>
            </a:pPr>
            <a:r>
              <a:rPr dirty="0" sz="850" spc="-65" b="1">
                <a:solidFill>
                  <a:srgbClr val="666666"/>
                </a:solidFill>
                <a:latin typeface="Trebuchet MS"/>
                <a:cs typeface="Trebuchet MS"/>
              </a:rPr>
              <a:t>EN28</a:t>
            </a:r>
            <a:r>
              <a:rPr dirty="0" sz="85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Valor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monetari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multes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significatives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nombre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dirty="0" sz="85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sancions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no </a:t>
            </a:r>
            <a:r>
              <a:rPr dirty="0" sz="850" spc="-2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monetàries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incompliment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lleis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reglaments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ambientals.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0943" y="1208410"/>
            <a:ext cx="1982470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850" spc="-14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304" y="1853822"/>
            <a:ext cx="3023235" cy="541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-2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00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000" spc="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000" spc="4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000" spc="-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000" spc="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nt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000" spc="-4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00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000" spc="-2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000" spc="-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-6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000" spc="-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000" spc="-6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à</a:t>
            </a:r>
            <a:r>
              <a:rPr dirty="0" sz="1000" spc="-2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000" spc="-6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000" spc="-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000" spc="-10">
                <a:solidFill>
                  <a:srgbClr val="D00018"/>
                </a:solidFill>
                <a:latin typeface="Trebuchet MS"/>
                <a:cs typeface="Trebuchet MS"/>
              </a:rPr>
              <a:t>q</a:t>
            </a:r>
            <a:r>
              <a:rPr dirty="0" sz="100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000" spc="-1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000" spc="-11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45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00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000" spc="-6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000" spc="-1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000" spc="-11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000" spc="-5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000" spc="-4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000" spc="-6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000" spc="-6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000" spc="45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000" spc="-6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000" spc="-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000" spc="-2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nt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850" spc="-35" b="1" i="1">
                <a:solidFill>
                  <a:srgbClr val="666666"/>
                </a:solidFill>
                <a:latin typeface="Trebuchet MS"/>
                <a:cs typeface="Trebuchet MS"/>
              </a:rPr>
              <a:t>Ocupació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311" y="2600584"/>
            <a:ext cx="12661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10" b="1">
                <a:solidFill>
                  <a:srgbClr val="666666"/>
                </a:solidFill>
                <a:latin typeface="Trebuchet MS"/>
                <a:cs typeface="Trebuchet MS"/>
              </a:rPr>
              <a:t>DG</a:t>
            </a:r>
            <a:r>
              <a:rPr dirty="0" sz="850" spc="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311" y="2941959"/>
            <a:ext cx="3272154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3199"/>
              </a:lnSpc>
              <a:spcBef>
                <a:spcPts val="100"/>
              </a:spcBef>
            </a:pPr>
            <a:r>
              <a:rPr dirty="0" sz="850" spc="-60" b="1">
                <a:solidFill>
                  <a:srgbClr val="666666"/>
                </a:solidFill>
                <a:latin typeface="Trebuchet MS"/>
                <a:cs typeface="Trebuchet MS"/>
              </a:rPr>
              <a:t>LA1</a:t>
            </a:r>
            <a:r>
              <a:rPr dirty="0" sz="850" spc="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dirty="0" sz="85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treballadors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ipus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feina,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contracte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treball,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regió, </a:t>
            </a:r>
            <a:r>
              <a:rPr dirty="0" sz="85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desglossada</a:t>
            </a:r>
            <a:r>
              <a:rPr dirty="0" sz="85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gènere.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418" y="3448690"/>
            <a:ext cx="3599815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3199"/>
              </a:lnSpc>
              <a:spcBef>
                <a:spcPts val="100"/>
              </a:spcBef>
            </a:pPr>
            <a:r>
              <a:rPr dirty="0" sz="850" spc="-60" b="1">
                <a:solidFill>
                  <a:srgbClr val="666666"/>
                </a:solidFill>
                <a:latin typeface="Trebuchet MS"/>
                <a:cs typeface="Trebuchet MS"/>
              </a:rPr>
              <a:t>LA2</a:t>
            </a:r>
            <a:r>
              <a:rPr dirty="0" sz="850" spc="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Nombre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dirty="0" sz="85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taxa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contracta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nous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empleats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rotació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empleats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85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grups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d'edat,</a:t>
            </a:r>
            <a:r>
              <a:rPr dirty="0" sz="85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sexe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regió.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11" y="3955419"/>
            <a:ext cx="3423285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3199"/>
              </a:lnSpc>
              <a:spcBef>
                <a:spcPts val="100"/>
              </a:spcBef>
            </a:pPr>
            <a:r>
              <a:rPr dirty="0" sz="850" spc="-65" b="1">
                <a:solidFill>
                  <a:srgbClr val="666666"/>
                </a:solidFill>
                <a:latin typeface="Trebuchet MS"/>
                <a:cs typeface="Trebuchet MS"/>
              </a:rPr>
              <a:t>LA15</a:t>
            </a:r>
            <a:r>
              <a:rPr dirty="0" sz="850" spc="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Tornar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feina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taxes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retenció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després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llicència</a:t>
            </a:r>
            <a:r>
              <a:rPr dirty="0" sz="85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parental,</a:t>
            </a:r>
            <a:r>
              <a:rPr dirty="0" sz="85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85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gènere.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321" y="4476120"/>
            <a:ext cx="135128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50" b="1" i="1">
                <a:solidFill>
                  <a:srgbClr val="666666"/>
                </a:solidFill>
                <a:latin typeface="Trebuchet MS"/>
                <a:cs typeface="Trebuchet MS"/>
              </a:rPr>
              <a:t>Relacions</a:t>
            </a:r>
            <a:r>
              <a:rPr dirty="0" sz="850" spc="-4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 b="1" i="1">
                <a:solidFill>
                  <a:srgbClr val="666666"/>
                </a:solidFill>
                <a:latin typeface="Trebuchet MS"/>
                <a:cs typeface="Trebuchet MS"/>
              </a:rPr>
              <a:t>empresa/personal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311" y="4840863"/>
            <a:ext cx="12661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10" b="1">
                <a:solidFill>
                  <a:srgbClr val="666666"/>
                </a:solidFill>
                <a:latin typeface="Trebuchet MS"/>
                <a:cs typeface="Trebuchet MS"/>
              </a:rPr>
              <a:t>DG</a:t>
            </a:r>
            <a:r>
              <a:rPr dirty="0" sz="850" spc="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311" y="5200907"/>
            <a:ext cx="278765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0" b="1">
                <a:solidFill>
                  <a:srgbClr val="666666"/>
                </a:solidFill>
                <a:latin typeface="Trebuchet MS"/>
                <a:cs typeface="Trebuchet MS"/>
              </a:rPr>
              <a:t>LA4</a:t>
            </a:r>
            <a:r>
              <a:rPr dirty="0" sz="850" spc="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Percentatge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d'empleats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coberts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convenis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col·lectius.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309" y="5556245"/>
            <a:ext cx="113792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5" b="1" i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70" b="1" i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95" b="1" i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850" spc="-15" b="1" i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850" spc="-95" b="1" i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3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5" b="1" i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105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" b="1" i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5" b="1" i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40" b="1" i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-15" b="1" i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850" spc="-110" b="1" i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-5" b="1" i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35" b="1" i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70" b="1" i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95" b="1" i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3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95" b="1" i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850" spc="-70" b="1" i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35" b="1" i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850" spc="35" b="1" i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110" b="1" i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-70" b="1" i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75" b="1" i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311" y="5921001"/>
            <a:ext cx="12661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10" b="1">
                <a:solidFill>
                  <a:srgbClr val="666666"/>
                </a:solidFill>
                <a:latin typeface="Trebuchet MS"/>
                <a:cs typeface="Trebuchet MS"/>
              </a:rPr>
              <a:t>DG</a:t>
            </a:r>
            <a:r>
              <a:rPr dirty="0" sz="850" spc="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311" y="6262372"/>
            <a:ext cx="3659504" cy="465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3199"/>
              </a:lnSpc>
              <a:spcBef>
                <a:spcPts val="100"/>
              </a:spcBef>
            </a:pPr>
            <a:r>
              <a:rPr dirty="0" sz="850" spc="-60" b="1">
                <a:solidFill>
                  <a:srgbClr val="666666"/>
                </a:solidFill>
                <a:latin typeface="Trebuchet MS"/>
                <a:cs typeface="Trebuchet MS"/>
              </a:rPr>
              <a:t>LA6</a:t>
            </a:r>
            <a:r>
              <a:rPr dirty="0" sz="850" spc="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Percentatge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85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dirty="0" sz="85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treballadors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representats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85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comitès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seguretat </a:t>
            </a:r>
            <a:r>
              <a:rPr dirty="0" sz="85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salut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dirty="0" sz="85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participin</a:t>
            </a:r>
            <a:r>
              <a:rPr dirty="0" sz="85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direcció-empleat</a:t>
            </a:r>
            <a:r>
              <a:rPr dirty="0" sz="85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ajuden</a:t>
            </a:r>
            <a:r>
              <a:rPr dirty="0" sz="85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controlar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assessorar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sobre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 programes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seguretat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salut.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524" y="6915787"/>
            <a:ext cx="3581400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3199"/>
              </a:lnSpc>
              <a:spcBef>
                <a:spcPts val="100"/>
              </a:spcBef>
            </a:pPr>
            <a:r>
              <a:rPr dirty="0" sz="850" spc="-60" b="1">
                <a:solidFill>
                  <a:srgbClr val="666666"/>
                </a:solidFill>
                <a:latin typeface="Trebuchet MS"/>
                <a:cs typeface="Trebuchet MS"/>
              </a:rPr>
              <a:t>LA7</a:t>
            </a:r>
            <a:r>
              <a:rPr dirty="0" sz="850" spc="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Taxes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d'absentisme,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malalties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professionals,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dies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perduts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absentisme,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850" spc="-2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nombre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víctimes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mortals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relacionades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85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treball</a:t>
            </a:r>
            <a:r>
              <a:rPr dirty="0" sz="85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regió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sexe.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311" y="7422517"/>
            <a:ext cx="3529329" cy="466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60" b="1">
                <a:solidFill>
                  <a:srgbClr val="666666"/>
                </a:solidFill>
                <a:latin typeface="Trebuchet MS"/>
                <a:cs typeface="Trebuchet MS"/>
              </a:rPr>
              <a:t>LA8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Educació,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formació,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assessorament,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prevenció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control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riscos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s'apliquin</a:t>
            </a:r>
            <a:r>
              <a:rPr dirty="0" sz="85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treballadors,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seves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famílies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membres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comunitat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 en </a:t>
            </a:r>
            <a:r>
              <a:rPr dirty="0" sz="850" spc="-2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relació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malalties</a:t>
            </a:r>
            <a:r>
              <a:rPr dirty="0" sz="85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greus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0315" y="8089896"/>
            <a:ext cx="953769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100" b="1" i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850" spc="35" b="1" i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110" b="1" i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20" b="1" i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-70" b="1" i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5" b="1" i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100" b="1" i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25" b="1" i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850" spc="-3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85" b="1" i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105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" b="1" i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 b="1" i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15" b="1" i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850" spc="-15" b="1" i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70" b="1" i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5" b="1" i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100" b="1" i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25" b="1" i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311" y="8454651"/>
            <a:ext cx="12661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1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10" b="1">
                <a:solidFill>
                  <a:srgbClr val="666666"/>
                </a:solidFill>
                <a:latin typeface="Trebuchet MS"/>
                <a:cs typeface="Trebuchet MS"/>
              </a:rPr>
              <a:t>DG</a:t>
            </a:r>
            <a:r>
              <a:rPr dirty="0" sz="850" spc="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0311" y="8796027"/>
            <a:ext cx="3493135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3199"/>
              </a:lnSpc>
              <a:spcBef>
                <a:spcPts val="100"/>
              </a:spcBef>
            </a:pPr>
            <a:r>
              <a:rPr dirty="0" sz="850" spc="-65" b="1">
                <a:solidFill>
                  <a:srgbClr val="666666"/>
                </a:solidFill>
                <a:latin typeface="Trebuchet MS"/>
                <a:cs typeface="Trebuchet MS"/>
              </a:rPr>
              <a:t>LA10</a:t>
            </a:r>
            <a:r>
              <a:rPr dirty="0" sz="850" spc="1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Mitjana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d'hores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 formació</a:t>
            </a:r>
            <a:r>
              <a:rPr dirty="0" sz="85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5">
                <a:solidFill>
                  <a:srgbClr val="666666"/>
                </a:solidFill>
                <a:latin typeface="Trebuchet MS"/>
                <a:cs typeface="Trebuchet MS"/>
              </a:rPr>
              <a:t>l'any</a:t>
            </a:r>
            <a:r>
              <a:rPr dirty="0" sz="85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empleat,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sexe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categoria </a:t>
            </a:r>
            <a:r>
              <a:rPr dirty="0" sz="85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35">
                <a:solidFill>
                  <a:srgbClr val="666666"/>
                </a:solidFill>
                <a:latin typeface="Trebuchet MS"/>
                <a:cs typeface="Trebuchet MS"/>
              </a:rPr>
              <a:t>d'empleat.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0311" y="9302757"/>
            <a:ext cx="3611879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3199"/>
              </a:lnSpc>
              <a:spcBef>
                <a:spcPts val="100"/>
              </a:spcBef>
            </a:pPr>
            <a:r>
              <a:rPr dirty="0" sz="850" spc="-65" b="1">
                <a:solidFill>
                  <a:srgbClr val="666666"/>
                </a:solidFill>
                <a:latin typeface="Trebuchet MS"/>
                <a:cs typeface="Trebuchet MS"/>
              </a:rPr>
              <a:t>LA12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Percentatge d'empleats </a:t>
            </a:r>
            <a:r>
              <a:rPr dirty="0" sz="85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reben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avaluacions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regulars 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l'acompliment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850" spc="-140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85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14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0408" y="506991"/>
            <a:ext cx="51054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5" b="1">
                <a:solidFill>
                  <a:srgbClr val="666666"/>
                </a:solidFill>
                <a:latin typeface="Trebuchet MS"/>
                <a:cs typeface="Trebuchet MS"/>
              </a:rPr>
              <a:t>Descripció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60943" y="506991"/>
            <a:ext cx="51562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50" b="1">
                <a:solidFill>
                  <a:srgbClr val="666666"/>
                </a:solidFill>
                <a:latin typeface="Trebuchet MS"/>
                <a:cs typeface="Trebuchet MS"/>
              </a:rPr>
              <a:t>Referència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60943" y="867036"/>
            <a:ext cx="36830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25">
                <a:solidFill>
                  <a:srgbClr val="0069E0"/>
                </a:solidFill>
                <a:latin typeface="Trebuchet MS"/>
                <a:cs typeface="Trebuchet MS"/>
              </a:rPr>
              <a:t>Residus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60943" y="2600586"/>
            <a:ext cx="90360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r>
              <a:rPr dirty="0" sz="850" spc="-7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60943" y="2960632"/>
            <a:ext cx="44259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73486" y="3480053"/>
            <a:ext cx="420370" cy="140335"/>
          </a:xfrm>
          <a:prstGeom prst="rect">
            <a:avLst/>
          </a:prstGeom>
          <a:solidFill>
            <a:srgbClr val="F8F8F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0"/>
              </a:lnSpc>
            </a:pP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60943" y="3974091"/>
            <a:ext cx="156337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v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85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'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60943" y="4840866"/>
            <a:ext cx="128206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8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40">
                <a:solidFill>
                  <a:srgbClr val="0069E0"/>
                </a:solidFill>
                <a:latin typeface="Trebuchet MS"/>
                <a:cs typeface="Trebuchet MS"/>
              </a:rPr>
              <a:t>/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3486" y="5213603"/>
            <a:ext cx="1273810" cy="140335"/>
          </a:xfrm>
          <a:prstGeom prst="rect">
            <a:avLst/>
          </a:prstGeom>
          <a:solidFill>
            <a:srgbClr val="F8F8F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0"/>
              </a:lnSpc>
            </a:pP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8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40">
                <a:solidFill>
                  <a:srgbClr val="0069E0"/>
                </a:solidFill>
                <a:latin typeface="Trebuchet MS"/>
                <a:cs typeface="Trebuchet MS"/>
              </a:rPr>
              <a:t>/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73486" y="5933694"/>
            <a:ext cx="1080135" cy="140335"/>
          </a:xfrm>
          <a:prstGeom prst="rect">
            <a:avLst/>
          </a:prstGeom>
          <a:solidFill>
            <a:srgbClr val="F8F8F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0"/>
              </a:lnSpc>
            </a:pPr>
            <a:r>
              <a:rPr dirty="0" sz="85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85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b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80999" y="6281046"/>
            <a:ext cx="109220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85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b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61050" y="6934461"/>
            <a:ext cx="109220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85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b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61050" y="7441191"/>
            <a:ext cx="109220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85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b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61050" y="8454651"/>
            <a:ext cx="189865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r>
              <a:rPr dirty="0" sz="850" spc="-7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v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5">
                <a:solidFill>
                  <a:srgbClr val="0069E0"/>
                </a:solidFill>
                <a:latin typeface="Trebuchet MS"/>
                <a:cs typeface="Trebuchet MS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ss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73486" y="8827389"/>
            <a:ext cx="1880235" cy="140335"/>
          </a:xfrm>
          <a:prstGeom prst="rect">
            <a:avLst/>
          </a:prstGeom>
          <a:solidFill>
            <a:srgbClr val="F8F8F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0"/>
              </a:lnSpc>
            </a:pP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r>
              <a:rPr dirty="0" sz="850" spc="-7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v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5">
                <a:solidFill>
                  <a:srgbClr val="0069E0"/>
                </a:solidFill>
                <a:latin typeface="Trebuchet MS"/>
                <a:cs typeface="Trebuchet MS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ss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60758" y="9321426"/>
            <a:ext cx="189865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F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r>
              <a:rPr dirty="0" sz="850" spc="-7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v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5">
                <a:solidFill>
                  <a:srgbClr val="0069E0"/>
                </a:solidFill>
                <a:latin typeface="Trebuchet MS"/>
                <a:cs typeface="Trebuchet MS"/>
              </a:rPr>
              <a:t>f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ss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9656" y="715261"/>
          <a:ext cx="3860800" cy="5080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0165"/>
              </a:tblGrid>
              <a:tr h="359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dirty="0" sz="850" spc="-35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Descripció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5080">
                    <a:lnL w="3175">
                      <a:solidFill>
                        <a:srgbClr val="DDDDDD"/>
                      </a:solidFill>
                      <a:prstDash val="solid"/>
                    </a:lnL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506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3350" marR="372110" indent="-635">
                        <a:lnSpc>
                          <a:spcPct val="113199"/>
                        </a:lnSpc>
                      </a:pPr>
                      <a:r>
                        <a:rPr dirty="0" sz="850" spc="-80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HR11</a:t>
                      </a:r>
                      <a:r>
                        <a:rPr dirty="0" sz="850" spc="-65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Nombre</a:t>
                      </a:r>
                      <a:r>
                        <a:rPr dirty="0" sz="850" spc="-3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queixes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relacionades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amb</a:t>
                      </a:r>
                      <a:r>
                        <a:rPr dirty="0" sz="850" spc="-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els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drets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humans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presentades, </a:t>
                      </a:r>
                      <a:r>
                        <a:rPr dirty="0" sz="850" spc="-24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abordar</a:t>
                      </a:r>
                      <a:r>
                        <a:rPr dirty="0" sz="850" spc="-1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-9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resoldre</a:t>
                      </a:r>
                      <a:r>
                        <a:rPr dirty="0" sz="850" spc="-3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4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10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través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dels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mecanismes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reclam</a:t>
                      </a:r>
                      <a:r>
                        <a:rPr dirty="0" sz="850" spc="-10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6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formal.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3175">
                      <a:solidFill>
                        <a:srgbClr val="DDDDDD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506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00" spc="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000" spc="2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000" spc="-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000" spc="3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1000" spc="3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00" spc="3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1000" spc="4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nt</a:t>
                      </a:r>
                      <a:r>
                        <a:rPr dirty="0" sz="1000" spc="-6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000" spc="-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000" spc="2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00" spc="-2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000" spc="-4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1000" spc="2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000" spc="-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000" spc="3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00" spc="2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000" spc="-2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000" spc="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3175">
                      <a:solidFill>
                        <a:srgbClr val="DDDDDD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3350" marR="175895">
                        <a:lnSpc>
                          <a:spcPct val="113199"/>
                        </a:lnSpc>
                      </a:pPr>
                      <a:r>
                        <a:rPr dirty="0" sz="850" spc="-30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SO9</a:t>
                      </a:r>
                      <a:r>
                        <a:rPr dirty="0" sz="850" spc="150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Operacions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amb</a:t>
                      </a:r>
                      <a:r>
                        <a:rPr dirty="0" sz="850" spc="-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importants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repercussions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negatives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reals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potencials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dirty="0" sz="850" spc="-2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les</a:t>
                      </a:r>
                      <a:r>
                        <a:rPr dirty="0" sz="850" spc="-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comunitats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locals.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3175">
                      <a:solidFill>
                        <a:srgbClr val="DDDDDD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3253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3350" marR="208915" indent="-635">
                        <a:lnSpc>
                          <a:spcPct val="113199"/>
                        </a:lnSpc>
                      </a:pPr>
                      <a:r>
                        <a:rPr dirty="0" sz="850" spc="-45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SO10</a:t>
                      </a:r>
                      <a:r>
                        <a:rPr dirty="0" sz="850" spc="-40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Mesures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prevenció </a:t>
                      </a:r>
                      <a:r>
                        <a:rPr dirty="0" sz="850" spc="-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 mitigació 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aplicades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operacions amb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importants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repercussions</a:t>
                      </a:r>
                      <a:r>
                        <a:rPr dirty="0" sz="850" spc="-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negatives</a:t>
                      </a:r>
                      <a:r>
                        <a:rPr dirty="0" sz="850" spc="-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reals</a:t>
                      </a:r>
                      <a:r>
                        <a:rPr dirty="0" sz="850" spc="-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potencials</a:t>
                      </a:r>
                      <a:r>
                        <a:rPr dirty="0" sz="850" spc="-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dirty="0" sz="850" spc="-1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les</a:t>
                      </a:r>
                      <a:r>
                        <a:rPr dirty="0" sz="850" spc="-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comunitats</a:t>
                      </a:r>
                      <a:r>
                        <a:rPr dirty="0" sz="850" spc="-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locals.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850" spc="4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50" spc="6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850" spc="2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850" spc="-2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 spc="-1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2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50" spc="4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spc="-3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50" spc="6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850" spc="2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50" spc="3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6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spc="-1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3350" marR="91440">
                        <a:lnSpc>
                          <a:spcPct val="113199"/>
                        </a:lnSpc>
                        <a:spcBef>
                          <a:spcPts val="5"/>
                        </a:spcBef>
                      </a:pPr>
                      <a:r>
                        <a:rPr dirty="0" sz="850" spc="-30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SO8</a:t>
                      </a:r>
                      <a:r>
                        <a:rPr dirty="0" sz="850" spc="150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Valor</a:t>
                      </a:r>
                      <a:r>
                        <a:rPr dirty="0" sz="850" spc="-1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monetari</a:t>
                      </a:r>
                      <a:r>
                        <a:rPr dirty="0" sz="850" spc="-8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sancions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-9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multes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significatives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-8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nombre</a:t>
                      </a:r>
                      <a:r>
                        <a:rPr dirty="0" sz="850" spc="-3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dirty="0" sz="850" spc="-1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sancions </a:t>
                      </a:r>
                      <a:r>
                        <a:rPr dirty="0" sz="850" spc="-2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monetàries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derivades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850" spc="-3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l’incompliment</a:t>
                      </a:r>
                      <a:r>
                        <a:rPr dirty="0" sz="850" spc="-1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les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lleis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-9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regulacions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dirty="0" sz="1000" spc="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000" spc="2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000" spc="-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000" spc="3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1000" spc="3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00" spc="3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1000" spc="4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nt</a:t>
                      </a:r>
                      <a:r>
                        <a:rPr dirty="0" sz="1000" spc="-6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000" spc="-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000" spc="2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00" spc="-2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000" spc="-4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1000" spc="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1000" spc="4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000" spc="-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1000" spc="-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000" spc="-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000" spc="-2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00" spc="3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00" spc="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000" spc="-2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000" spc="-6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000" spc="-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sz="1000" spc="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000" spc="-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1000" spc="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1000" spc="-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000" spc="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000" spc="2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000" spc="1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000" spc="4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000" spc="-35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00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3350" marR="290195" indent="-635">
                        <a:lnSpc>
                          <a:spcPct val="113199"/>
                        </a:lnSpc>
                      </a:pPr>
                      <a:r>
                        <a:rPr dirty="0" sz="850" spc="-70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PR5</a:t>
                      </a:r>
                      <a:r>
                        <a:rPr dirty="0" sz="850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Pràctiques</a:t>
                      </a:r>
                      <a:r>
                        <a:rPr dirty="0" sz="850" spc="-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pel</a:t>
                      </a:r>
                      <a:r>
                        <a:rPr dirty="0" sz="850" spc="-14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fa</a:t>
                      </a:r>
                      <a:r>
                        <a:rPr dirty="0" sz="850" spc="-9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4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9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dirty="0" sz="850" spc="-10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satisfacció</a:t>
                      </a:r>
                      <a:r>
                        <a:rPr dirty="0" sz="850" spc="-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dels</a:t>
                      </a:r>
                      <a:r>
                        <a:rPr dirty="0" sz="850" spc="-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clients,</a:t>
                      </a:r>
                      <a:r>
                        <a:rPr dirty="0" sz="850" spc="-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incloent-hi</a:t>
                      </a:r>
                      <a:r>
                        <a:rPr dirty="0" sz="850" spc="-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els</a:t>
                      </a:r>
                      <a:r>
                        <a:rPr dirty="0" sz="850" spc="-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resultats </a:t>
                      </a:r>
                      <a:r>
                        <a:rPr dirty="0" sz="850" spc="-24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6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cc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ó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6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50" spc="-6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50" spc="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850" spc="2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850" spc="-1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sz="850" spc="3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3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50" spc="-1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6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spc="3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spc="-3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 spc="4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2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-4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3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50" spc="-2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 spc="-1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45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50" spc="6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b="1" i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3350" marR="208279">
                        <a:lnSpc>
                          <a:spcPct val="113199"/>
                        </a:lnSpc>
                      </a:pPr>
                      <a:r>
                        <a:rPr dirty="0" sz="850" spc="25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850" spc="-35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850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dirty="0" sz="850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40" b="1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7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50" spc="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spc="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850" spc="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 spc="-1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50" spc="-6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4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spc="-1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dirty="0" sz="850" spc="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50" spc="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sz="850" spc="-8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6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ó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  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850" spc="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50" spc="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3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10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6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10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-2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 spc="-1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-9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6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10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6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850" spc="4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10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850" spc="5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3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850" spc="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50" spc="-1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50" spc="-6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50" spc="-7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35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50" spc="-2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50" spc="-6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50" spc="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850" spc="-4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50" spc="8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50">
                          <a:solidFill>
                            <a:srgbClr val="66666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T w="3175">
                      <a:solidFill>
                        <a:srgbClr val="DDDDDD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260943" y="3537590"/>
            <a:ext cx="1985010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1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85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850" spc="1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850" spc="1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85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850" spc="-30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850" spc="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850" spc="1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1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850" spc="-9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850" spc="1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85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85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850" spc="-114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850" spc="-6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85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850" spc="-4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85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850" spc="-14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3550" y="4541926"/>
            <a:ext cx="620395" cy="140335"/>
          </a:xfrm>
          <a:custGeom>
            <a:avLst/>
            <a:gdLst/>
            <a:ahLst/>
            <a:cxnLst/>
            <a:rect l="l" t="t" r="r" b="b"/>
            <a:pathLst>
              <a:path w="620395" h="140335">
                <a:moveTo>
                  <a:pt x="620077" y="0"/>
                </a:moveTo>
                <a:lnTo>
                  <a:pt x="0" y="0"/>
                </a:lnTo>
                <a:lnTo>
                  <a:pt x="0" y="140017"/>
                </a:lnTo>
                <a:lnTo>
                  <a:pt x="620077" y="140017"/>
                </a:lnTo>
                <a:lnTo>
                  <a:pt x="62007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20832" y="4529664"/>
            <a:ext cx="1669414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10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5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7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2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b</a:t>
            </a:r>
            <a:r>
              <a:rPr dirty="0" sz="850" spc="-8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10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7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10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1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9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100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850" spc="-70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0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v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4477" y="10217152"/>
            <a:ext cx="258445" cy="1479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dirty="0" sz="800">
                <a:latin typeface="Arial MT"/>
                <a:cs typeface="Arial MT"/>
              </a:rPr>
              <a:t>11556</a:t>
            </a:r>
            <a:r>
              <a:rPr dirty="0" sz="800" spc="-5">
                <a:latin typeface="Arial MT"/>
                <a:cs typeface="Arial MT"/>
              </a:rPr>
              <a:t>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0837" y="862486"/>
            <a:ext cx="628650" cy="5137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50" b="1">
                <a:solidFill>
                  <a:srgbClr val="666666"/>
                </a:solidFill>
                <a:latin typeface="Trebuchet MS"/>
                <a:cs typeface="Trebuchet MS"/>
              </a:rPr>
              <a:t>Referència</a:t>
            </a:r>
            <a:endParaRPr sz="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850" spc="-70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0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v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0837" y="2236044"/>
            <a:ext cx="45529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k</a:t>
            </a:r>
            <a:r>
              <a:rPr dirty="0" sz="850" spc="-14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ü</a:t>
            </a:r>
            <a:r>
              <a:rPr dirty="0" sz="850" spc="10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0837" y="2689434"/>
            <a:ext cx="45529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9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850" spc="-35">
                <a:solidFill>
                  <a:srgbClr val="0069E0"/>
                </a:solidFill>
                <a:latin typeface="Trebuchet MS"/>
                <a:cs typeface="Trebuchet MS"/>
              </a:rPr>
              <a:t>k</a:t>
            </a:r>
            <a:r>
              <a:rPr dirty="0" sz="850" spc="-14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30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ü</a:t>
            </a:r>
            <a:r>
              <a:rPr dirty="0" sz="850" spc="10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-5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0892" y="5436444"/>
            <a:ext cx="62865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70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850" spc="-114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10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850" spc="-6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850" spc="-6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850" spc="20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850" spc="-5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850" spc="-40">
                <a:solidFill>
                  <a:srgbClr val="0069E0"/>
                </a:solidFill>
                <a:latin typeface="Trebuchet MS"/>
                <a:cs typeface="Trebuchet MS"/>
              </a:rPr>
              <a:t>v</a:t>
            </a:r>
            <a:r>
              <a:rPr dirty="0" sz="850" spc="-4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784" y="448328"/>
            <a:ext cx="194563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-2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00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000" spc="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000" spc="4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000" spc="-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000" spc="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000" spc="-30">
                <a:solidFill>
                  <a:srgbClr val="D00018"/>
                </a:solidFill>
                <a:latin typeface="Trebuchet MS"/>
                <a:cs typeface="Trebuchet MS"/>
              </a:rPr>
              <a:t>nt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000" spc="-4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00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000" spc="-2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000" spc="-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-6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000" spc="-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000" spc="-95">
                <a:solidFill>
                  <a:srgbClr val="D00018"/>
                </a:solidFill>
                <a:latin typeface="Trebuchet MS"/>
                <a:cs typeface="Trebuchet MS"/>
              </a:rPr>
              <a:t>(</a:t>
            </a:r>
            <a:r>
              <a:rPr dirty="0" sz="1000" spc="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000" spc="-6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000" spc="-6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000" spc="-1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000" spc="-11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D00018"/>
                </a:solidFill>
                <a:latin typeface="Trebuchet MS"/>
                <a:cs typeface="Trebuchet MS"/>
              </a:rPr>
              <a:t>h</a:t>
            </a:r>
            <a:r>
              <a:rPr dirty="0" sz="100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000" spc="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00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000" spc="-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000" spc="-4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000" spc="-85">
                <a:solidFill>
                  <a:srgbClr val="D00018"/>
                </a:solidFill>
                <a:latin typeface="Trebuchet MS"/>
                <a:cs typeface="Trebuchet MS"/>
              </a:rPr>
              <a:t>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657097"/>
            <a:ext cx="6827519" cy="95537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93267"/>
            <a:ext cx="6758305" cy="77660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635"/>
              </a:spcBef>
            </a:pPr>
            <a:r>
              <a:rPr dirty="0" sz="2650" spc="-12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440">
                <a:solidFill>
                  <a:srgbClr val="D00018"/>
                </a:solidFill>
                <a:latin typeface="Trebuchet MS"/>
                <a:cs typeface="Trebuchet MS"/>
              </a:rPr>
              <a:t>’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4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229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114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23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  </a:t>
            </a:r>
            <a:r>
              <a:rPr dirty="0" sz="2650" spc="-100">
                <a:solidFill>
                  <a:srgbClr val="D00018"/>
                </a:solidFill>
                <a:latin typeface="Trebuchet MS"/>
                <a:cs typeface="Trebuchet MS"/>
              </a:rPr>
              <a:t>Fòrum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403298"/>
            <a:ext cx="6827519" cy="27992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93267"/>
            <a:ext cx="5840730" cy="77660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635"/>
              </a:spcBef>
            </a:pP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370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2650" spc="-220">
                <a:solidFill>
                  <a:srgbClr val="D00018"/>
                </a:solidFill>
                <a:latin typeface="Trebuchet MS"/>
                <a:cs typeface="Trebuchet MS"/>
              </a:rPr>
              <a:t>í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6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 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440">
                <a:solidFill>
                  <a:srgbClr val="D00018"/>
                </a:solidFill>
                <a:latin typeface="Trebuchet MS"/>
                <a:cs typeface="Trebuchet MS"/>
              </a:rPr>
              <a:t>’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4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229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5">
                <a:solidFill>
                  <a:srgbClr val="D00018"/>
                </a:solidFill>
                <a:latin typeface="Trebuchet MS"/>
                <a:cs typeface="Trebuchet MS"/>
              </a:rPr>
              <a:t>Z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403298"/>
            <a:ext cx="6827519" cy="37063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17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12839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>
                <a:latin typeface="Lucida Sans Unicode"/>
                <a:cs typeface="Lucida Sans Unicode"/>
              </a:rPr>
              <a:t>B</a:t>
            </a:r>
            <a:r>
              <a:rPr dirty="0" spc="-445">
                <a:latin typeface="Lucida Sans Unicode"/>
                <a:cs typeface="Lucida Sans Unicode"/>
              </a:rPr>
              <a:t>:</a:t>
            </a:r>
            <a:r>
              <a:rPr dirty="0" spc="-95">
                <a:latin typeface="Lucida Sans Unicode"/>
                <a:cs typeface="Lucida Sans Unicode"/>
              </a:rPr>
              <a:t>S</a:t>
            </a:r>
            <a:r>
              <a:rPr dirty="0" spc="-705">
                <a:latin typeface="Lucida Sans Unicode"/>
                <a:cs typeface="Lucida Sans Unicode"/>
              </a:rPr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849745" cy="3068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Municipals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(B:SM)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empresa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l’Ajuntament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néixer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2002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l’objectiu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d’unificar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sola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societat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prestació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municipals.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Actualment,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gestiona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són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variades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inclouen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d’aspectes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relacionats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fins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d’instal·lacions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referència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dedicades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lleure.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s'organitza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d'acord</a:t>
            </a:r>
            <a:r>
              <a:rPr dirty="0" sz="1200" spc="-1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l'esquema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ahoma"/>
                <a:cs typeface="Tahoma"/>
              </a:rPr>
              <a:t>següent: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9781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màxim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òrgan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decisió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l’empresa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Consell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d’Administració,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presidit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Sònia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Recasens.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Componen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consell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Ignasi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Armengol,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director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general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resta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consellers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que,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vegada,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poden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membres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Consell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Municipal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l’Ajuntament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accionista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únic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l’empresa.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49530">
              <a:lnSpc>
                <a:spcPct val="117300"/>
              </a:lnSpc>
              <a:spcBef>
                <a:spcPts val="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Comitè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Direcció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l'encapçala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director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general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està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compost per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dos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sotsdirectors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generals,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pels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directors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divisió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pels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directors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comuns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corporatius.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consta d'un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comitè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coordinació,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relaciona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directament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Direcció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dues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sotsdireccions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generals.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558" y="308877"/>
            <a:ext cx="6637020" cy="7167880"/>
            <a:chOff x="448558" y="308877"/>
            <a:chExt cx="6637020" cy="7167880"/>
          </a:xfrm>
        </p:grpSpPr>
        <p:sp>
          <p:nvSpPr>
            <p:cNvPr id="3" name="object 3"/>
            <p:cNvSpPr/>
            <p:nvPr/>
          </p:nvSpPr>
          <p:spPr>
            <a:xfrm>
              <a:off x="448558" y="308877"/>
              <a:ext cx="6637020" cy="7167880"/>
            </a:xfrm>
            <a:custGeom>
              <a:avLst/>
              <a:gdLst/>
              <a:ahLst/>
              <a:cxnLst/>
              <a:rect l="l" t="t" r="r" b="b"/>
              <a:pathLst>
                <a:path w="6637020" h="7167880">
                  <a:moveTo>
                    <a:pt x="6636572" y="7167498"/>
                  </a:moveTo>
                  <a:lnTo>
                    <a:pt x="0" y="7167498"/>
                  </a:lnTo>
                  <a:lnTo>
                    <a:pt x="0" y="0"/>
                  </a:lnTo>
                  <a:lnTo>
                    <a:pt x="6636572" y="0"/>
                  </a:lnTo>
                  <a:lnTo>
                    <a:pt x="6636572" y="7167498"/>
                  </a:lnTo>
                  <a:close/>
                </a:path>
              </a:pathLst>
            </a:custGeom>
            <a:solidFill>
              <a:srgbClr val="E3E4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153" y="964286"/>
              <a:ext cx="3175624" cy="28686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67634" y="378967"/>
            <a:ext cx="871219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445">
                <a:latin typeface="Lucida Sans Unicode"/>
                <a:cs typeface="Lucida Sans Unicode"/>
              </a:rPr>
              <a:t>M</a:t>
            </a:r>
            <a:r>
              <a:rPr dirty="0" sz="2650" spc="-155">
                <a:latin typeface="Lucida Sans Unicode"/>
                <a:cs typeface="Lucida Sans Unicode"/>
              </a:rPr>
              <a:t>i</a:t>
            </a:r>
            <a:r>
              <a:rPr dirty="0" sz="2650" spc="-280">
                <a:latin typeface="Lucida Sans Unicode"/>
                <a:cs typeface="Lucida Sans Unicode"/>
              </a:rPr>
              <a:t>ss</a:t>
            </a:r>
            <a:r>
              <a:rPr dirty="0" sz="2650" spc="-155">
                <a:latin typeface="Lucida Sans Unicode"/>
                <a:cs typeface="Lucida Sans Unicode"/>
              </a:rPr>
              <a:t>i</a:t>
            </a:r>
            <a:r>
              <a:rPr dirty="0" sz="2650" spc="-200">
                <a:latin typeface="Lucida Sans Unicode"/>
                <a:cs typeface="Lucida Sans Unicode"/>
              </a:rPr>
              <a:t>ó</a:t>
            </a:r>
            <a:endParaRPr sz="26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7634" y="907613"/>
            <a:ext cx="2644775" cy="6443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desenvolupament de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encarregats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l’Ajuntament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eficiència,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proactivitat,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650" spc="-245">
                <a:solidFill>
                  <a:srgbClr val="D00018"/>
                </a:solidFill>
                <a:latin typeface="Lucida Sans Unicode"/>
                <a:cs typeface="Lucida Sans Unicode"/>
              </a:rPr>
              <a:t>Visió</a:t>
            </a:r>
            <a:endParaRPr sz="2650">
              <a:latin typeface="Lucida Sans Unicode"/>
              <a:cs typeface="Lucida Sans Unicode"/>
            </a:endParaRPr>
          </a:p>
          <a:p>
            <a:pPr marL="12700" marR="102870">
              <a:lnSpc>
                <a:spcPct val="117300"/>
              </a:lnSpc>
              <a:spcBef>
                <a:spcPts val="94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ó 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ciutats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que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hi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treballem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ens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224154">
              <a:lnSpc>
                <a:spcPct val="117300"/>
              </a:lnSpc>
              <a:spcBef>
                <a:spcPts val="5"/>
              </a:spcBef>
            </a:pP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nostres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Valors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corporatius: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70485" indent="-58419">
              <a:lnSpc>
                <a:spcPct val="100000"/>
              </a:lnSpc>
              <a:buChar char="·"/>
              <a:tabLst>
                <a:tab pos="71120" algn="l"/>
              </a:tabLst>
            </a:pPr>
            <a:r>
              <a:rPr dirty="0" sz="1200" spc="-114">
                <a:solidFill>
                  <a:srgbClr val="D00018"/>
                </a:solidFill>
                <a:latin typeface="Verdana"/>
                <a:cs typeface="Verdana"/>
              </a:rPr>
              <a:t>Compromís</a:t>
            </a:r>
            <a:endParaRPr sz="1200">
              <a:latin typeface="Verdana"/>
              <a:cs typeface="Verdana"/>
            </a:endParaRPr>
          </a:p>
          <a:p>
            <a:pPr marL="70485" indent="-58419">
              <a:lnSpc>
                <a:spcPct val="100000"/>
              </a:lnSpc>
              <a:spcBef>
                <a:spcPts val="250"/>
              </a:spcBef>
              <a:buChar char="·"/>
              <a:tabLst>
                <a:tab pos="71120" algn="l"/>
              </a:tabLst>
            </a:pPr>
            <a:r>
              <a:rPr dirty="0" sz="1200" spc="-75">
                <a:solidFill>
                  <a:srgbClr val="D00018"/>
                </a:solidFill>
                <a:latin typeface="Verdana"/>
                <a:cs typeface="Verdana"/>
              </a:rPr>
              <a:t>Respecte</a:t>
            </a:r>
            <a:endParaRPr sz="1200">
              <a:latin typeface="Verdana"/>
              <a:cs typeface="Verdana"/>
            </a:endParaRPr>
          </a:p>
          <a:p>
            <a:pPr marL="70485" indent="-58419">
              <a:lnSpc>
                <a:spcPct val="100000"/>
              </a:lnSpc>
              <a:spcBef>
                <a:spcPts val="250"/>
              </a:spcBef>
              <a:buChar char="·"/>
              <a:tabLst>
                <a:tab pos="71120" algn="l"/>
              </a:tabLst>
            </a:pPr>
            <a:r>
              <a:rPr dirty="0" sz="1200" spc="-80">
                <a:solidFill>
                  <a:srgbClr val="D00018"/>
                </a:solidFill>
                <a:latin typeface="Verdana"/>
                <a:cs typeface="Verdana"/>
              </a:rPr>
              <a:t>Rigorositat</a:t>
            </a:r>
            <a:endParaRPr sz="1200">
              <a:latin typeface="Verdana"/>
              <a:cs typeface="Verdana"/>
            </a:endParaRPr>
          </a:p>
          <a:p>
            <a:pPr marL="70485" indent="-58419">
              <a:lnSpc>
                <a:spcPct val="100000"/>
              </a:lnSpc>
              <a:spcBef>
                <a:spcPts val="250"/>
              </a:spcBef>
              <a:buChar char="·"/>
              <a:tabLst>
                <a:tab pos="71120" algn="l"/>
              </a:tabLst>
            </a:pPr>
            <a:r>
              <a:rPr dirty="0" sz="1200" spc="-85">
                <a:solidFill>
                  <a:srgbClr val="D00018"/>
                </a:solidFill>
                <a:latin typeface="Verdana"/>
                <a:cs typeface="Verdana"/>
              </a:rPr>
              <a:t>Honestedat</a:t>
            </a:r>
            <a:endParaRPr sz="1200">
              <a:latin typeface="Verdana"/>
              <a:cs typeface="Verdana"/>
            </a:endParaRPr>
          </a:p>
          <a:p>
            <a:pPr algn="just" marL="12700" marR="13335">
              <a:lnSpc>
                <a:spcPct val="117300"/>
              </a:lnSpc>
              <a:spcBef>
                <a:spcPts val="615"/>
              </a:spcBef>
            </a:pP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 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ciutadans.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8366" y="8189918"/>
            <a:ext cx="59055" cy="59055"/>
            <a:chOff x="608366" y="8189918"/>
            <a:chExt cx="59055" cy="59055"/>
          </a:xfrm>
        </p:grpSpPr>
        <p:sp>
          <p:nvSpPr>
            <p:cNvPr id="8" name="object 8"/>
            <p:cNvSpPr/>
            <p:nvPr/>
          </p:nvSpPr>
          <p:spPr>
            <a:xfrm>
              <a:off x="613243" y="81947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13243" y="81947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608366" y="8404497"/>
            <a:ext cx="59055" cy="59055"/>
            <a:chOff x="608366" y="8404497"/>
            <a:chExt cx="59055" cy="59055"/>
          </a:xfrm>
        </p:grpSpPr>
        <p:sp>
          <p:nvSpPr>
            <p:cNvPr id="11" name="object 11"/>
            <p:cNvSpPr/>
            <p:nvPr/>
          </p:nvSpPr>
          <p:spPr>
            <a:xfrm>
              <a:off x="613243" y="84093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3243" y="84093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608366" y="8619077"/>
            <a:ext cx="59055" cy="59055"/>
            <a:chOff x="608366" y="8619077"/>
            <a:chExt cx="59055" cy="59055"/>
          </a:xfrm>
        </p:grpSpPr>
        <p:sp>
          <p:nvSpPr>
            <p:cNvPr id="14" name="object 14"/>
            <p:cNvSpPr/>
            <p:nvPr/>
          </p:nvSpPr>
          <p:spPr>
            <a:xfrm>
              <a:off x="613243" y="862395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13243" y="862395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608366" y="8833656"/>
            <a:ext cx="59055" cy="59055"/>
            <a:chOff x="608366" y="8833656"/>
            <a:chExt cx="59055" cy="59055"/>
          </a:xfrm>
        </p:grpSpPr>
        <p:sp>
          <p:nvSpPr>
            <p:cNvPr id="17" name="object 17"/>
            <p:cNvSpPr/>
            <p:nvPr/>
          </p:nvSpPr>
          <p:spPr>
            <a:xfrm>
              <a:off x="613243" y="883853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3243" y="883853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608366" y="9048236"/>
            <a:ext cx="59055" cy="59055"/>
            <a:chOff x="608366" y="9048236"/>
            <a:chExt cx="59055" cy="59055"/>
          </a:xfrm>
        </p:grpSpPr>
        <p:sp>
          <p:nvSpPr>
            <p:cNvPr id="20" name="object 20"/>
            <p:cNvSpPr/>
            <p:nvPr/>
          </p:nvSpPr>
          <p:spPr>
            <a:xfrm>
              <a:off x="613243" y="905311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13243" y="905311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608366" y="9262816"/>
            <a:ext cx="59055" cy="59055"/>
            <a:chOff x="608366" y="9262816"/>
            <a:chExt cx="59055" cy="59055"/>
          </a:xfrm>
        </p:grpSpPr>
        <p:sp>
          <p:nvSpPr>
            <p:cNvPr id="23" name="object 23"/>
            <p:cNvSpPr/>
            <p:nvPr/>
          </p:nvSpPr>
          <p:spPr>
            <a:xfrm>
              <a:off x="613243" y="926769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13243" y="926769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608366" y="9477395"/>
            <a:ext cx="59055" cy="59055"/>
            <a:chOff x="608366" y="9477395"/>
            <a:chExt cx="59055" cy="59055"/>
          </a:xfrm>
        </p:grpSpPr>
        <p:sp>
          <p:nvSpPr>
            <p:cNvPr id="26" name="object 26"/>
            <p:cNvSpPr/>
            <p:nvPr/>
          </p:nvSpPr>
          <p:spPr>
            <a:xfrm>
              <a:off x="613243" y="948227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13243" y="948227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608366" y="9691975"/>
            <a:ext cx="59055" cy="59055"/>
            <a:chOff x="608366" y="9691975"/>
            <a:chExt cx="59055" cy="59055"/>
          </a:xfrm>
        </p:grpSpPr>
        <p:sp>
          <p:nvSpPr>
            <p:cNvPr id="29" name="object 29"/>
            <p:cNvSpPr/>
            <p:nvPr/>
          </p:nvSpPr>
          <p:spPr>
            <a:xfrm>
              <a:off x="613243" y="969685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13243" y="969685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608366" y="9906555"/>
            <a:ext cx="59055" cy="59055"/>
            <a:chOff x="608366" y="9906555"/>
            <a:chExt cx="59055" cy="59055"/>
          </a:xfrm>
        </p:grpSpPr>
        <p:sp>
          <p:nvSpPr>
            <p:cNvPr id="32" name="object 32"/>
            <p:cNvSpPr/>
            <p:nvPr/>
          </p:nvSpPr>
          <p:spPr>
            <a:xfrm>
              <a:off x="613243" y="991143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13243" y="991143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608366" y="10121134"/>
            <a:ext cx="59055" cy="59055"/>
            <a:chOff x="608366" y="10121134"/>
            <a:chExt cx="59055" cy="59055"/>
          </a:xfrm>
        </p:grpSpPr>
        <p:sp>
          <p:nvSpPr>
            <p:cNvPr id="35" name="object 35"/>
            <p:cNvSpPr/>
            <p:nvPr/>
          </p:nvSpPr>
          <p:spPr>
            <a:xfrm>
              <a:off x="613243" y="101260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13243" y="101260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376210" y="7723675"/>
            <a:ext cx="4773930" cy="25146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121602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Regulació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d'estacionament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superficie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(AREA)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402590" marR="446405">
              <a:lnSpc>
                <a:spcPct val="117300"/>
              </a:lnSpc>
              <a:spcBef>
                <a:spcPts val="5"/>
              </a:spcBef>
            </a:pP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estacions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d'autobusos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(Barcelona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Nord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Fabra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Puig)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Bicing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l'Estadi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Olímpic,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Palau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Jordi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l'Esplanada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Olímpica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Teatre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Musical</a:t>
            </a:r>
            <a:endParaRPr sz="1200">
              <a:latin typeface="Trebuchet MS"/>
              <a:cs typeface="Trebuchet MS"/>
            </a:endParaRPr>
          </a:p>
          <a:p>
            <a:pPr marL="402590" marR="2254885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ï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 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ü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8524" y="551732"/>
          <a:ext cx="6181725" cy="825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05"/>
                <a:gridCol w="4182110"/>
                <a:gridCol w="1552575"/>
              </a:tblGrid>
              <a:tr h="675328">
                <a:tc gridSpan="3">
                  <a:txBody>
                    <a:bodyPr/>
                    <a:lstStyle/>
                    <a:p>
                      <a:pPr marL="59055">
                        <a:lnSpc>
                          <a:spcPts val="3340"/>
                        </a:lnSpc>
                      </a:pPr>
                      <a:r>
                        <a:rPr dirty="0" sz="3000" spc="10">
                          <a:solidFill>
                            <a:srgbClr val="C31115"/>
                          </a:solidFill>
                          <a:latin typeface="Arial MT"/>
                          <a:cs typeface="Arial MT"/>
                        </a:rPr>
                        <a:t>Índex</a:t>
                      </a:r>
                      <a:endParaRPr sz="3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7451">
                <a:tc>
                  <a:txBody>
                    <a:bodyPr/>
                    <a:lstStyle/>
                    <a:p>
                      <a:pPr marL="152400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 spc="10" b="1">
                          <a:latin typeface="Arial"/>
                          <a:cs typeface="Arial"/>
                        </a:rPr>
                        <a:t>Presentació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 b="1">
                          <a:latin typeface="Arial"/>
                          <a:cs typeface="Arial"/>
                        </a:rPr>
                        <a:t>Resum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DDC"/>
                    </a:solidFill>
                  </a:tcPr>
                </a:tc>
              </a:tr>
              <a:tr h="147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Carta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director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general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970">
                        <a:lnSpc>
                          <a:spcPts val="106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2944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ct val="100000"/>
                        </a:lnSpc>
                      </a:pPr>
                      <a:r>
                        <a:rPr dirty="0" sz="900" spc="15">
                          <a:latin typeface="Arial MT"/>
                          <a:cs typeface="Arial MT"/>
                        </a:rPr>
                        <a:t>Resum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2014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9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87451">
                <a:tc>
                  <a:txBody>
                    <a:bodyPr/>
                    <a:lstStyle/>
                    <a:p>
                      <a:pPr marL="152400">
                        <a:lnSpc>
                          <a:spcPts val="1360"/>
                        </a:lnSpc>
                        <a:spcBef>
                          <a:spcPts val="10"/>
                        </a:spcBef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900" spc="10" b="1">
                          <a:latin typeface="Arial"/>
                          <a:cs typeface="Arial"/>
                        </a:rPr>
                        <a:t>Organització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DDC"/>
                    </a:solidFill>
                  </a:tcPr>
                </a:tc>
              </a:tr>
              <a:tr h="147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B:SM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17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Estructura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19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Millora</a:t>
                      </a:r>
                      <a:r>
                        <a:rPr dirty="0" sz="9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contínua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23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Estratègia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5">
                          <a:latin typeface="Arial MT"/>
                          <a:cs typeface="Arial MT"/>
                        </a:rPr>
                        <a:t>RSC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Grups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d'Interès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30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2944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ct val="100000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Pertinència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associacions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33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87451">
                <a:tc>
                  <a:txBody>
                    <a:bodyPr/>
                    <a:lstStyle/>
                    <a:p>
                      <a:pPr marL="152400">
                        <a:lnSpc>
                          <a:spcPts val="1360"/>
                        </a:lnSpc>
                        <a:spcBef>
                          <a:spcPts val="10"/>
                        </a:spcBef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 spc="5" b="1">
                          <a:latin typeface="Arial"/>
                          <a:cs typeface="Arial"/>
                        </a:rPr>
                        <a:t>Aspectes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b="1">
                          <a:latin typeface="Arial"/>
                          <a:cs typeface="Arial"/>
                        </a:rPr>
                        <a:t>rellevants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DDC"/>
                    </a:solidFill>
                  </a:tcPr>
                </a:tc>
              </a:tr>
              <a:tr h="176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Els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 i="1">
                          <a:latin typeface="Arial"/>
                          <a:cs typeface="Arial"/>
                        </a:rPr>
                        <a:t>negocis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35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685"/>
                </a:tc>
              </a:tr>
              <a:tr h="156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  <a:spcBef>
                          <a:spcPts val="75"/>
                        </a:spcBef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Aparcaments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municipals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  <a:spcBef>
                          <a:spcPts val="75"/>
                        </a:spcBef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36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Area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39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Bicing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41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Estacions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d'autobusos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43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Grua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municipal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46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Zoo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48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Anella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Olímpica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51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Fòrum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54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Parc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Montjuïc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56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Park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Güell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58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76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Els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 i="1">
                          <a:latin typeface="Arial"/>
                          <a:cs typeface="Arial"/>
                        </a:rPr>
                        <a:t>serveis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 i="1">
                          <a:latin typeface="Arial"/>
                          <a:cs typeface="Arial"/>
                        </a:rPr>
                        <a:t>corporatius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62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685"/>
                </a:tc>
              </a:tr>
              <a:tr h="156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  <a:spcBef>
                          <a:spcPts val="75"/>
                        </a:spcBef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Administració,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economia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finances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  <a:spcBef>
                          <a:spcPts val="75"/>
                        </a:spcBef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63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Assessoria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Jurídica,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Contractació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5">
                          <a:latin typeface="Arial MT"/>
                          <a:cs typeface="Arial MT"/>
                        </a:rPr>
                        <a:t>Compres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66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Comunicació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Externa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5">
                          <a:latin typeface="Arial MT"/>
                          <a:cs typeface="Arial MT"/>
                        </a:rPr>
                        <a:t>Premsa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68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Estudis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I+D+i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70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Màrqueting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Corporatiu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Comercial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72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Persones,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Organització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5">
                          <a:latin typeface="Arial MT"/>
                          <a:cs typeface="Arial MT"/>
                        </a:rPr>
                        <a:t>RSC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74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Serveis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Tècnics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75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Sistemes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d'informació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78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76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dirty="0" sz="900" spc="10" i="1">
                          <a:latin typeface="Arial"/>
                          <a:cs typeface="Arial"/>
                        </a:rPr>
                        <a:t>Empreses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Participades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79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685"/>
                </a:tc>
              </a:tr>
              <a:tr h="156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  <a:spcBef>
                          <a:spcPts val="75"/>
                        </a:spcBef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Participacions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  <a:spcBef>
                          <a:spcPts val="75"/>
                        </a:spcBef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79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Tibidabo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80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294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ct val="10000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Cementiris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83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87451">
                <a:tc>
                  <a:txBody>
                    <a:bodyPr/>
                    <a:lstStyle/>
                    <a:p>
                      <a:pPr marL="152400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 spc="10" b="1">
                          <a:latin typeface="Arial"/>
                          <a:cs typeface="Arial"/>
                        </a:rPr>
                        <a:t>Economia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DDC"/>
                    </a:solidFill>
                  </a:tcPr>
                </a:tc>
              </a:tr>
              <a:tr h="147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Gestió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econòmica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86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5">
                          <a:latin typeface="Arial MT"/>
                          <a:cs typeface="Arial MT"/>
                        </a:rPr>
                        <a:t>Compra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contractació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responsable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90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332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ct val="100000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Resultats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econòmics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93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87451">
                <a:tc>
                  <a:txBody>
                    <a:bodyPr/>
                    <a:lstStyle/>
                    <a:p>
                      <a:pPr marL="152400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 spc="15" b="1">
                          <a:latin typeface="Arial"/>
                          <a:cs typeface="Arial"/>
                        </a:rPr>
                        <a:t>Medi</a:t>
                      </a:r>
                      <a:r>
                        <a:rPr dirty="0" sz="9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b="1">
                          <a:latin typeface="Arial"/>
                          <a:cs typeface="Arial"/>
                        </a:rPr>
                        <a:t>ambient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DDC"/>
                    </a:solidFill>
                  </a:tcPr>
                </a:tc>
              </a:tr>
              <a:tr h="147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Gestió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ambiental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96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Energia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98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Aigua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103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Residus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0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104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394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994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Canvi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climàtic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994"/>
                        </a:lnSpc>
                      </a:pPr>
                      <a:r>
                        <a:rPr dirty="0" sz="900" spc="10">
                          <a:latin typeface="Arial MT"/>
                          <a:cs typeface="Arial MT"/>
                        </a:rPr>
                        <a:t>107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550046" y="10219357"/>
            <a:ext cx="132715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19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20636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E</a:t>
            </a:r>
            <a:r>
              <a:rPr dirty="0" spc="-55"/>
              <a:t>s</a:t>
            </a:r>
            <a:r>
              <a:rPr dirty="0" spc="-405"/>
              <a:t>t</a:t>
            </a:r>
            <a:r>
              <a:rPr dirty="0" spc="-200"/>
              <a:t>r</a:t>
            </a:r>
            <a:r>
              <a:rPr dirty="0" spc="-285"/>
              <a:t>u</a:t>
            </a:r>
            <a:r>
              <a:rPr dirty="0" spc="-215"/>
              <a:t>c</a:t>
            </a:r>
            <a:r>
              <a:rPr dirty="0" spc="-405"/>
              <a:t>t</a:t>
            </a:r>
            <a:r>
              <a:rPr dirty="0" spc="-130"/>
              <a:t>u</a:t>
            </a:r>
            <a:r>
              <a:rPr dirty="0" spc="-220"/>
              <a:t>r</a:t>
            </a:r>
            <a:r>
              <a:rPr dirty="0" spc="-285"/>
              <a:t>a</a:t>
            </a:r>
            <a:r>
              <a:rPr dirty="0" spc="-420"/>
              <a:t> </a:t>
            </a:r>
            <a:r>
              <a:rPr dirty="0" spc="-5"/>
              <a:t>o</a:t>
            </a:r>
            <a:r>
              <a:rPr dirty="0" spc="-210"/>
              <a:t>r</a:t>
            </a:r>
            <a:r>
              <a:rPr dirty="0" spc="-240"/>
              <a:t>g</a:t>
            </a:r>
            <a:r>
              <a:rPr dirty="0" spc="-110"/>
              <a:t>a</a:t>
            </a:r>
            <a:r>
              <a:rPr dirty="0" spc="-125"/>
              <a:t>n</a:t>
            </a:r>
            <a:r>
              <a:rPr dirty="0" spc="-315"/>
              <a:t>i</a:t>
            </a:r>
            <a:r>
              <a:rPr dirty="0" spc="-405"/>
              <a:t>t</a:t>
            </a:r>
            <a:r>
              <a:rPr dirty="0" spc="-434"/>
              <a:t>z</a:t>
            </a:r>
            <a:r>
              <a:rPr dirty="0" spc="-110"/>
              <a:t>a</a:t>
            </a:r>
            <a:r>
              <a:rPr dirty="0" spc="-405"/>
              <a:t>t</a:t>
            </a:r>
            <a:r>
              <a:rPr dirty="0" spc="-315"/>
              <a:t>i</a:t>
            </a:r>
            <a:r>
              <a:rPr dirty="0" spc="-265"/>
              <a:t>v</a:t>
            </a:r>
            <a:r>
              <a:rPr dirty="0" spc="-135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410106"/>
            <a:ext cx="4255135" cy="798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97485" marR="2336800" indent="952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2687828"/>
            <a:ext cx="1983739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ó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3224275"/>
            <a:ext cx="6768465" cy="15982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L’estructura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govern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s'articula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via: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0922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col·legiat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representació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d’Administració,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pertany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estructura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decisió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membre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ostenta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poders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confereix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òrgan;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liderar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dirigir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tota </a:t>
            </a:r>
            <a:r>
              <a:rPr dirty="0" sz="1200" spc="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l’estructura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5350561"/>
            <a:ext cx="6799580" cy="28854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200" spc="-11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1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D00018"/>
                </a:solidFill>
                <a:latin typeface="Tahoma"/>
                <a:cs typeface="Tahoma"/>
              </a:rPr>
              <a:t>ó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Consell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d’Administració: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màxim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òrgan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decisió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l’empresa.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Compost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màxim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quinze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membres,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reuneix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periòdicament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mitjançant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convocatòria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president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substitueixi.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d’Administració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atribuïdes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facultats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intervenir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assumptes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relacionats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representació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supervisió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fixats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estatutària.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composició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variar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juliol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mantenint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presidència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cinc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membres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membres.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66675">
              <a:lnSpc>
                <a:spcPct val="117300"/>
              </a:lnSpc>
            </a:pP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Coordinació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Presidència: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mínim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 al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mes,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director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presidenta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l’empresa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porten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coordinació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funcionament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participa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reunions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preparen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punts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acords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importants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prendre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8715552"/>
            <a:ext cx="189611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0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ó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9224690"/>
            <a:ext cx="6771640" cy="1040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Encapçalada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directiu,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l’estructura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societat,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integrada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especialitzades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d’activitat.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45085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d’activitat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actualment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encomanades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ipus,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dimensió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diversos: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59" y="417169"/>
            <a:ext cx="59055" cy="59055"/>
            <a:chOff x="822959" y="417169"/>
            <a:chExt cx="59055" cy="59055"/>
          </a:xfrm>
        </p:grpSpPr>
        <p:sp>
          <p:nvSpPr>
            <p:cNvPr id="3" name="object 3"/>
            <p:cNvSpPr/>
            <p:nvPr/>
          </p:nvSpPr>
          <p:spPr>
            <a:xfrm>
              <a:off x="827836" y="42204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27836" y="42204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822959" y="631753"/>
            <a:ext cx="59055" cy="59055"/>
            <a:chOff x="822959" y="631753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827836" y="6366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27836" y="6366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822959" y="1060912"/>
            <a:ext cx="59055" cy="59055"/>
            <a:chOff x="822959" y="1060912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827836" y="106578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7836" y="106578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22959" y="1275491"/>
            <a:ext cx="59055" cy="59055"/>
            <a:chOff x="822959" y="1275491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827836" y="128036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7836" y="128036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822959" y="1490070"/>
            <a:ext cx="59055" cy="59055"/>
            <a:chOff x="822959" y="1490070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827836" y="149494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27836" y="149494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822959" y="1704650"/>
            <a:ext cx="59055" cy="59055"/>
            <a:chOff x="822959" y="1704650"/>
            <a:chExt cx="59055" cy="59055"/>
          </a:xfrm>
        </p:grpSpPr>
        <p:sp>
          <p:nvSpPr>
            <p:cNvPr id="18" name="object 18"/>
            <p:cNvSpPr/>
            <p:nvPr/>
          </p:nvSpPr>
          <p:spPr>
            <a:xfrm>
              <a:off x="827836" y="170952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27836" y="170952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822959" y="1919229"/>
            <a:ext cx="59055" cy="59055"/>
            <a:chOff x="822959" y="1919229"/>
            <a:chExt cx="59055" cy="59055"/>
          </a:xfrm>
        </p:grpSpPr>
        <p:sp>
          <p:nvSpPr>
            <p:cNvPr id="21" name="object 21"/>
            <p:cNvSpPr/>
            <p:nvPr/>
          </p:nvSpPr>
          <p:spPr>
            <a:xfrm>
              <a:off x="827836" y="192410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27836" y="192410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822959" y="2133808"/>
            <a:ext cx="59055" cy="59055"/>
            <a:chOff x="822959" y="2133808"/>
            <a:chExt cx="59055" cy="59055"/>
          </a:xfrm>
        </p:grpSpPr>
        <p:sp>
          <p:nvSpPr>
            <p:cNvPr id="24" name="object 24"/>
            <p:cNvSpPr/>
            <p:nvPr/>
          </p:nvSpPr>
          <p:spPr>
            <a:xfrm>
              <a:off x="827836" y="213868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27836" y="213868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822959" y="2348387"/>
            <a:ext cx="59055" cy="59055"/>
            <a:chOff x="822959" y="2348387"/>
            <a:chExt cx="59055" cy="59055"/>
          </a:xfrm>
        </p:grpSpPr>
        <p:sp>
          <p:nvSpPr>
            <p:cNvPr id="27" name="object 27"/>
            <p:cNvSpPr/>
            <p:nvPr/>
          </p:nvSpPr>
          <p:spPr>
            <a:xfrm>
              <a:off x="827836" y="23532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27836" y="23532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822959" y="2562967"/>
            <a:ext cx="59055" cy="59055"/>
            <a:chOff x="822959" y="2562967"/>
            <a:chExt cx="59055" cy="59055"/>
          </a:xfrm>
        </p:grpSpPr>
        <p:sp>
          <p:nvSpPr>
            <p:cNvPr id="30" name="object 30"/>
            <p:cNvSpPr/>
            <p:nvPr/>
          </p:nvSpPr>
          <p:spPr>
            <a:xfrm>
              <a:off x="827836" y="25678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27836" y="25678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822959" y="2777546"/>
            <a:ext cx="59055" cy="59055"/>
            <a:chOff x="822959" y="2777546"/>
            <a:chExt cx="59055" cy="59055"/>
          </a:xfrm>
        </p:grpSpPr>
        <p:sp>
          <p:nvSpPr>
            <p:cNvPr id="33" name="object 33"/>
            <p:cNvSpPr/>
            <p:nvPr/>
          </p:nvSpPr>
          <p:spPr>
            <a:xfrm>
              <a:off x="827836" y="278242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27836" y="278242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346973" y="294254"/>
            <a:ext cx="6848475" cy="99161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646430">
              <a:lnSpc>
                <a:spcPct val="100000"/>
              </a:lnSpc>
              <a:spcBef>
                <a:spcPts val="340"/>
              </a:spcBef>
            </a:pP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646430" marR="161290">
              <a:lnSpc>
                <a:spcPct val="117300"/>
              </a:lnSpc>
              <a:spcBef>
                <a:spcPts val="5"/>
              </a:spcBef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l’estacionament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regulat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superfície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(Àrea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Blava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Àrea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Verda)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</a:t>
            </a:r>
            <a:endParaRPr sz="1200">
              <a:latin typeface="Tahoma"/>
              <a:cs typeface="Tahoma"/>
            </a:endParaRPr>
          </a:p>
          <a:p>
            <a:pPr marL="646430" marR="3620770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Grua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Municipal.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Bicing.</a:t>
            </a:r>
            <a:endParaRPr sz="1200">
              <a:latin typeface="Tahoma"/>
              <a:cs typeface="Tahoma"/>
            </a:endParaRPr>
          </a:p>
          <a:p>
            <a:pPr marL="646430" marR="190500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olímpiques: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Palau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Jordi,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Estadi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Olímpic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esplanada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olímpica.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Fòrum</a:t>
            </a:r>
            <a:endParaRPr sz="1200">
              <a:latin typeface="Tahoma"/>
              <a:cs typeface="Tahoma"/>
            </a:endParaRPr>
          </a:p>
          <a:p>
            <a:pPr marL="646430" marR="3016885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operadors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Montjuïc.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646430">
              <a:lnSpc>
                <a:spcPct val="100000"/>
              </a:lnSpc>
              <a:spcBef>
                <a:spcPts val="250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646430"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Supervisió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societats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participades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següents: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831850" indent="-88900">
              <a:lnSpc>
                <a:spcPct val="100000"/>
              </a:lnSpc>
              <a:spcBef>
                <a:spcPts val="5"/>
              </a:spcBef>
              <a:buChar char="-"/>
              <a:tabLst>
                <a:tab pos="832485" algn="l"/>
              </a:tabLst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831850" indent="-88900">
              <a:lnSpc>
                <a:spcPct val="100000"/>
              </a:lnSpc>
              <a:spcBef>
                <a:spcPts val="250"/>
              </a:spcBef>
              <a:buChar char="-"/>
              <a:tabLst>
                <a:tab pos="832485" algn="l"/>
              </a:tabLst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831850" indent="-88900">
              <a:lnSpc>
                <a:spcPct val="100000"/>
              </a:lnSpc>
              <a:spcBef>
                <a:spcPts val="250"/>
              </a:spcBef>
              <a:buChar char="-"/>
              <a:tabLst>
                <a:tab pos="832485" algn="l"/>
              </a:tabLst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TERSA</a:t>
            </a:r>
            <a:endParaRPr sz="1200">
              <a:latin typeface="Tahoma"/>
              <a:cs typeface="Tahoma"/>
            </a:endParaRPr>
          </a:p>
          <a:p>
            <a:pPr marL="831850" indent="-88900">
              <a:lnSpc>
                <a:spcPct val="100000"/>
              </a:lnSpc>
              <a:spcBef>
                <a:spcPts val="245"/>
              </a:spcBef>
              <a:buChar char="-"/>
              <a:tabLst>
                <a:tab pos="832485" algn="l"/>
              </a:tabLst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Mercabarna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2857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ahoma"/>
                <a:cs typeface="Tahoma"/>
              </a:rPr>
              <a:t>diversitat</a:t>
            </a:r>
            <a:r>
              <a:rPr dirty="0" sz="1200" spc="-1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2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prestats</a:t>
            </a:r>
            <a:r>
              <a:rPr dirty="0" sz="1200" spc="-2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implica,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d'una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banda,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necessitat</a:t>
            </a:r>
            <a:r>
              <a:rPr dirty="0" sz="1200" spc="-1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10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10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coneixement </a:t>
            </a:r>
            <a:r>
              <a:rPr dirty="0" sz="1200" spc="-3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especialització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2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i,</a:t>
            </a:r>
            <a:r>
              <a:rPr dirty="0" sz="120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l'altra,</a:t>
            </a:r>
            <a:r>
              <a:rPr dirty="0" sz="120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dotar-se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d’uns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caràcter 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corporatiu</a:t>
            </a:r>
            <a:r>
              <a:rPr dirty="0" sz="1200" spc="-114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capaços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d’absorbir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canvis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(en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dimensió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ipologia)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diversificació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significa,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requereix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estructures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corporatives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200" spc="-11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1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D00018"/>
                </a:solidFill>
                <a:latin typeface="Tahoma"/>
                <a:cs typeface="Tahoma"/>
              </a:rPr>
              <a:t>ó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6034">
              <a:lnSpc>
                <a:spcPct val="117300"/>
              </a:lnSpc>
            </a:pP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Comitè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Coordinació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General: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compost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sotsdireccions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 de coordinació 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caràcter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estratègic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Aglutina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membres,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examina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estratègics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estableix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delegacions,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assistir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determinats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fòrums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reunions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externes,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relatives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cogestionen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Gerència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l’Ajuntament.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periodicitat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quinzenal.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Direcció:</a:t>
            </a:r>
            <a:r>
              <a:rPr dirty="0" sz="1200" spc="-14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examina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requereixen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tractament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específics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adopta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acords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decisions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relatives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configura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Mesa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Contractació Administrativa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companyia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acords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proposta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elevar 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l’Òrgan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Contractació.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Encapçalat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director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general,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compost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sotsdirectors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corporatius,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l’assessora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jurídica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SDG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d’Operacions,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exerceix 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secretària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l’òrgan 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contractació.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periodicitat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quinzenal.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5400">
              <a:lnSpc>
                <a:spcPct val="117300"/>
              </a:lnSpc>
            </a:pP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Comitè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Projectes: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encapçalat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director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general,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 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estratègics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reuneix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periodicitat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quinzenal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(alternativament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Direcció)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direccions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implicades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afectades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desenvolupar.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45720">
              <a:lnSpc>
                <a:spcPct val="117300"/>
              </a:lnSpc>
              <a:spcBef>
                <a:spcPts val="5"/>
              </a:spcBef>
            </a:pP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Divisió:</a:t>
            </a:r>
            <a:r>
              <a:rPr dirty="0" sz="1200" spc="-1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divisió.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decisions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adoptades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Encapçalat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corresponent,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àrees.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periodicitat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quinzenal.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16404" y="10221896"/>
            <a:ext cx="138430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5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19" y="3532430"/>
            <a:ext cx="59055" cy="59055"/>
            <a:chOff x="579119" y="3532430"/>
            <a:chExt cx="59055" cy="59055"/>
          </a:xfrm>
        </p:grpSpPr>
        <p:sp>
          <p:nvSpPr>
            <p:cNvPr id="3" name="object 3"/>
            <p:cNvSpPr/>
            <p:nvPr/>
          </p:nvSpPr>
          <p:spPr>
            <a:xfrm>
              <a:off x="583996" y="353730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3996" y="353730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79119" y="5594302"/>
            <a:ext cx="59055" cy="59055"/>
            <a:chOff x="579119" y="5594302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559917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559917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19" y="9854596"/>
            <a:ext cx="59055" cy="59055"/>
            <a:chOff x="579119" y="9854596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985947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985947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46963" y="319652"/>
            <a:ext cx="6845300" cy="9866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445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concret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Sotsdirecció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d’Operacions,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faran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tancament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pressupost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l'aprovaran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abans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consolidació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200">
                <a:solidFill>
                  <a:srgbClr val="D00018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D00018"/>
                </a:solidFill>
                <a:latin typeface="Tahoma"/>
                <a:cs typeface="Tahoma"/>
              </a:rPr>
              <a:t>ó</a:t>
            </a:r>
            <a:r>
              <a:rPr dirty="0" sz="1200" spc="-114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55904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L’estructura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organitzativa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facilitar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funcionament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basa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triple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finalitat: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97485" marR="558800" indent="9525">
              <a:lnSpc>
                <a:spcPct val="117300"/>
              </a:lnSpc>
              <a:spcBef>
                <a:spcPts val="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1.</a:t>
            </a:r>
            <a:r>
              <a:rPr dirty="0" sz="1200" spc="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Màxima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operativitat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presten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clients.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2.</a:t>
            </a:r>
            <a:r>
              <a:rPr dirty="0" sz="1200" spc="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Cohesió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elles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empresarial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potent: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 marL="402590" marR="588010" indent="-205104">
              <a:lnSpc>
                <a:spcPct val="117300"/>
              </a:lnSpc>
              <a:buAutoNum type="arabicPeriod" startAt="3"/>
              <a:tabLst>
                <a:tab pos="403225" algn="l"/>
              </a:tabLst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Coherència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Gerència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direccions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d’alguna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participen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encàrrecs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66666"/>
              </a:buClr>
              <a:buFont typeface="Tahoma"/>
              <a:buAutoNum type="arabicPeriod" startAt="3"/>
            </a:pPr>
            <a:endParaRPr sz="1000">
              <a:latin typeface="Tahoma"/>
              <a:cs typeface="Tahoma"/>
            </a:endParaRPr>
          </a:p>
          <a:p>
            <a:pPr marL="12700" marR="11811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Encapçalada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general,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l’organització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s’articula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l’entorn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sotsdireccions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(la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SDG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Econòmica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Financera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SDG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d’Operacions)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àrea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corporatius.</a:t>
            </a:r>
            <a:endParaRPr sz="1200">
              <a:latin typeface="Tahoma"/>
              <a:cs typeface="Tahoma"/>
            </a:endParaRPr>
          </a:p>
          <a:p>
            <a:pPr marL="402590" marR="5080">
              <a:lnSpc>
                <a:spcPct val="117300"/>
              </a:lnSpc>
              <a:spcBef>
                <a:spcPts val="830"/>
              </a:spcBef>
            </a:pP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Sotsdirecció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General </a:t>
            </a:r>
            <a:r>
              <a:rPr dirty="0" sz="1200" spc="-45" b="1">
                <a:solidFill>
                  <a:srgbClr val="666666"/>
                </a:solidFill>
                <a:latin typeface="Tahoma"/>
                <a:cs typeface="Tahoma"/>
              </a:rPr>
              <a:t>Econòmica 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Financera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planifica,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fixa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directrius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executa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variables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econòmiques, financeres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jurídiques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cada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Divisió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l'àmbit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consolidat,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d’empreses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participades,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aquelles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minoritària com especialment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quan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participada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majoritària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100%.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Gestiona,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interessos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participacions minoritàries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d’empreses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accionista.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Té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d’obtenir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adequats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finançar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inversions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necessàries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complir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preparar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documentació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consells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mantindrà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lligam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temes.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</a:pP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Sotsdirecció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14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d’Operacions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tindrà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principals: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lvl="1" marL="255904" marR="130175" indent="29209">
              <a:lnSpc>
                <a:spcPct val="117300"/>
              </a:lnSpc>
              <a:spcBef>
                <a:spcPts val="5"/>
              </a:spcBef>
              <a:buFont typeface="Tahoma"/>
              <a:buAutoNum type="alphaLcPeriod"/>
              <a:tabLst>
                <a:tab pos="441959" algn="l"/>
              </a:tabLst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Fomentar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vetllar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l’eficiència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encomanats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gestionats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negoci.</a:t>
            </a:r>
            <a:endParaRPr sz="12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666666"/>
              </a:buClr>
              <a:buFont typeface="Tahoma"/>
              <a:buAutoNum type="alphaLcPeriod"/>
            </a:pPr>
            <a:endParaRPr sz="1000">
              <a:latin typeface="Tahoma"/>
              <a:cs typeface="Tahoma"/>
            </a:endParaRPr>
          </a:p>
          <a:p>
            <a:pPr lvl="1" marL="255904" marR="666115">
              <a:lnSpc>
                <a:spcPct val="117300"/>
              </a:lnSpc>
              <a:buFont typeface="Tahoma"/>
              <a:buAutoNum type="alphaLcPeriod"/>
              <a:tabLst>
                <a:tab pos="412750" algn="l"/>
              </a:tabLst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Detectar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oportunitats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eficient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encàrrecs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pugui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666666"/>
              </a:buClr>
              <a:buFont typeface="Tahoma"/>
              <a:buAutoNum type="alphaLcPeriod"/>
            </a:pPr>
            <a:endParaRPr sz="1000">
              <a:latin typeface="Tahoma"/>
              <a:cs typeface="Tahoma"/>
            </a:endParaRPr>
          </a:p>
          <a:p>
            <a:pPr lvl="1" marL="255904" marR="173990">
              <a:lnSpc>
                <a:spcPct val="117300"/>
              </a:lnSpc>
              <a:buFont typeface="Tahoma"/>
              <a:buAutoNum type="alphaLcPeriod"/>
              <a:tabLst>
                <a:tab pos="403225" algn="l"/>
              </a:tabLst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Dinamitzar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completa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trobar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eficient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sempre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visió dels ciutadans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sostenibilitat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econòmica,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666666"/>
              </a:buClr>
              <a:buFont typeface="Tahoma"/>
              <a:buAutoNum type="alphaLcPeriod"/>
            </a:pPr>
            <a:endParaRPr sz="1200">
              <a:latin typeface="Tahoma"/>
              <a:cs typeface="Tahoma"/>
            </a:endParaRPr>
          </a:p>
          <a:p>
            <a:pPr lvl="1" marL="412115" indent="-156845">
              <a:lnSpc>
                <a:spcPct val="100000"/>
              </a:lnSpc>
              <a:buFont typeface="Tahoma"/>
              <a:buAutoNum type="alphaLcPeriod"/>
              <a:tabLst>
                <a:tab pos="412750" algn="l"/>
              </a:tabLst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Planificar,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fixar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directrius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àmbits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següents: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(I)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informació;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(II)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tècnics;</a:t>
            </a:r>
            <a:endParaRPr sz="1200">
              <a:latin typeface="Tahoma"/>
              <a:cs typeface="Tahoma"/>
            </a:endParaRPr>
          </a:p>
          <a:p>
            <a:pPr marL="255904" marR="34925">
              <a:lnSpc>
                <a:spcPct val="117300"/>
              </a:lnSpc>
              <a:spcBef>
                <a:spcPts val="5"/>
              </a:spcBef>
            </a:pP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(III)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jurídics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generals;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(IV)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pública;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(V)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estàndards,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executar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directrius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estructura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255904" marR="161925">
              <a:lnSpc>
                <a:spcPct val="117300"/>
              </a:lnSpc>
            </a:pP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e.</a:t>
            </a:r>
            <a:r>
              <a:rPr dirty="0" sz="1200" spc="-1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Coordinar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prestats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Sotsdirecció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Econòmica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Financera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Corporatius,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financers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255904" marR="188595">
              <a:lnSpc>
                <a:spcPct val="117300"/>
              </a:lnSpc>
            </a:pPr>
            <a:r>
              <a:rPr dirty="0" sz="1200" spc="-20" b="1">
                <a:solidFill>
                  <a:srgbClr val="666666"/>
                </a:solidFill>
                <a:latin typeface="Tahoma"/>
                <a:cs typeface="Tahoma"/>
              </a:rPr>
              <a:t>f.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Mantenir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contactes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corresponents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les àrees, 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sectors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municipals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intervenen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operatiu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diverses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empreses.</a:t>
            </a:r>
            <a:endParaRPr sz="1200">
              <a:latin typeface="Tahoma"/>
              <a:cs typeface="Tahoma"/>
            </a:endParaRPr>
          </a:p>
          <a:p>
            <a:pPr marL="402590" marR="8890">
              <a:lnSpc>
                <a:spcPct val="117300"/>
              </a:lnSpc>
              <a:spcBef>
                <a:spcPts val="830"/>
              </a:spcBef>
            </a:pP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Àrea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 Corporatius.</a:t>
            </a:r>
            <a:r>
              <a:rPr dirty="0" sz="1200" spc="-1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àrea,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composta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Premsa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d’Estudis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R+D+I,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objectiu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46963"/>
            <a:ext cx="6806565" cy="34899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0259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40513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banda,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d’estructurar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sistema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fixar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política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coordinar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polítiques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competències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s’hagin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complir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cadascuna.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11125">
              <a:lnSpc>
                <a:spcPct val="117300"/>
              </a:lnSpc>
            </a:pP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l’alt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ra,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responsables 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mantenir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relacions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institucionals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especial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comunicació,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premsa,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institucionals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protocol,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d’acord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instruccions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rebudes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Presidència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banda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d’impulsar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innovació.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distingeixen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l’esquema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organitzatiu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societats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100%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d’Atraccions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Tibidabo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Cementiris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que,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algunes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disciplines,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quedar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incloses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coordinació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exercida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sotsdireccions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l’alt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grau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d’autonomia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ahoma"/>
              <a:cs typeface="Tahoma"/>
            </a:endParaRPr>
          </a:p>
          <a:p>
            <a:pPr marL="12700" marR="683895">
              <a:lnSpc>
                <a:spcPct val="117300"/>
              </a:lnSpc>
            </a:pP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Visió</a:t>
            </a:r>
            <a:r>
              <a:rPr dirty="0" sz="1200" spc="-10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D00018"/>
                </a:solidFill>
                <a:latin typeface="Tahoma"/>
                <a:cs typeface="Tahoma"/>
              </a:rPr>
              <a:t>global</a:t>
            </a:r>
            <a:r>
              <a:rPr dirty="0" sz="1200" spc="-12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d’assignació</a:t>
            </a:r>
            <a:r>
              <a:rPr dirty="0" sz="1200" spc="-10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de</a:t>
            </a:r>
            <a:r>
              <a:rPr dirty="0" sz="1200" spc="-114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responsabilitats</a:t>
            </a:r>
            <a:r>
              <a:rPr dirty="0" sz="1200" spc="-10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D00018"/>
                </a:solidFill>
                <a:latin typeface="Tahoma"/>
                <a:cs typeface="Tahoma"/>
              </a:rPr>
              <a:t>dins</a:t>
            </a:r>
            <a:r>
              <a:rPr dirty="0" sz="1200" spc="-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l’estructura</a:t>
            </a:r>
            <a:r>
              <a:rPr dirty="0" sz="1200" spc="-1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de</a:t>
            </a:r>
            <a:r>
              <a:rPr dirty="0" sz="1200" spc="-114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D00018"/>
                </a:solidFill>
                <a:latin typeface="Tahoma"/>
                <a:cs typeface="Tahoma"/>
              </a:rPr>
              <a:t>gestió</a:t>
            </a:r>
            <a:r>
              <a:rPr dirty="0" sz="1200" spc="-10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D00018"/>
                </a:solidFill>
                <a:latin typeface="Tahoma"/>
                <a:cs typeface="Tahoma"/>
              </a:rPr>
              <a:t>d'acord</a:t>
            </a:r>
            <a:r>
              <a:rPr dirty="0" sz="1200" spc="-114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amb</a:t>
            </a:r>
            <a:r>
              <a:rPr dirty="0" sz="1200" spc="-114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l’esquema </a:t>
            </a:r>
            <a:r>
              <a:rPr dirty="0" sz="1200" spc="-36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D00018"/>
                </a:solidFill>
                <a:latin typeface="Tahoma"/>
                <a:cs typeface="Tahoma"/>
              </a:rPr>
              <a:t>organitzatiu**</a:t>
            </a:r>
            <a:r>
              <a:rPr dirty="0" sz="1200" spc="-10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D00018"/>
                </a:solidFill>
                <a:latin typeface="Tahoma"/>
                <a:cs typeface="Tahoma"/>
              </a:rPr>
              <a:t>plantejat: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4378146"/>
            <a:ext cx="6827519" cy="45841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96" y="549005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7107" y="5362265"/>
            <a:ext cx="2968625" cy="2814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33985">
              <a:lnSpc>
                <a:spcPct val="117300"/>
              </a:lnSpc>
              <a:spcBef>
                <a:spcPts val="95"/>
              </a:spcBef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Transmetent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importància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satisfer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requeriments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clients,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requeriments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legals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reglamentaris.</a:t>
            </a:r>
            <a:endParaRPr sz="1200">
              <a:latin typeface="Tahoma"/>
              <a:cs typeface="Tahoma"/>
            </a:endParaRPr>
          </a:p>
          <a:p>
            <a:pPr marL="12700" marR="46545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Establint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comunicant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respectives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Polítiques.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Assegurant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l'establiment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d'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adients.</a:t>
            </a:r>
            <a:endParaRPr sz="1200">
              <a:latin typeface="Tahoma"/>
              <a:cs typeface="Tahoma"/>
            </a:endParaRPr>
          </a:p>
          <a:p>
            <a:pPr marL="12700" marR="8509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Facilitant els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recursos,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humans,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996" y="613379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3996" y="65629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677753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76358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963" y="491235"/>
            <a:ext cx="362331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"/>
              <a:t>M</a:t>
            </a:r>
            <a:r>
              <a:rPr dirty="0" spc="-315"/>
              <a:t>i</a:t>
            </a:r>
            <a:r>
              <a:rPr dirty="0" spc="-275"/>
              <a:t>ll</a:t>
            </a:r>
            <a:r>
              <a:rPr dirty="0" spc="-5"/>
              <a:t>o</a:t>
            </a:r>
            <a:r>
              <a:rPr dirty="0" spc="-220"/>
              <a:t>r</a:t>
            </a:r>
            <a:r>
              <a:rPr dirty="0" spc="-285"/>
              <a:t>a</a:t>
            </a:r>
            <a:r>
              <a:rPr dirty="0" spc="-420"/>
              <a:t> </a:t>
            </a:r>
            <a:r>
              <a:rPr dirty="0" spc="-195"/>
              <a:t>C</a:t>
            </a:r>
            <a:r>
              <a:rPr dirty="0" spc="-5"/>
              <a:t>o</a:t>
            </a:r>
            <a:r>
              <a:rPr dirty="0" spc="-125"/>
              <a:t>n</a:t>
            </a:r>
            <a:r>
              <a:rPr dirty="0" spc="-405"/>
              <a:t>t</a:t>
            </a:r>
            <a:r>
              <a:rPr dirty="0" spc="-315"/>
              <a:t>í</a:t>
            </a:r>
            <a:r>
              <a:rPr dirty="0" spc="-125"/>
              <a:t>n</a:t>
            </a:r>
            <a:r>
              <a:rPr dirty="0" spc="-130"/>
              <a:t>u</a:t>
            </a:r>
            <a:r>
              <a:rPr dirty="0" spc="-135"/>
              <a:t>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963" y="1330045"/>
            <a:ext cx="178816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3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80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ó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963" y="1839183"/>
            <a:ext cx="6786245" cy="2483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04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camí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millor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l'essència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2001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implantar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(SGQ),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norma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internacional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ISO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9.001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2006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integrat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ambient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(SGQMA),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reglament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europeu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EMAS,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posteriorment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vam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adaptar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ISO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14.001:2004.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4737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Gràcies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disposar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SGQ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aconseguim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eficient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recursos,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seguint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processos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normalitzats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homogeneïtzem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criteris.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Així,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eficaços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compromesa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implementació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contínua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eficàcia,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desenvolupant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finalitat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següents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accions: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963" y="9749275"/>
            <a:ext cx="677862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Güell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sigui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certificat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obtingui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certificació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propers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l’estiu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3404" y="5097564"/>
            <a:ext cx="2822575" cy="329819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algn="just" marL="741680" marR="645160">
              <a:lnSpc>
                <a:spcPct val="114900"/>
              </a:lnSpc>
              <a:spcBef>
                <a:spcPts val="1875"/>
              </a:spcBef>
            </a:pPr>
            <a:r>
              <a:rPr dirty="0" sz="2450" spc="-240">
                <a:latin typeface="Tahoma"/>
                <a:cs typeface="Tahoma"/>
              </a:rPr>
              <a:t>V</a:t>
            </a:r>
            <a:r>
              <a:rPr dirty="0" sz="2450" spc="-30">
                <a:latin typeface="Tahoma"/>
                <a:cs typeface="Tahoma"/>
              </a:rPr>
              <a:t>o</a:t>
            </a:r>
            <a:r>
              <a:rPr dirty="0" sz="2450" spc="125">
                <a:latin typeface="Tahoma"/>
                <a:cs typeface="Tahoma"/>
              </a:rPr>
              <a:t>l</a:t>
            </a:r>
            <a:r>
              <a:rPr dirty="0" sz="2450" spc="-65">
                <a:latin typeface="Tahoma"/>
                <a:cs typeface="Tahoma"/>
              </a:rPr>
              <a:t>s</a:t>
            </a:r>
            <a:r>
              <a:rPr dirty="0" sz="2450" spc="-265">
                <a:latin typeface="Tahoma"/>
                <a:cs typeface="Tahoma"/>
              </a:rPr>
              <a:t> </a:t>
            </a:r>
            <a:r>
              <a:rPr dirty="0" sz="2450" spc="-70">
                <a:latin typeface="Tahoma"/>
                <a:cs typeface="Tahoma"/>
              </a:rPr>
              <a:t>v</a:t>
            </a:r>
            <a:r>
              <a:rPr dirty="0" sz="2450" spc="-70">
                <a:latin typeface="Tahoma"/>
                <a:cs typeface="Tahoma"/>
              </a:rPr>
              <a:t>e</a:t>
            </a:r>
            <a:r>
              <a:rPr dirty="0" sz="2450" spc="10">
                <a:latin typeface="Tahoma"/>
                <a:cs typeface="Tahoma"/>
              </a:rPr>
              <a:t>u</a:t>
            </a:r>
            <a:r>
              <a:rPr dirty="0" sz="2450" spc="35">
                <a:latin typeface="Tahoma"/>
                <a:cs typeface="Tahoma"/>
              </a:rPr>
              <a:t>r</a:t>
            </a:r>
            <a:r>
              <a:rPr dirty="0" sz="2450" spc="-55">
                <a:latin typeface="Tahoma"/>
                <a:cs typeface="Tahoma"/>
              </a:rPr>
              <a:t>e  </a:t>
            </a:r>
            <a:r>
              <a:rPr dirty="0" sz="2450" spc="-70">
                <a:latin typeface="Tahoma"/>
                <a:cs typeface="Tahoma"/>
              </a:rPr>
              <a:t>e</a:t>
            </a:r>
            <a:r>
              <a:rPr dirty="0" sz="2450" spc="125">
                <a:latin typeface="Tahoma"/>
                <a:cs typeface="Tahoma"/>
              </a:rPr>
              <a:t>l</a:t>
            </a:r>
            <a:r>
              <a:rPr dirty="0" sz="2450" spc="-65">
                <a:latin typeface="Tahoma"/>
                <a:cs typeface="Tahoma"/>
              </a:rPr>
              <a:t>s</a:t>
            </a:r>
            <a:r>
              <a:rPr dirty="0" sz="2450" spc="-265">
                <a:latin typeface="Tahoma"/>
                <a:cs typeface="Tahoma"/>
              </a:rPr>
              <a:t> </a:t>
            </a:r>
            <a:r>
              <a:rPr dirty="0" sz="2450" spc="10">
                <a:latin typeface="Tahoma"/>
                <a:cs typeface="Tahoma"/>
              </a:rPr>
              <a:t>n</a:t>
            </a:r>
            <a:r>
              <a:rPr dirty="0" sz="2450" spc="-30">
                <a:latin typeface="Tahoma"/>
                <a:cs typeface="Tahoma"/>
              </a:rPr>
              <a:t>o</a:t>
            </a:r>
            <a:r>
              <a:rPr dirty="0" sz="2450" spc="-25">
                <a:latin typeface="Tahoma"/>
                <a:cs typeface="Tahoma"/>
              </a:rPr>
              <a:t>s</a:t>
            </a:r>
            <a:r>
              <a:rPr dirty="0" sz="2450" spc="25">
                <a:latin typeface="Tahoma"/>
                <a:cs typeface="Tahoma"/>
              </a:rPr>
              <a:t>t</a:t>
            </a:r>
            <a:r>
              <a:rPr dirty="0" sz="2450" spc="35">
                <a:latin typeface="Tahoma"/>
                <a:cs typeface="Tahoma"/>
              </a:rPr>
              <a:t>r</a:t>
            </a:r>
            <a:r>
              <a:rPr dirty="0" sz="2450" spc="-70">
                <a:latin typeface="Tahoma"/>
                <a:cs typeface="Tahoma"/>
              </a:rPr>
              <a:t>e</a:t>
            </a:r>
            <a:r>
              <a:rPr dirty="0" sz="2450" spc="-55">
                <a:latin typeface="Tahoma"/>
                <a:cs typeface="Tahoma"/>
              </a:rPr>
              <a:t>s  </a:t>
            </a:r>
            <a:r>
              <a:rPr dirty="0" sz="2450" spc="-35">
                <a:latin typeface="Tahoma"/>
                <a:cs typeface="Tahoma"/>
              </a:rPr>
              <a:t>certificats?</a:t>
            </a:r>
            <a:endParaRPr sz="2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07847"/>
            <a:ext cx="124714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Acompliment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216985"/>
            <a:ext cx="6739255" cy="217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Avaluem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correcte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revisions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regulars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Comitès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Auditories,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mesurem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periòdicament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conèixer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resultats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vetllar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progrés.</a:t>
            </a:r>
            <a:endParaRPr sz="1200">
              <a:latin typeface="Tahoma"/>
              <a:cs typeface="Tahoma"/>
            </a:endParaRPr>
          </a:p>
          <a:p>
            <a:pPr marL="12700" marR="1270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Degut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dimensió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SGQ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SGQMA. 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General,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mínim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Caps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corporatius 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ambient,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cadascuna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divisions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certificades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Directors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divisió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global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Medi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Ambient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 marL="12700" marR="79375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verificar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conformitat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processos,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l'objectiu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d'assegurar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SGQ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SGQMA,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realitzem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Auditories,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procediments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metòdics,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independents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planificats.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Anualment,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certificats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l'empresa,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auditoria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externa.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3851455"/>
            <a:ext cx="6827516" cy="21848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9663" y="6328867"/>
            <a:ext cx="6827520" cy="2263140"/>
          </a:xfrm>
          <a:prstGeom prst="rect">
            <a:avLst/>
          </a:prstGeom>
          <a:solidFill>
            <a:srgbClr val="E3E4E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487045">
              <a:lnSpc>
                <a:spcPct val="100000"/>
              </a:lnSpc>
            </a:pPr>
            <a:r>
              <a:rPr dirty="0" sz="1200" spc="-130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2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40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487045" marR="49720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trentena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formades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auditories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ISO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9001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PATSA.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figura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l’auditor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intern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important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 que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aporta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coneixement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s’adquireix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procés.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això,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destaca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valuosa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tasca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reconeix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l’esforç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individual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ella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comporta,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preparació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dedicació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en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benefici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comú.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363" y="1373044"/>
            <a:ext cx="3433445" cy="441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4445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marxa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sistema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puguin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aportar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idees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contribueixin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ahoma"/>
              <a:cs typeface="Tahoma"/>
            </a:endParaRPr>
          </a:p>
          <a:p>
            <a:pPr marL="12700" marR="5080">
              <a:lnSpc>
                <a:spcPct val="113999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idees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implantades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hagin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demostrat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resultats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positius,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opten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premis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anuals.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darrera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edició,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juny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tretze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millores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finalistes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guanyadores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l’eina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d’Automatització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d’informes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grues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creada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e 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construcció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rampes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d’accés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la </a:t>
            </a:r>
            <a:r>
              <a:rPr dirty="0" sz="1250" spc="-170" i="1">
                <a:solidFill>
                  <a:srgbClr val="666666"/>
                </a:solidFill>
                <a:latin typeface="Verdana"/>
                <a:cs typeface="Verdana"/>
              </a:rPr>
              <a:t>Granja </a:t>
            </a:r>
            <a:r>
              <a:rPr dirty="0" sz="1250" spc="-60" i="1">
                <a:solidFill>
                  <a:srgbClr val="666666"/>
                </a:solidFill>
                <a:latin typeface="Verdana"/>
                <a:cs typeface="Verdana"/>
              </a:rPr>
              <a:t>del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Zoo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,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Xavier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Peypoch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l’eina</a:t>
            </a:r>
            <a:r>
              <a:rPr dirty="0" sz="1250" spc="-2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informàtica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d’informe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dades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d’Àrea</a:t>
            </a:r>
            <a:r>
              <a:rPr dirty="0" sz="1250" spc="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“El</a:t>
            </a:r>
            <a:r>
              <a:rPr dirty="0" sz="1250" spc="-29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carrer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la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oficina”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d’Oriol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Tort.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ahoma"/>
              <a:cs typeface="Tahoma"/>
            </a:endParaRPr>
          </a:p>
          <a:p>
            <a:pPr algn="just" marL="12700" marR="15684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plantilla,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264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millores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obertes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384" y="493309"/>
            <a:ext cx="501142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100"/>
              <a:t>S</a:t>
            </a:r>
            <a:r>
              <a:rPr dirty="0" sz="2650" spc="-145"/>
              <a:t>i</a:t>
            </a:r>
            <a:r>
              <a:rPr dirty="0" sz="2650"/>
              <a:t>s</a:t>
            </a:r>
            <a:r>
              <a:rPr dirty="0" sz="2650" spc="-210"/>
              <a:t>t</a:t>
            </a:r>
            <a:r>
              <a:rPr dirty="0" sz="2650" spc="-225"/>
              <a:t>e</a:t>
            </a:r>
            <a:r>
              <a:rPr dirty="0" sz="2650" spc="-130"/>
              <a:t>m</a:t>
            </a:r>
            <a:r>
              <a:rPr dirty="0" sz="2650" spc="-65"/>
              <a:t>a</a:t>
            </a:r>
            <a:r>
              <a:rPr dirty="0" sz="2650" spc="-285"/>
              <a:t> </a:t>
            </a:r>
            <a:r>
              <a:rPr dirty="0" sz="2650" spc="-20"/>
              <a:t>d</a:t>
            </a:r>
            <a:r>
              <a:rPr dirty="0" sz="2650" spc="-165"/>
              <a:t>e</a:t>
            </a:r>
            <a:r>
              <a:rPr dirty="0" sz="2650" spc="-320"/>
              <a:t> </a:t>
            </a:r>
            <a:r>
              <a:rPr dirty="0" sz="2650" spc="-20"/>
              <a:t>P</a:t>
            </a:r>
            <a:r>
              <a:rPr dirty="0" sz="2650" spc="-90"/>
              <a:t>a</a:t>
            </a:r>
            <a:r>
              <a:rPr dirty="0" sz="2650" spc="-265"/>
              <a:t>r</a:t>
            </a:r>
            <a:r>
              <a:rPr dirty="0" sz="2650" spc="-210"/>
              <a:t>t</a:t>
            </a:r>
            <a:r>
              <a:rPr dirty="0" sz="2650" spc="-145"/>
              <a:t>i</a:t>
            </a:r>
            <a:r>
              <a:rPr dirty="0" sz="2650" spc="-85"/>
              <a:t>c</a:t>
            </a:r>
            <a:r>
              <a:rPr dirty="0" sz="2650" spc="-145"/>
              <a:t>i</a:t>
            </a:r>
            <a:r>
              <a:rPr dirty="0" sz="2650" spc="-20"/>
              <a:t>p</a:t>
            </a:r>
            <a:r>
              <a:rPr dirty="0" sz="2650" spc="-90"/>
              <a:t>a</a:t>
            </a:r>
            <a:r>
              <a:rPr dirty="0" sz="2650" spc="-85"/>
              <a:t>c</a:t>
            </a:r>
            <a:r>
              <a:rPr dirty="0" sz="2650" spc="-145"/>
              <a:t>i</a:t>
            </a:r>
            <a:r>
              <a:rPr dirty="0" sz="2650" spc="5"/>
              <a:t>ó</a:t>
            </a:r>
            <a:r>
              <a:rPr dirty="0" sz="2650" spc="-235"/>
              <a:t> </a:t>
            </a:r>
            <a:r>
              <a:rPr dirty="0" sz="2650" spc="-65"/>
              <a:t>a</a:t>
            </a:r>
            <a:r>
              <a:rPr dirty="0" sz="2650" spc="-285"/>
              <a:t> </a:t>
            </a:r>
            <a:r>
              <a:rPr dirty="0" sz="2650" spc="-170"/>
              <a:t>l</a:t>
            </a:r>
            <a:r>
              <a:rPr dirty="0" sz="2650" spc="-225"/>
              <a:t>e</a:t>
            </a:r>
            <a:r>
              <a:rPr dirty="0" sz="2650"/>
              <a:t>s</a:t>
            </a:r>
            <a:r>
              <a:rPr dirty="0" sz="2650" spc="-265"/>
              <a:t> </a:t>
            </a:r>
            <a:r>
              <a:rPr dirty="0" sz="2650" spc="-40"/>
              <a:t>M</a:t>
            </a:r>
            <a:r>
              <a:rPr dirty="0" sz="2650" spc="-145"/>
              <a:t>i</a:t>
            </a:r>
            <a:r>
              <a:rPr dirty="0" sz="2650" spc="-170"/>
              <a:t>ll</a:t>
            </a:r>
            <a:r>
              <a:rPr dirty="0" sz="2650" spc="30"/>
              <a:t>o</a:t>
            </a:r>
            <a:r>
              <a:rPr dirty="0" sz="2650" spc="-265"/>
              <a:t>r</a:t>
            </a:r>
            <a:r>
              <a:rPr dirty="0" sz="2650" spc="-225"/>
              <a:t>e</a:t>
            </a:r>
            <a:r>
              <a:rPr dirty="0" sz="2650"/>
              <a:t>s</a:t>
            </a:r>
            <a:endParaRPr sz="26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053" y="6450166"/>
            <a:ext cx="5146212" cy="29765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87477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E</a:t>
            </a:r>
            <a:r>
              <a:rPr dirty="0" spc="-55"/>
              <a:t>s</a:t>
            </a:r>
            <a:r>
              <a:rPr dirty="0" spc="-405"/>
              <a:t>t</a:t>
            </a:r>
            <a:r>
              <a:rPr dirty="0" spc="-220"/>
              <a:t>r</a:t>
            </a:r>
            <a:r>
              <a:rPr dirty="0" spc="-254"/>
              <a:t>a</a:t>
            </a:r>
            <a:r>
              <a:rPr dirty="0" spc="-405"/>
              <a:t>t</a:t>
            </a:r>
            <a:r>
              <a:rPr dirty="0" spc="-275"/>
              <a:t>è</a:t>
            </a:r>
            <a:r>
              <a:rPr dirty="0" spc="-90"/>
              <a:t>g</a:t>
            </a:r>
            <a:r>
              <a:rPr dirty="0" spc="-315"/>
              <a:t>i</a:t>
            </a:r>
            <a:r>
              <a:rPr dirty="0" spc="-135"/>
              <a:t>a</a:t>
            </a:r>
            <a:r>
              <a:rPr dirty="0" spc="-430"/>
              <a:t> </a:t>
            </a:r>
            <a:r>
              <a:rPr dirty="0" spc="-204"/>
              <a:t>d</a:t>
            </a:r>
            <a:r>
              <a:rPr dirty="0" spc="-180"/>
              <a:t>e</a:t>
            </a:r>
            <a:r>
              <a:rPr dirty="0" spc="-440"/>
              <a:t> </a:t>
            </a:r>
            <a:r>
              <a:rPr dirty="0" spc="-130"/>
              <a:t>R</a:t>
            </a:r>
            <a:r>
              <a:rPr dirty="0" spc="155"/>
              <a:t>S</a:t>
            </a:r>
            <a:r>
              <a:rPr dirty="0" spc="-16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831462"/>
            <a:ext cx="683704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entenem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(RSC)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d’empresa.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Integrem,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voluntària,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polítiques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funcionament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quotidià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incorporen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perspectiva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mediambiental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econòmics.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responsabilitat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enllà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compliment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estricte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normativa,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afecta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tracta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respondre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d’interès: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empleats,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Ajuntament,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ciutadania...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3351072"/>
            <a:ext cx="150368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20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3860211"/>
            <a:ext cx="6834505" cy="2698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5212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Departament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RSC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d’acord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estratègica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2012-2015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d’aconseguir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consolidi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socialment responsable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compromesa, sempre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atenent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recomanacions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polítiques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municipals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tema. Tenim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superar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l’estrictament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recomanable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d'integrar-ho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1905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aprovat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Codi</a:t>
            </a:r>
            <a:r>
              <a:rPr dirty="0" sz="1200" spc="-14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Ètic</a:t>
            </a:r>
            <a:r>
              <a:rPr dirty="0" sz="1200" spc="-160">
                <a:solidFill>
                  <a:srgbClr val="0069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companyia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troba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vigor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mentre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produeixi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modificació.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publicació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preveu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sigui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marxa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pàgina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web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Codi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ètic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objectiu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disposar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principis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regles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clares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relacionar-nos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nosaltres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d’interès,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guia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conducta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perquè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integren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organització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actuïn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coherent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4" y="7235952"/>
            <a:ext cx="6827519" cy="29748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88340"/>
            <a:ext cx="129095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3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850" spc="3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197478"/>
            <a:ext cx="6807834" cy="1254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dotze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relacionades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blocs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temàtics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entenem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RSC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(acció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social,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participació,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igualtat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benestar,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ambient,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comunicació)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00965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Podem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identificar,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cinc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sensibilització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divulgació,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cinc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recollides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solidàries.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3052" y="2915106"/>
            <a:ext cx="4798771" cy="458419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493267"/>
            <a:ext cx="267335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/>
              <a:t>A</a:t>
            </a:r>
            <a:r>
              <a:rPr dirty="0" sz="2650" spc="-70"/>
              <a:t>n</a:t>
            </a:r>
            <a:r>
              <a:rPr dirty="0" sz="2650" spc="-170"/>
              <a:t>y</a:t>
            </a:r>
            <a:r>
              <a:rPr dirty="0" sz="2650" spc="-250"/>
              <a:t> </a:t>
            </a:r>
            <a:r>
              <a:rPr dirty="0" sz="2650" spc="-20"/>
              <a:t>d</a:t>
            </a:r>
            <a:r>
              <a:rPr dirty="0" sz="2650" spc="-165"/>
              <a:t>e</a:t>
            </a:r>
            <a:r>
              <a:rPr dirty="0" sz="2650" spc="-320"/>
              <a:t> </a:t>
            </a:r>
            <a:r>
              <a:rPr dirty="0" sz="2650" spc="-170"/>
              <a:t>l</a:t>
            </a:r>
            <a:r>
              <a:rPr dirty="0" sz="2650" spc="-65"/>
              <a:t>a</a:t>
            </a:r>
            <a:r>
              <a:rPr dirty="0" sz="2650" spc="-285"/>
              <a:t> </a:t>
            </a:r>
            <a:r>
              <a:rPr dirty="0" sz="2650" spc="-185"/>
              <a:t>G</a:t>
            </a:r>
            <a:r>
              <a:rPr dirty="0" sz="2650" spc="-225"/>
              <a:t>e</a:t>
            </a:r>
            <a:r>
              <a:rPr dirty="0" sz="2650" spc="-70"/>
              <a:t>n</a:t>
            </a:r>
            <a:r>
              <a:rPr dirty="0" sz="2650" spc="-240"/>
              <a:t>t</a:t>
            </a:r>
            <a:r>
              <a:rPr dirty="0" sz="2650" spc="-229"/>
              <a:t> </a:t>
            </a:r>
            <a:r>
              <a:rPr dirty="0" sz="2650" spc="-185"/>
              <a:t>G</a:t>
            </a:r>
            <a:r>
              <a:rPr dirty="0" sz="2650" spc="-265"/>
              <a:t>r</a:t>
            </a:r>
            <a:r>
              <a:rPr dirty="0" sz="2650" spc="-90"/>
              <a:t>a</a:t>
            </a:r>
            <a:r>
              <a:rPr dirty="0" sz="2650" spc="-35"/>
              <a:t>n</a:t>
            </a:r>
            <a:endParaRPr sz="2650"/>
          </a:p>
        </p:txBody>
      </p:sp>
      <p:grpSp>
        <p:nvGrpSpPr>
          <p:cNvPr id="3" name="object 3"/>
          <p:cNvGrpSpPr/>
          <p:nvPr/>
        </p:nvGrpSpPr>
        <p:grpSpPr>
          <a:xfrm>
            <a:off x="579120" y="1944623"/>
            <a:ext cx="59055" cy="59055"/>
            <a:chOff x="579120" y="1944623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194949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194949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46963" y="1021913"/>
            <a:ext cx="6615430" cy="1040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dedicat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Gran,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doncs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d’interès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triat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l’enquesta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d’interessos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anterior.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Així,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enfocat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algunes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RSC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aquest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publicat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butlletins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electrònics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informatius.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6182" y="2269702"/>
            <a:ext cx="6214110" cy="2908935"/>
            <a:chOff x="756182" y="2269702"/>
            <a:chExt cx="6214110" cy="29089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182" y="2269702"/>
              <a:ext cx="2047892" cy="29089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8982" y="2269702"/>
              <a:ext cx="2047892" cy="29089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1783" y="2269702"/>
              <a:ext cx="2047892" cy="290893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79120" y="5646324"/>
            <a:ext cx="59055" cy="59055"/>
            <a:chOff x="579120" y="5646324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565120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565120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37108" y="5523410"/>
            <a:ext cx="642302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facilitat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jornada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voluntària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gratuïta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empleats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Oficines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Centrals.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“Si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mirem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tensió,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colesterol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sucre...per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memòria?",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Fundació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ACE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valoració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cognitiva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Diagnòstic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Fundació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incorporar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concepte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possibles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malalties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cerebrals.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8024" y="6743279"/>
            <a:ext cx="3388694" cy="204924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50046" y="10219357"/>
            <a:ext cx="132715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7000" y="978648"/>
          <a:ext cx="6106795" cy="3227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470"/>
                <a:gridCol w="4042410"/>
                <a:gridCol w="1605280"/>
              </a:tblGrid>
              <a:tr h="184403">
                <a:tc>
                  <a:txBody>
                    <a:bodyPr/>
                    <a:lstStyle/>
                    <a:p>
                      <a:pPr marL="150495">
                        <a:lnSpc>
                          <a:spcPts val="1350"/>
                        </a:lnSpc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Persones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DDC"/>
                    </a:solidFill>
                  </a:tcPr>
                </a:tc>
              </a:tr>
              <a:tr h="1465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55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Gestió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persones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55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47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Ocupació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114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Relacions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empresa/personal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120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Diversitat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igualtat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d'oportunitats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47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Formació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 desenvolupament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professional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127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Salut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seguretat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laboral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133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286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65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Comunicació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Interna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5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137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84403">
                <a:tc>
                  <a:txBody>
                    <a:bodyPr/>
                    <a:lstStyle/>
                    <a:p>
                      <a:pPr marL="150495">
                        <a:lnSpc>
                          <a:spcPts val="1350"/>
                        </a:lnSpc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Comunitat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DDC"/>
                    </a:solidFill>
                  </a:tcPr>
                </a:tc>
              </a:tr>
              <a:tr h="165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Clients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55"/>
                        </a:lnSpc>
                        <a:spcBef>
                          <a:spcPts val="13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Relació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amb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els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clients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55"/>
                        </a:lnSpc>
                        <a:spcBef>
                          <a:spcPts val="13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140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145"/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Escolta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activa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142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ts val="1065"/>
                        </a:lnSpc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Societat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3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55"/>
                        </a:lnSpc>
                        <a:spcBef>
                          <a:spcPts val="13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Relació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amb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societat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55"/>
                        </a:lnSpc>
                        <a:spcBef>
                          <a:spcPts val="13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146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145"/>
                </a:tc>
              </a:tr>
              <a:tr h="286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65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Acció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social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65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147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84403">
                <a:tc>
                  <a:txBody>
                    <a:bodyPr/>
                    <a:lstStyle/>
                    <a:p>
                      <a:pPr marL="150495">
                        <a:lnSpc>
                          <a:spcPts val="1350"/>
                        </a:lnSpc>
                      </a:pPr>
                      <a:r>
                        <a:rPr dirty="0" sz="1150" b="1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Metodologia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verificació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DDDC"/>
                    </a:solidFill>
                  </a:tcPr>
                </a:tc>
              </a:tr>
              <a:tr h="1465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55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Informació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Memòria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55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149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1040"/>
                        </a:lnSpc>
                      </a:pPr>
                      <a:r>
                        <a:rPr dirty="0" sz="900" spc="5">
                          <a:latin typeface="Arial MT"/>
                          <a:cs typeface="Arial MT"/>
                        </a:rPr>
                        <a:t>Revisió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externa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assegurament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104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151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37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ts val="98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Índex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continguts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GRI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335">
                        <a:lnSpc>
                          <a:spcPts val="98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152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367" y="1865956"/>
            <a:ext cx="2926084" cy="17556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9215" y="1865704"/>
            <a:ext cx="2926084" cy="17556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2067" y="4053063"/>
            <a:ext cx="2926087" cy="175565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49829" y="1047554"/>
            <a:ext cx="59055" cy="59055"/>
            <a:chOff x="449829" y="1047554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454706" y="105243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4706" y="105243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07816" y="924628"/>
            <a:ext cx="6369050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Nadal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sota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“Compromesos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Barcelona”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solidària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productes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d’higiene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gran,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col·laboració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Fundació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Roure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ubicada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districte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Vella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611750"/>
            <a:ext cx="3375660" cy="6931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d’interès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vegin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memòria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2013,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vam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comentaris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l’apartat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ambiental.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aportat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possibilitats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valorant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1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200" spc="-11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D00018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è</a:t>
            </a: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4290">
              <a:lnSpc>
                <a:spcPct val="117300"/>
              </a:lnSpc>
            </a:pP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identificats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figura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relacionen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reunions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presencials,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82550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ciutadans-societat,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importants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d’activitats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70485">
              <a:lnSpc>
                <a:spcPct val="117300"/>
              </a:lnSpc>
              <a:spcBef>
                <a:spcPts val="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particular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cadascun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d’interès.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L’any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anàlisi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profunda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d’interès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proveïdors,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ajuntament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societat) per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conèixer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l’estat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actual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plantejar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oportunitats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3630" y="3750955"/>
            <a:ext cx="3674314" cy="36821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31724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80"/>
              <a:t>G</a:t>
            </a:r>
            <a:r>
              <a:rPr dirty="0" spc="-200"/>
              <a:t>r</a:t>
            </a:r>
            <a:r>
              <a:rPr dirty="0" spc="-285"/>
              <a:t>u</a:t>
            </a:r>
            <a:r>
              <a:rPr dirty="0" spc="-75"/>
              <a:t>p</a:t>
            </a:r>
            <a:r>
              <a:rPr dirty="0" spc="-40"/>
              <a:t>s</a:t>
            </a:r>
            <a:r>
              <a:rPr dirty="0" spc="-490"/>
              <a:t> </a:t>
            </a:r>
            <a:r>
              <a:rPr dirty="0" spc="80"/>
              <a:t>d</a:t>
            </a:r>
            <a:r>
              <a:rPr dirty="0" spc="40"/>
              <a:t>'</a:t>
            </a:r>
            <a:r>
              <a:rPr dirty="0" spc="-125"/>
              <a:t>I</a:t>
            </a:r>
            <a:r>
              <a:rPr dirty="0" spc="-125"/>
              <a:t>n</a:t>
            </a:r>
            <a:r>
              <a:rPr dirty="0" spc="-405"/>
              <a:t>t</a:t>
            </a:r>
            <a:r>
              <a:rPr dirty="0" spc="-275"/>
              <a:t>e</a:t>
            </a:r>
            <a:r>
              <a:rPr dirty="0" spc="-280"/>
              <a:t>r</a:t>
            </a:r>
            <a:r>
              <a:rPr dirty="0" spc="-355"/>
              <a:t>è</a:t>
            </a:r>
            <a:r>
              <a:rPr dirty="0" spc="-25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30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963" y="1382796"/>
            <a:ext cx="674243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pròpia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diversitat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comporta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complexa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alhora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particular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cadascuna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corporatius.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31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727354"/>
            <a:ext cx="852169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Ajuntament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129202"/>
            <a:ext cx="2198370" cy="4102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é 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majoritàriament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caràcter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permanent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contacte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correspongui.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8074" y="727354"/>
            <a:ext cx="6629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8074" y="1129202"/>
            <a:ext cx="2179955" cy="4102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à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procediment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anomenat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“de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” 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premiades.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8074" y="5576844"/>
            <a:ext cx="2159635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65">
                <a:solidFill>
                  <a:srgbClr val="0069E0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0663" y="727354"/>
            <a:ext cx="14566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 b="1">
                <a:solidFill>
                  <a:srgbClr val="666666"/>
                </a:solidFill>
                <a:latin typeface="Tahoma"/>
                <a:cs typeface="Tahoma"/>
              </a:rPr>
              <a:t>-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0663" y="1285260"/>
            <a:ext cx="2166620" cy="1957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0663" y="3743168"/>
            <a:ext cx="2195830" cy="1957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014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compilant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“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”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32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893165"/>
            <a:ext cx="10871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14" b="1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236492"/>
            <a:ext cx="337629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siguin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individuals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vital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enfoquem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2250866"/>
            <a:ext cx="2999740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enquestes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d’altres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aquests.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3721709"/>
            <a:ext cx="23761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-35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9491" y="893165"/>
            <a:ext cx="1048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9491" y="1236492"/>
            <a:ext cx="3355975" cy="217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dóna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consisteix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personalitzada.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clients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esperen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eficiència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proactivitat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això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d’avaluació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feedback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adequar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2515209"/>
            <a:ext cx="6827520" cy="10160"/>
          </a:xfrm>
          <a:custGeom>
            <a:avLst/>
            <a:gdLst/>
            <a:ahLst/>
            <a:cxnLst/>
            <a:rect l="l" t="t" r="r" b="b"/>
            <a:pathLst>
              <a:path w="6827520" h="10160">
                <a:moveTo>
                  <a:pt x="6827520" y="9753"/>
                </a:moveTo>
                <a:lnTo>
                  <a:pt x="0" y="9753"/>
                </a:lnTo>
                <a:lnTo>
                  <a:pt x="0" y="0"/>
                </a:lnTo>
                <a:lnTo>
                  <a:pt x="6827520" y="0"/>
                </a:lnTo>
                <a:lnTo>
                  <a:pt x="6827520" y="9753"/>
                </a:lnTo>
                <a:close/>
              </a:path>
            </a:pathLst>
          </a:custGeom>
          <a:solidFill>
            <a:srgbClr val="DB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78358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P</a:t>
            </a:r>
            <a:r>
              <a:rPr dirty="0" spc="-275"/>
              <a:t>e</a:t>
            </a:r>
            <a:r>
              <a:rPr dirty="0" spc="-390"/>
              <a:t>r</a:t>
            </a:r>
            <a:r>
              <a:rPr dirty="0" spc="-375"/>
              <a:t>t</a:t>
            </a:r>
            <a:r>
              <a:rPr dirty="0" spc="-315"/>
              <a:t>i</a:t>
            </a:r>
            <a:r>
              <a:rPr dirty="0" spc="-125"/>
              <a:t>n</a:t>
            </a:r>
            <a:r>
              <a:rPr dirty="0" spc="-275"/>
              <a:t>è</a:t>
            </a:r>
            <a:r>
              <a:rPr dirty="0" spc="-125"/>
              <a:t>n</a:t>
            </a:r>
            <a:r>
              <a:rPr dirty="0" spc="-215"/>
              <a:t>c</a:t>
            </a:r>
            <a:r>
              <a:rPr dirty="0" spc="-315"/>
              <a:t>i</a:t>
            </a:r>
            <a:r>
              <a:rPr dirty="0" spc="-135"/>
              <a:t>a</a:t>
            </a:r>
            <a:r>
              <a:rPr dirty="0" spc="-430"/>
              <a:t> </a:t>
            </a:r>
            <a:r>
              <a:rPr dirty="0" spc="-135"/>
              <a:t>a</a:t>
            </a:r>
            <a:r>
              <a:rPr dirty="0" spc="-430"/>
              <a:t> </a:t>
            </a:r>
            <a:r>
              <a:rPr dirty="0" spc="-110"/>
              <a:t>a</a:t>
            </a:r>
            <a:r>
              <a:rPr dirty="0" spc="-55"/>
              <a:t>ss</a:t>
            </a:r>
            <a:r>
              <a:rPr dirty="0" spc="-5"/>
              <a:t>o</a:t>
            </a:r>
            <a:r>
              <a:rPr dirty="0" spc="-215"/>
              <a:t>c</a:t>
            </a:r>
            <a:r>
              <a:rPr dirty="0" spc="-315"/>
              <a:t>i</a:t>
            </a:r>
            <a:r>
              <a:rPr dirty="0" spc="-110"/>
              <a:t>a</a:t>
            </a:r>
            <a:r>
              <a:rPr dirty="0" spc="-215"/>
              <a:t>c</a:t>
            </a:r>
            <a:r>
              <a:rPr dirty="0" spc="-315"/>
              <a:t>i</a:t>
            </a:r>
            <a:r>
              <a:rPr dirty="0" spc="-5"/>
              <a:t>o</a:t>
            </a:r>
            <a:r>
              <a:rPr dirty="0" spc="-125"/>
              <a:t>n</a:t>
            </a:r>
            <a:r>
              <a:rPr dirty="0" spc="-25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963" y="1653946"/>
            <a:ext cx="70294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2650" spc="-440">
                <a:solidFill>
                  <a:srgbClr val="D00018"/>
                </a:solidFill>
                <a:latin typeface="Trebuchet MS"/>
                <a:cs typeface="Trebuchet MS"/>
              </a:rPr>
              <a:t>:</a:t>
            </a:r>
            <a:r>
              <a:rPr dirty="0" sz="2650" spc="10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5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6821" y="2771992"/>
            <a:ext cx="6788784" cy="1200150"/>
            <a:chOff x="426821" y="2771992"/>
            <a:chExt cx="6788784" cy="12001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821" y="3090673"/>
              <a:ext cx="1716634" cy="8193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1179" y="2841189"/>
              <a:ext cx="1550823" cy="11021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0098" y="2974603"/>
              <a:ext cx="1911706" cy="9558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3579" y="2771992"/>
              <a:ext cx="1911706" cy="119969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011" y="4096177"/>
            <a:ext cx="1911706" cy="163860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412393" y="4254750"/>
            <a:ext cx="4846955" cy="1102360"/>
            <a:chOff x="2412393" y="4254750"/>
            <a:chExt cx="4846955" cy="110236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2393" y="4292073"/>
              <a:ext cx="1721048" cy="10648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2568" y="4254750"/>
              <a:ext cx="1543772" cy="9493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3713" y="4618641"/>
              <a:ext cx="1735486" cy="650662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369131" y="6510991"/>
            <a:ext cx="6828155" cy="10160"/>
          </a:xfrm>
          <a:custGeom>
            <a:avLst/>
            <a:gdLst/>
            <a:ahLst/>
            <a:cxnLst/>
            <a:rect l="l" t="t" r="r" b="b"/>
            <a:pathLst>
              <a:path w="6828155" h="10159">
                <a:moveTo>
                  <a:pt x="6827572" y="9753"/>
                </a:moveTo>
                <a:lnTo>
                  <a:pt x="0" y="9753"/>
                </a:lnTo>
                <a:lnTo>
                  <a:pt x="0" y="0"/>
                </a:lnTo>
                <a:lnTo>
                  <a:pt x="6827572" y="0"/>
                </a:lnTo>
                <a:lnTo>
                  <a:pt x="6827572" y="9753"/>
                </a:lnTo>
                <a:close/>
              </a:path>
            </a:pathLst>
          </a:custGeom>
          <a:solidFill>
            <a:srgbClr val="DB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56441" y="5649723"/>
            <a:ext cx="57785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5">
                <a:solidFill>
                  <a:srgbClr val="D00018"/>
                </a:solidFill>
                <a:latin typeface="Trebuchet MS"/>
                <a:cs typeface="Trebuchet MS"/>
              </a:rPr>
              <a:t>Z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9131" y="6823114"/>
            <a:ext cx="1911706" cy="59496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74608" y="6610553"/>
            <a:ext cx="1170432" cy="10924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08134" y="7012022"/>
            <a:ext cx="1550823" cy="69250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70652" y="6877193"/>
            <a:ext cx="829057" cy="82905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4042" y="7811390"/>
            <a:ext cx="1092403" cy="109240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16663" y="7992516"/>
            <a:ext cx="1111912" cy="101437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61085" y="8240490"/>
            <a:ext cx="1804419" cy="46817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96172" y="8169556"/>
            <a:ext cx="1063144" cy="54620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7366" y="9374371"/>
            <a:ext cx="1092403" cy="101437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128211" y="9268435"/>
            <a:ext cx="575463" cy="103388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450807" y="9454481"/>
            <a:ext cx="1638608" cy="73152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964518" y="9110903"/>
            <a:ext cx="790041" cy="1092403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672" y="6227410"/>
            <a:ext cx="6828155" cy="10160"/>
          </a:xfrm>
          <a:custGeom>
            <a:avLst/>
            <a:gdLst/>
            <a:ahLst/>
            <a:cxnLst/>
            <a:rect l="l" t="t" r="r" b="b"/>
            <a:pathLst>
              <a:path w="6828155" h="10160">
                <a:moveTo>
                  <a:pt x="6827572" y="9753"/>
                </a:moveTo>
                <a:lnTo>
                  <a:pt x="0" y="9753"/>
                </a:lnTo>
                <a:lnTo>
                  <a:pt x="0" y="0"/>
                </a:lnTo>
                <a:lnTo>
                  <a:pt x="6827572" y="0"/>
                </a:lnTo>
                <a:lnTo>
                  <a:pt x="6827572" y="9753"/>
                </a:lnTo>
                <a:close/>
              </a:path>
            </a:pathLst>
          </a:custGeom>
          <a:solidFill>
            <a:srgbClr val="DB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8971" y="5365951"/>
            <a:ext cx="255143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2650" spc="-440">
                <a:solidFill>
                  <a:srgbClr val="D00018"/>
                </a:solidFill>
                <a:latin typeface="Trebuchet MS"/>
                <a:cs typeface="Trebuchet MS"/>
              </a:rPr>
              <a:t>:</a:t>
            </a:r>
            <a:r>
              <a:rPr dirty="0" sz="2650" spc="10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5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2650" spc="-29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1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701" y="6539333"/>
            <a:ext cx="1784909" cy="14435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6234" y="6851448"/>
            <a:ext cx="3355241" cy="85831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60599" y="2189122"/>
            <a:ext cx="6828155" cy="10160"/>
          </a:xfrm>
          <a:custGeom>
            <a:avLst/>
            <a:gdLst/>
            <a:ahLst/>
            <a:cxnLst/>
            <a:rect l="l" t="t" r="r" b="b"/>
            <a:pathLst>
              <a:path w="6828155" h="10160">
                <a:moveTo>
                  <a:pt x="6827572" y="9753"/>
                </a:moveTo>
                <a:lnTo>
                  <a:pt x="0" y="9753"/>
                </a:lnTo>
                <a:lnTo>
                  <a:pt x="0" y="0"/>
                </a:lnTo>
                <a:lnTo>
                  <a:pt x="6827572" y="0"/>
                </a:lnTo>
                <a:lnTo>
                  <a:pt x="6827572" y="9753"/>
                </a:lnTo>
                <a:close/>
              </a:path>
            </a:pathLst>
          </a:custGeom>
          <a:solidFill>
            <a:srgbClr val="DB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7911" y="1327861"/>
            <a:ext cx="214566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ll</a:t>
            </a:r>
            <a:r>
              <a:rPr dirty="0" sz="26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8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20">
                <a:solidFill>
                  <a:srgbClr val="D00018"/>
                </a:solidFill>
                <a:latin typeface="Trebuchet MS"/>
                <a:cs typeface="Trebuchet MS"/>
              </a:rPr>
              <a:t>í</a:t>
            </a:r>
            <a:r>
              <a:rPr dirty="0" sz="2650" spc="-1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434" y="3106404"/>
            <a:ext cx="2184809" cy="6339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24026" y="2510577"/>
            <a:ext cx="955852" cy="143377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215" y="2013418"/>
            <a:ext cx="1628852" cy="9753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4515" y="1464269"/>
            <a:ext cx="283972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43150" algn="l"/>
              </a:tabLst>
            </a:pP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>
                <a:solidFill>
                  <a:srgbClr val="D00018"/>
                </a:solidFill>
                <a:latin typeface="Tahoma"/>
                <a:cs typeface="Tahoma"/>
              </a:rPr>
              <a:t>	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1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8327" y="2013417"/>
            <a:ext cx="1628852" cy="9753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0917" y="2013417"/>
            <a:ext cx="1628852" cy="9753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38218" y="1464269"/>
            <a:ext cx="58674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g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972" y="4447118"/>
            <a:ext cx="1628853" cy="97536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2272" y="3897969"/>
            <a:ext cx="139636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2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6085" y="4447117"/>
            <a:ext cx="1628853" cy="97536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03384" y="3897969"/>
            <a:ext cx="194310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88677" y="4447117"/>
            <a:ext cx="1628853" cy="97536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75979" y="3897969"/>
            <a:ext cx="164338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40">
                <a:solidFill>
                  <a:srgbClr val="D00018"/>
                </a:solidFill>
                <a:latin typeface="Tahoma"/>
                <a:cs typeface="Tahoma"/>
              </a:rPr>
              <a:t>Z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254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87921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5">
                <a:latin typeface="Tahoma"/>
                <a:cs typeface="Tahoma"/>
              </a:rPr>
              <a:t>A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300">
                <a:latin typeface="Tahoma"/>
                <a:cs typeface="Tahoma"/>
              </a:rPr>
              <a:t>v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110">
                <a:latin typeface="Tahoma"/>
                <a:cs typeface="Tahoma"/>
              </a:rPr>
              <a:t>a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200">
                <a:latin typeface="Tahoma"/>
                <a:cs typeface="Tahoma"/>
              </a:rPr>
              <a:t>s</a:t>
            </a:r>
            <a:r>
              <a:rPr dirty="0" spc="-535">
                <a:latin typeface="Tahoma"/>
                <a:cs typeface="Tahoma"/>
              </a:rPr>
              <a:t> </a:t>
            </a:r>
            <a:r>
              <a:rPr dirty="0" spc="-155">
                <a:latin typeface="Tahoma"/>
                <a:cs typeface="Tahoma"/>
              </a:rPr>
              <a:t>d</a:t>
            </a:r>
            <a:r>
              <a:rPr dirty="0" spc="-130">
                <a:latin typeface="Tahoma"/>
                <a:cs typeface="Tahoma"/>
              </a:rPr>
              <a:t>e</a:t>
            </a:r>
            <a:r>
              <a:rPr dirty="0" spc="-484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B</a:t>
            </a:r>
            <a:r>
              <a:rPr dirty="0" spc="-605">
                <a:latin typeface="Tahoma"/>
                <a:cs typeface="Tahoma"/>
              </a:rPr>
              <a:t>:</a:t>
            </a:r>
            <a:r>
              <a:rPr dirty="0" spc="-175">
                <a:latin typeface="Tahoma"/>
                <a:cs typeface="Tahoma"/>
              </a:rPr>
              <a:t>S</a:t>
            </a:r>
            <a:r>
              <a:rPr dirty="0" spc="-315">
                <a:latin typeface="Tahoma"/>
                <a:cs typeface="Tahoma"/>
              </a:rPr>
              <a:t>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4515" y="2948768"/>
            <a:ext cx="194627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  </a:t>
            </a:r>
            <a:r>
              <a:rPr dirty="0" sz="1200">
                <a:solidFill>
                  <a:srgbClr val="0069E0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5606" y="2948768"/>
            <a:ext cx="197548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8575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  </a:t>
            </a:r>
            <a:r>
              <a:rPr dirty="0" sz="1200">
                <a:solidFill>
                  <a:srgbClr val="0069E0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38175" y="2948768"/>
            <a:ext cx="197548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8575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  </a:t>
            </a:r>
            <a:r>
              <a:rPr dirty="0" sz="1200">
                <a:solidFill>
                  <a:srgbClr val="0069E0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272" y="5382469"/>
            <a:ext cx="194627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  </a:t>
            </a:r>
            <a:r>
              <a:rPr dirty="0" sz="1200">
                <a:solidFill>
                  <a:srgbClr val="0069E0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03344" y="5382469"/>
            <a:ext cx="194627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  </a:t>
            </a:r>
            <a:r>
              <a:rPr dirty="0" sz="1200">
                <a:solidFill>
                  <a:srgbClr val="0069E0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75903" y="5382469"/>
            <a:ext cx="194627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  </a:t>
            </a:r>
            <a:r>
              <a:rPr dirty="0" sz="1200">
                <a:solidFill>
                  <a:srgbClr val="0069E0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3614" y="6933600"/>
            <a:ext cx="1628852" cy="97536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00915" y="6384451"/>
            <a:ext cx="956944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k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ü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44726" y="6933600"/>
            <a:ext cx="1628852" cy="97536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532025" y="6384451"/>
            <a:ext cx="144780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ll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60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í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17317" y="6933600"/>
            <a:ext cx="1628852" cy="97536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804617" y="6384451"/>
            <a:ext cx="62420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25">
                <a:solidFill>
                  <a:srgbClr val="D00018"/>
                </a:solidFill>
                <a:latin typeface="Tahoma"/>
                <a:cs typeface="Tahoma"/>
              </a:rPr>
              <a:t>F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7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8512" y="9278147"/>
            <a:ext cx="1628853" cy="97536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25812" y="8728998"/>
            <a:ext cx="130048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3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17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2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145">
                <a:solidFill>
                  <a:srgbClr val="D00018"/>
                </a:solidFill>
                <a:latin typeface="Tahoma"/>
                <a:cs typeface="Tahoma"/>
              </a:rPr>
              <a:t>j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110">
                <a:solidFill>
                  <a:srgbClr val="D00018"/>
                </a:solidFill>
                <a:latin typeface="Tahoma"/>
                <a:cs typeface="Tahoma"/>
              </a:rPr>
              <a:t>ï</a:t>
            </a:r>
            <a:r>
              <a:rPr dirty="0" sz="1850" spc="-3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35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0915" y="7868950"/>
            <a:ext cx="194627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  </a:t>
            </a:r>
            <a:r>
              <a:rPr dirty="0" sz="1200">
                <a:solidFill>
                  <a:srgbClr val="0069E0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32025" y="7868950"/>
            <a:ext cx="194627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  </a:t>
            </a:r>
            <a:r>
              <a:rPr dirty="0" sz="1200">
                <a:solidFill>
                  <a:srgbClr val="0069E0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04617" y="7868950"/>
            <a:ext cx="194627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  </a:t>
            </a:r>
            <a:r>
              <a:rPr dirty="0" sz="1200">
                <a:solidFill>
                  <a:srgbClr val="0069E0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648813"/>
            <a:ext cx="2941320" cy="983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389046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7108" y="3762674"/>
            <a:ext cx="2809240" cy="238633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 marR="186690">
              <a:lnSpc>
                <a:spcPct val="117300"/>
              </a:lnSpc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ó 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presència</a:t>
            </a:r>
            <a:endParaRPr sz="1200">
              <a:latin typeface="Trebuchet MS"/>
              <a:cs typeface="Trebuchet MS"/>
            </a:endParaRPr>
          </a:p>
          <a:p>
            <a:pPr marL="12700" marR="205104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. 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Finalització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d’obres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l’aparcament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Badajoz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Finalització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d’obres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l’aparcament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Boqueria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" y="43196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496336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539252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996" y="582167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971" y="3978249"/>
            <a:ext cx="487680" cy="4876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40512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5">
                <a:latin typeface="Tahoma"/>
                <a:cs typeface="Tahoma"/>
              </a:rPr>
              <a:t>A</a:t>
            </a:r>
            <a:r>
              <a:rPr dirty="0" spc="-120">
                <a:latin typeface="Tahoma"/>
                <a:cs typeface="Tahoma"/>
              </a:rPr>
              <a:t>p</a:t>
            </a:r>
            <a:r>
              <a:rPr dirty="0" spc="-70">
                <a:latin typeface="Tahoma"/>
                <a:cs typeface="Tahoma"/>
              </a:rPr>
              <a:t>a</a:t>
            </a:r>
            <a:r>
              <a:rPr dirty="0" spc="-145">
                <a:latin typeface="Tahoma"/>
                <a:cs typeface="Tahoma"/>
              </a:rPr>
              <a:t>r</a:t>
            </a:r>
            <a:r>
              <a:rPr dirty="0" spc="-165">
                <a:latin typeface="Tahoma"/>
                <a:cs typeface="Tahoma"/>
              </a:rPr>
              <a:t>c</a:t>
            </a:r>
            <a:r>
              <a:rPr dirty="0" spc="-110">
                <a:latin typeface="Tahoma"/>
                <a:cs typeface="Tahoma"/>
              </a:rPr>
              <a:t>a</a:t>
            </a:r>
            <a:r>
              <a:rPr dirty="0" spc="-235">
                <a:latin typeface="Tahoma"/>
                <a:cs typeface="Tahoma"/>
              </a:rPr>
              <a:t>m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-175">
                <a:latin typeface="Tahoma"/>
                <a:cs typeface="Tahoma"/>
              </a:rPr>
              <a:t>n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200">
                <a:latin typeface="Tahoma"/>
                <a:cs typeface="Tahoma"/>
              </a:rPr>
              <a:t>s</a:t>
            </a:r>
            <a:r>
              <a:rPr dirty="0" spc="-535">
                <a:latin typeface="Tahoma"/>
                <a:cs typeface="Tahoma"/>
              </a:rPr>
              <a:t> </a:t>
            </a:r>
            <a:r>
              <a:rPr dirty="0" spc="-235">
                <a:latin typeface="Tahoma"/>
                <a:cs typeface="Tahoma"/>
              </a:rPr>
              <a:t>m</a:t>
            </a:r>
            <a:r>
              <a:rPr dirty="0" spc="-175">
                <a:latin typeface="Tahoma"/>
                <a:cs typeface="Tahoma"/>
              </a:rPr>
              <a:t>u</a:t>
            </a:r>
            <a:r>
              <a:rPr dirty="0" spc="-175">
                <a:latin typeface="Tahoma"/>
                <a:cs typeface="Tahoma"/>
              </a:rPr>
              <a:t>n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120">
                <a:latin typeface="Tahoma"/>
                <a:cs typeface="Tahoma"/>
              </a:rPr>
              <a:t>p</a:t>
            </a:r>
            <a:r>
              <a:rPr dirty="0" spc="-70">
                <a:latin typeface="Tahoma"/>
                <a:cs typeface="Tahoma"/>
              </a:rPr>
              <a:t>a</a:t>
            </a:r>
            <a:r>
              <a:rPr dirty="0" spc="10">
                <a:latin typeface="Tahoma"/>
                <a:cs typeface="Tahoma"/>
              </a:rPr>
              <a:t>l</a:t>
            </a:r>
            <a:r>
              <a:rPr dirty="0" spc="-200">
                <a:latin typeface="Tahoma"/>
                <a:cs typeface="Tahoma"/>
              </a:rPr>
              <a:t>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36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6963" y="1382796"/>
            <a:ext cx="6762115" cy="6692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xarxa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d'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Aparcaments</a:t>
            </a:r>
            <a:r>
              <a:rPr dirty="0" sz="1200" spc="-10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-3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municipals</a:t>
            </a:r>
            <a:r>
              <a:rPr dirty="0" sz="1200" spc="-9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pertany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Divisió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d'Aparcament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treballa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missió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contribuir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d'una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eficient,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avantguardista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encarregats,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oferint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experiència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l’Ajuntament,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aportant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recursos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963" y="6696557"/>
            <a:ext cx="6810375" cy="20269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passat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novembre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iniciar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l’activitat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BAMSA,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operador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d’aparcaments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gestionat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d’una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societat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mixta,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participada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110">
                <a:solidFill>
                  <a:srgbClr val="666666"/>
                </a:solidFill>
                <a:latin typeface="Trebuchet MS"/>
                <a:cs typeface="Trebuchet MS"/>
              </a:rPr>
              <a:t>40%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60%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SABA,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 incorporar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concurs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públic.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moment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creació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BAMSA,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15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xarxa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passar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formar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part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operador,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comptarà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26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aparcament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futur.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segueix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tenint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plena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responsabilitat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sobre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xarxa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40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continuarà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sent</a:t>
            </a:r>
            <a:endParaRPr sz="1200">
              <a:latin typeface="Trebuchet MS"/>
              <a:cs typeface="Trebuchet MS"/>
            </a:endParaRPr>
          </a:p>
          <a:p>
            <a:pPr marL="12700" marR="16510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potent,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rendible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enfocada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bon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ciutadà,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tenint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equip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humà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compromès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valuós.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forma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sostinguda,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transformant,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enfortint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reinventant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dia.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5293" y="3594912"/>
            <a:ext cx="1048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014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7170" y="4319625"/>
            <a:ext cx="4359735" cy="23093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698093"/>
            <a:ext cx="6837045" cy="1012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Unit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d’Aparcaments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compta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flota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21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vehicles,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9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són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elèctrics,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suposa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0">
                <a:solidFill>
                  <a:srgbClr val="666666"/>
                </a:solidFill>
                <a:latin typeface="Trebuchet MS"/>
                <a:cs typeface="Trebuchet MS"/>
              </a:rPr>
              <a:t>43%.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2014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adquirit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vehicles,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marcat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objectius.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Unit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té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compromís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continuar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electrificació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flota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propers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anys.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37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963" y="2317191"/>
            <a:ext cx="6557009" cy="13836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acabat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d’instal·lar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sistemes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d’il·luminació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dependències.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instal·lat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sistemes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detecció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presència,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il·luminació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led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altres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sistemes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baix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consum.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Això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suposat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estalvi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rebuchet MS"/>
                <a:cs typeface="Trebuchet MS"/>
              </a:rPr>
              <a:t>29,34%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energia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elèctrica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dependències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d’Aparcaments.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També,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mesures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prevenció,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aconseguit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estalviar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consum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d’aigua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26,25%.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4306925"/>
            <a:ext cx="3738245" cy="27292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330325">
              <a:lnSpc>
                <a:spcPct val="117300"/>
              </a:lnSpc>
            </a:pP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185 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(motos,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cotxes,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bicis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elèctriques)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 marR="1700530">
              <a:lnSpc>
                <a:spcPct val="117300"/>
              </a:lnSpc>
              <a:spcBef>
                <a:spcPts val="5"/>
              </a:spcBef>
            </a:pP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900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000 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1529080">
              <a:lnSpc>
                <a:spcPct val="117300"/>
              </a:lnSpc>
            </a:pP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ï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0€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0€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independència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temps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vehicle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estigui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endollat.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7642656"/>
            <a:ext cx="6842759" cy="1012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construcció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l’aparcament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subterrani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carrer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Badajoz,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iniciades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2011,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numero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423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places,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distribuïdes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plantes.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soterrani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-1,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està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destinat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aparcament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rotació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soterranis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-2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-3,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Dipòsit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grues.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20" y="3563720"/>
            <a:ext cx="59055" cy="59055"/>
            <a:chOff x="579120" y="3563720"/>
            <a:chExt cx="59055" cy="59055"/>
          </a:xfrm>
        </p:grpSpPr>
        <p:sp>
          <p:nvSpPr>
            <p:cNvPr id="3" name="object 3"/>
            <p:cNvSpPr/>
            <p:nvPr/>
          </p:nvSpPr>
          <p:spPr>
            <a:xfrm>
              <a:off x="583996" y="356859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3996" y="356859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79120" y="3778300"/>
            <a:ext cx="59055" cy="59055"/>
            <a:chOff x="579120" y="3778300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378317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378317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20" y="3992879"/>
            <a:ext cx="59055" cy="59055"/>
            <a:chOff x="579120" y="3992879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399775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399775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20" y="4422037"/>
            <a:ext cx="59055" cy="59055"/>
            <a:chOff x="579120" y="4422037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442691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442691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46963" y="698093"/>
            <a:ext cx="6837045" cy="38411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construcció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l’aparcament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subterrani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plaça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Gardunya,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iniciades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2010.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L’aparcament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té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capacitat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434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places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vehicles,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distribuïdes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entre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soterranis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-2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-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3.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soterrani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-1,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situa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logística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Mercat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Boqueria,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càrrega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algn="just" marL="12700" marR="404495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descàrrega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20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places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camions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95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furgonetes.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detecció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places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lliures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l’aparcament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Boqueria.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Desenvolupar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App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Aparcaments.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45656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Implementar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d’aprofitament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tòners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impressores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informatitzar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procediments,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l’objectiu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reduir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l’ús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paper.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Seguir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augmentant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flota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elèctrica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vehicles.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026533"/>
            <a:ext cx="3370579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6839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-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Sostenibilitat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2014.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sabeu,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l'objectiu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41275" marR="26670" indent="-29209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ambientals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comunicar-ho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d’interès.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edició,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permeteu-me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reflexió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l'anual.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3899225"/>
            <a:ext cx="3343275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vocació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agent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canvi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8890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sostenibilitat.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Ara,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tanquen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cicle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avaluar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quins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resultats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compliment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d’aquest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compromís.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5557336"/>
            <a:ext cx="3178810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4295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l’àmbit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consolidat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balanç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;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remarcable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permetrà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continuar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oferint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retorn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econòmic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ciutadania,</a:t>
            </a:r>
            <a:r>
              <a:rPr dirty="0" sz="1200" spc="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l'assumpció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front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inversions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pugui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necessitar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81254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5"/>
              <a:t>C</a:t>
            </a:r>
            <a:r>
              <a:rPr dirty="0" spc="-110"/>
              <a:t>a</a:t>
            </a:r>
            <a:r>
              <a:rPr dirty="0" spc="-390"/>
              <a:t>r</a:t>
            </a:r>
            <a:r>
              <a:rPr dirty="0" spc="-375"/>
              <a:t>t</a:t>
            </a:r>
            <a:r>
              <a:rPr dirty="0" spc="-135"/>
              <a:t>a</a:t>
            </a:r>
            <a:r>
              <a:rPr dirty="0" spc="-430"/>
              <a:t> </a:t>
            </a:r>
            <a:r>
              <a:rPr dirty="0" spc="-204"/>
              <a:t>d</a:t>
            </a:r>
            <a:r>
              <a:rPr dirty="0" spc="-165"/>
              <a:t>e</a:t>
            </a:r>
            <a:r>
              <a:rPr dirty="0" spc="-280"/>
              <a:t>l</a:t>
            </a:r>
            <a:r>
              <a:rPr dirty="0" spc="-445"/>
              <a:t> </a:t>
            </a:r>
            <a:r>
              <a:rPr dirty="0" spc="-250"/>
              <a:t>d</a:t>
            </a:r>
            <a:r>
              <a:rPr dirty="0" spc="-165"/>
              <a:t>i</a:t>
            </a:r>
            <a:r>
              <a:rPr dirty="0" spc="-280"/>
              <a:t>r</a:t>
            </a:r>
            <a:r>
              <a:rPr dirty="0" spc="-355"/>
              <a:t>e</a:t>
            </a:r>
            <a:r>
              <a:rPr dirty="0" spc="-215"/>
              <a:t>c</a:t>
            </a:r>
            <a:r>
              <a:rPr dirty="0" spc="-405"/>
              <a:t>t</a:t>
            </a:r>
            <a:r>
              <a:rPr dirty="0" spc="-5"/>
              <a:t>o</a:t>
            </a:r>
            <a:r>
              <a:rPr dirty="0" spc="-355"/>
              <a:t>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923818" y="2134516"/>
            <a:ext cx="3345815" cy="3502025"/>
            <a:chOff x="3923818" y="2134516"/>
            <a:chExt cx="3345815" cy="3502025"/>
          </a:xfrm>
        </p:grpSpPr>
        <p:sp>
          <p:nvSpPr>
            <p:cNvPr id="7" name="object 7"/>
            <p:cNvSpPr/>
            <p:nvPr/>
          </p:nvSpPr>
          <p:spPr>
            <a:xfrm>
              <a:off x="3923818" y="2134524"/>
              <a:ext cx="3345815" cy="3502025"/>
            </a:xfrm>
            <a:custGeom>
              <a:avLst/>
              <a:gdLst/>
              <a:ahLst/>
              <a:cxnLst/>
              <a:rect l="l" t="t" r="r" b="b"/>
              <a:pathLst>
                <a:path w="3345815" h="3502025">
                  <a:moveTo>
                    <a:pt x="3345510" y="3501569"/>
                  </a:moveTo>
                  <a:lnTo>
                    <a:pt x="0" y="3501569"/>
                  </a:lnTo>
                  <a:lnTo>
                    <a:pt x="0" y="0"/>
                  </a:lnTo>
                  <a:lnTo>
                    <a:pt x="3345510" y="0"/>
                  </a:lnTo>
                  <a:lnTo>
                    <a:pt x="3345510" y="350156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8767" y="2134516"/>
              <a:ext cx="2750519" cy="350154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3636645">
              <a:lnSpc>
                <a:spcPct val="100000"/>
              </a:lnSpc>
            </a:pPr>
          </a:p>
          <a:p>
            <a:pPr marL="5535930">
              <a:lnSpc>
                <a:spcPct val="100000"/>
              </a:lnSpc>
              <a:spcBef>
                <a:spcPts val="720"/>
              </a:spcBef>
            </a:pPr>
            <a:r>
              <a:rPr dirty="0" spc="-220"/>
              <a:t>I</a:t>
            </a:r>
            <a:r>
              <a:rPr dirty="0" spc="25"/>
              <a:t>g</a:t>
            </a:r>
            <a:r>
              <a:rPr dirty="0" spc="-60"/>
              <a:t>n</a:t>
            </a:r>
            <a:r>
              <a:rPr dirty="0" spc="-20"/>
              <a:t>a</a:t>
            </a:r>
            <a:r>
              <a:rPr dirty="0" spc="-5"/>
              <a:t>s</a:t>
            </a:r>
            <a:r>
              <a:rPr dirty="0" spc="25"/>
              <a:t>i</a:t>
            </a:r>
            <a:r>
              <a:rPr dirty="0" spc="-145"/>
              <a:t> </a:t>
            </a:r>
            <a:r>
              <a:rPr dirty="0" spc="-35"/>
              <a:t>A</a:t>
            </a:r>
            <a:r>
              <a:rPr dirty="0" spc="-55"/>
              <a:t>r</a:t>
            </a:r>
            <a:r>
              <a:rPr dirty="0" spc="-15"/>
              <a:t>m</a:t>
            </a:r>
            <a:r>
              <a:rPr dirty="0" spc="55"/>
              <a:t>e</a:t>
            </a:r>
            <a:r>
              <a:rPr dirty="0" spc="-60"/>
              <a:t>n</a:t>
            </a:r>
            <a:r>
              <a:rPr dirty="0" spc="25"/>
              <a:t>g</a:t>
            </a:r>
            <a:r>
              <a:rPr dirty="0" spc="30"/>
              <a:t>o</a:t>
            </a:r>
            <a:r>
              <a:rPr dirty="0" spc="35"/>
              <a:t>l</a:t>
            </a:r>
          </a:p>
          <a:p>
            <a:pPr marL="5535930">
              <a:lnSpc>
                <a:spcPct val="100000"/>
              </a:lnSpc>
              <a:spcBef>
                <a:spcPts val="250"/>
              </a:spcBef>
            </a:pPr>
            <a:r>
              <a:rPr dirty="0" spc="-130"/>
              <a:t>D</a:t>
            </a:r>
            <a:r>
              <a:rPr dirty="0" spc="25"/>
              <a:t>i</a:t>
            </a:r>
            <a:r>
              <a:rPr dirty="0" spc="-55"/>
              <a:t>r</a:t>
            </a:r>
            <a:r>
              <a:rPr dirty="0" spc="55"/>
              <a:t>e</a:t>
            </a:r>
            <a:r>
              <a:rPr dirty="0" spc="-20"/>
              <a:t>c</a:t>
            </a:r>
            <a:r>
              <a:rPr dirty="0" spc="130"/>
              <a:t>t</a:t>
            </a:r>
            <a:r>
              <a:rPr dirty="0" spc="30"/>
              <a:t>o</a:t>
            </a:r>
            <a:r>
              <a:rPr dirty="0" spc="-10"/>
              <a:t>r</a:t>
            </a:r>
            <a:r>
              <a:rPr dirty="0" spc="-190"/>
              <a:t> </a:t>
            </a:r>
            <a:r>
              <a:rPr dirty="0" spc="25"/>
              <a:t>g</a:t>
            </a:r>
            <a:r>
              <a:rPr dirty="0" spc="55"/>
              <a:t>e</a:t>
            </a:r>
            <a:r>
              <a:rPr dirty="0" spc="-60"/>
              <a:t>n</a:t>
            </a:r>
            <a:r>
              <a:rPr dirty="0" spc="55"/>
              <a:t>e</a:t>
            </a:r>
            <a:r>
              <a:rPr dirty="0" spc="-55"/>
              <a:t>r</a:t>
            </a:r>
            <a:r>
              <a:rPr dirty="0" spc="-20"/>
              <a:t>a</a:t>
            </a:r>
            <a:r>
              <a:rPr dirty="0" spc="35"/>
              <a:t>l</a:t>
            </a:r>
            <a:r>
              <a:rPr dirty="0" spc="-229"/>
              <a:t> </a:t>
            </a:r>
            <a:r>
              <a:rPr dirty="0" spc="-20"/>
              <a:t>B</a:t>
            </a:r>
            <a:r>
              <a:rPr dirty="0" spc="-120"/>
              <a:t>:</a:t>
            </a:r>
            <a:r>
              <a:rPr dirty="0" spc="15"/>
              <a:t>S</a:t>
            </a:r>
            <a:r>
              <a:rPr dirty="0" spc="-35"/>
              <a:t>M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648813"/>
            <a:ext cx="2941320" cy="983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389046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7108" y="3762674"/>
            <a:ext cx="2774315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servei.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 marR="152400">
              <a:lnSpc>
                <a:spcPct val="117300"/>
              </a:lnSpc>
              <a:spcBef>
                <a:spcPts val="5"/>
              </a:spcBef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ó 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" y="45342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496336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971" y="3978249"/>
            <a:ext cx="487680" cy="4876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79923" y="6247891"/>
            <a:ext cx="2195830" cy="29438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APPARKB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12700" marR="266700">
              <a:lnSpc>
                <a:spcPct val="117300"/>
              </a:lnSpc>
            </a:pP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650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000</a:t>
            </a:r>
            <a:endParaRPr sz="1200">
              <a:latin typeface="Trebuchet MS"/>
              <a:cs typeface="Trebuchet MS"/>
            </a:endParaRPr>
          </a:p>
          <a:p>
            <a:pPr algn="just" marL="12700" marR="153035">
              <a:lnSpc>
                <a:spcPct val="117300"/>
              </a:lnSpc>
              <a:spcBef>
                <a:spcPts val="5"/>
              </a:spcBef>
            </a:pP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5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000 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y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000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014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ó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41275">
              <a:lnSpc>
                <a:spcPct val="100000"/>
              </a:lnSpc>
              <a:spcBef>
                <a:spcPts val="250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16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penetració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iquet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digital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10</a:t>
            </a:r>
            <a:r>
              <a:rPr dirty="0" sz="1200" spc="290">
                <a:solidFill>
                  <a:srgbClr val="666666"/>
                </a:solidFill>
                <a:latin typeface="Trebuchet MS"/>
                <a:cs typeface="Trebuchet MS"/>
              </a:rPr>
              <a:t>%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17792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5">
                <a:latin typeface="Tahoma"/>
                <a:cs typeface="Tahoma"/>
              </a:rPr>
              <a:t>A</a:t>
            </a:r>
            <a:r>
              <a:rPr dirty="0" spc="-295">
                <a:latin typeface="Tahoma"/>
                <a:cs typeface="Tahoma"/>
              </a:rPr>
              <a:t>R</a:t>
            </a:r>
            <a:r>
              <a:rPr dirty="0" spc="-190">
                <a:latin typeface="Tahoma"/>
                <a:cs typeface="Tahoma"/>
              </a:rPr>
              <a:t>E</a:t>
            </a:r>
            <a:r>
              <a:rPr dirty="0" spc="-345">
                <a:latin typeface="Tahoma"/>
                <a:cs typeface="Tahoma"/>
              </a:rPr>
              <a:t>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6963" y="1382796"/>
            <a:ext cx="682434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unitat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1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AREA</a:t>
            </a:r>
            <a:r>
              <a:rPr dirty="0" sz="1200" spc="-10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pertany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Divisió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d'Aparcament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treballa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missió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contribuir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d'una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eficient,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avantguardista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encarregats,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oferint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experiència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l’Ajuntament,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aportant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recursos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65293" y="3594912"/>
            <a:ext cx="1048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014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3300" y="6382494"/>
            <a:ext cx="2863684" cy="286688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8093"/>
            <a:ext cx="6712584" cy="1012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l'AREA,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disposa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5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elèctrics,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tot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encara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trobat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satisfaci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plenament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necessitats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servei.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Unit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té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compromís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continuar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electrificació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flota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propers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anys.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317191"/>
            <a:ext cx="6826250" cy="15982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instal·lació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sistemes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d’il·luminació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eficient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dependències.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instal·lat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sistemes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detecció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presència,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il·luminació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led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altres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sistemes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baix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consum.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consum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elèctric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dipòsits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personal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rebaixat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32,34%.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24130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estalviat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consum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d’aigua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21,88%,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gràcies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mesures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d'estalvi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implantades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l'any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anterior.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2100" y="4521505"/>
            <a:ext cx="3084830" cy="33731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prova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pilot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àrees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Distribució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Urbana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(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)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 marR="255270">
              <a:lnSpc>
                <a:spcPct val="117300"/>
              </a:lnSpc>
              <a:spcBef>
                <a:spcPts val="5"/>
              </a:spcBef>
            </a:pP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zones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càrrega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descàrrega.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iniciativa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endParaRPr sz="1200">
              <a:latin typeface="Trebuchet MS"/>
              <a:cs typeface="Trebuchet MS"/>
            </a:endParaRPr>
          </a:p>
          <a:p>
            <a:pPr marL="12700" marR="148590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, 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major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implantant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solucions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algn="just" marL="12700" marR="825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tecnologia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mòbil.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vegada,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endParaRPr sz="1200">
              <a:latin typeface="Trebuchet MS"/>
              <a:cs typeface="Trebuchet MS"/>
            </a:endParaRPr>
          </a:p>
          <a:p>
            <a:pPr algn="just" marL="12700" marR="180340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 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servei.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6123" y="9073833"/>
            <a:ext cx="59055" cy="59055"/>
            <a:chOff x="546123" y="9073833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51000" y="90787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1000" y="90787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46123" y="9288413"/>
            <a:ext cx="59055" cy="59055"/>
            <a:chOff x="546123" y="9288413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51000" y="929329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1000" y="929329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46123" y="9502992"/>
            <a:ext cx="59055" cy="59055"/>
            <a:chOff x="546123" y="9502992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51000" y="95078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1000" y="95078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46123" y="9717572"/>
            <a:ext cx="59055" cy="59055"/>
            <a:chOff x="546123" y="9717572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51000" y="97224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51000" y="97224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13966" y="8051634"/>
            <a:ext cx="4693920" cy="17830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402590" marR="2168525" indent="-390525">
              <a:lnSpc>
                <a:spcPts val="2920"/>
              </a:lnSpc>
              <a:spcBef>
                <a:spcPts val="5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: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15</a:t>
            </a:r>
            <a:r>
              <a:rPr dirty="0" sz="1200" spc="290">
                <a:solidFill>
                  <a:srgbClr val="666666"/>
                </a:solidFill>
                <a:latin typeface="Trebuchet MS"/>
                <a:cs typeface="Trebuchet MS"/>
              </a:rPr>
              <a:t>%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ts val="1345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PP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Crear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targeta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exclusiva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pels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gremis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col·lectius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professionals.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491" y="4837689"/>
            <a:ext cx="2860039" cy="286003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40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863392"/>
            <a:ext cx="2941320" cy="983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410504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7108" y="3977253"/>
            <a:ext cx="2900680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31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9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000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 marR="217170">
              <a:lnSpc>
                <a:spcPct val="117300"/>
              </a:lnSpc>
            </a:pP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. 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" y="45342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496336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517794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971" y="4192828"/>
            <a:ext cx="487680" cy="48768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36969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>
                <a:latin typeface="Tahoma"/>
                <a:cs typeface="Tahoma"/>
              </a:rPr>
              <a:t>Bicing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41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6963" y="1382796"/>
            <a:ext cx="674052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4955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unitat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del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Bicing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pertany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Divisió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Transports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treballa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missió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contribuir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especial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l’àmbit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transport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indisciplina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d’estacionament,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eficient,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avantguardista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encarregats,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oferint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experiència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l’Ajuntament,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aportant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recursos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963" y="5838240"/>
            <a:ext cx="6523355" cy="798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consolidat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nombre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d’abonats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Bicing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sobre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94.000,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implementant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bicis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elèctriques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potenciant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l’ús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l’APP,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xarxes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socials.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963" y="7242758"/>
            <a:ext cx="6786245" cy="2241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270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l’1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d’abril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2014,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Vodafone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patrocinador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exclusiu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Bicing.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contracte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té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vigència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anys,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prorrogable,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Bicing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rebrà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milions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d’euros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part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l’empresa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telefonia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mòbil. L’acord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inclou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inserció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 servei,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passa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dir-se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“Vodafone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Bicing”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presència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bicicletes,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estacions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altres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suports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disponibles,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web,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xarxes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socials,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targetes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vestimenta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personal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manteniment.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Vodafone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compromet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prestar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Bicing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aquells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comunicacions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electròniques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desenvolupar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implementar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solucions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tecnològiques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Bicing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prestar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telecomunicacions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associat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línea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telefonia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destinada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l’atenció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gratuïta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abonats.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5293" y="3809491"/>
            <a:ext cx="1048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014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893165"/>
            <a:ext cx="3310254" cy="41732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pilot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Bicing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elèctric.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començar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150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500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000 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abonats,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300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bicicletes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46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estacions,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majoria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d’elles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ubicades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aparcaments.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tracta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12700" marR="170815">
              <a:lnSpc>
                <a:spcPct val="117300"/>
              </a:lnSpc>
            </a:pP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, 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pp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290195">
              <a:lnSpc>
                <a:spcPct val="117300"/>
              </a:lnSpc>
              <a:spcBef>
                <a:spcPts val="5"/>
              </a:spcBef>
            </a:pP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confortables,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ergonòmiques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unes</a:t>
            </a:r>
            <a:endParaRPr sz="1200">
              <a:latin typeface="Trebuchet MS"/>
              <a:cs typeface="Trebuchet MS"/>
            </a:endParaRPr>
          </a:p>
          <a:p>
            <a:pPr marL="12700" marR="52705">
              <a:lnSpc>
                <a:spcPct val="117300"/>
              </a:lnSpc>
            </a:pP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/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ò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elèctric,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trigarà un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màxim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20" y="6587337"/>
            <a:ext cx="59055" cy="59055"/>
            <a:chOff x="579120" y="6587337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659221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659221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6801916"/>
            <a:ext cx="59055" cy="59055"/>
            <a:chOff x="579120" y="6801916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680679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680679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7016495"/>
            <a:ext cx="59055" cy="59055"/>
            <a:chOff x="579120" y="7016495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702137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702137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46963" y="5565139"/>
            <a:ext cx="6826884" cy="17830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95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000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Potenciar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l'ús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Bicing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elèctric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intermodalitat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Bicing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mecànic.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l'aplicació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oficial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gamificació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fomenti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l'ús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l'act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ivitat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física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usuaris.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738" y="1799884"/>
            <a:ext cx="3742903" cy="209163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42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77971"/>
            <a:ext cx="2941320" cy="983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469026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3996" y="511942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3996" y="533399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576315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693358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996" y="736274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3996" y="80064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6963" y="4219143"/>
            <a:ext cx="3347085" cy="43287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363855">
              <a:lnSpc>
                <a:spcPct val="117300"/>
              </a:lnSpc>
            </a:pP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  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20955">
              <a:lnSpc>
                <a:spcPct val="117300"/>
              </a:lnSpc>
              <a:spcBef>
                <a:spcPts val="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Publicar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nova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pàgina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web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l’estació.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Implantar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bicis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elèctriques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turistes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algn="just" marL="402590" marR="5080">
              <a:lnSpc>
                <a:spcPct val="1173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d’enllumenat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reduir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consum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elèctric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confort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lumínic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7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283845">
              <a:lnSpc>
                <a:spcPct val="117300"/>
              </a:lnSpc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Ciutat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Vella.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402590" marR="698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k 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Güell.</a:t>
            </a:r>
            <a:endParaRPr sz="1200">
              <a:latin typeface="Trebuchet MS"/>
              <a:cs typeface="Trebuchet MS"/>
            </a:endParaRPr>
          </a:p>
          <a:p>
            <a:pPr marL="402590" marR="69850">
              <a:lnSpc>
                <a:spcPct val="117300"/>
              </a:lnSpc>
            </a:pP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Reduir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trànsit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d’autocars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temps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Família.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971" y="4407407"/>
            <a:ext cx="487680" cy="48768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53644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0">
                <a:latin typeface="Tahoma"/>
                <a:cs typeface="Tahoma"/>
              </a:rPr>
              <a:t>E</a:t>
            </a:r>
            <a:r>
              <a:rPr dirty="0" spc="-229">
                <a:latin typeface="Tahoma"/>
                <a:cs typeface="Tahoma"/>
              </a:rPr>
              <a:t>s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110">
                <a:latin typeface="Tahoma"/>
                <a:cs typeface="Tahoma"/>
              </a:rPr>
              <a:t>a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175">
                <a:latin typeface="Tahoma"/>
                <a:cs typeface="Tahoma"/>
              </a:rPr>
              <a:t>n</a:t>
            </a:r>
            <a:r>
              <a:rPr dirty="0" spc="-200">
                <a:latin typeface="Tahoma"/>
                <a:cs typeface="Tahoma"/>
              </a:rPr>
              <a:t>s</a:t>
            </a:r>
            <a:r>
              <a:rPr dirty="0" spc="-535">
                <a:latin typeface="Tahoma"/>
                <a:cs typeface="Tahoma"/>
              </a:rPr>
              <a:t> </a:t>
            </a:r>
            <a:r>
              <a:rPr dirty="0" spc="-110">
                <a:latin typeface="Tahoma"/>
                <a:cs typeface="Tahoma"/>
              </a:rPr>
              <a:t>a</a:t>
            </a:r>
            <a:r>
              <a:rPr dirty="0" spc="-175">
                <a:latin typeface="Tahoma"/>
                <a:cs typeface="Tahoma"/>
              </a:rPr>
              <a:t>u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120">
                <a:latin typeface="Tahoma"/>
                <a:cs typeface="Tahoma"/>
              </a:rPr>
              <a:t>b</a:t>
            </a:r>
            <a:r>
              <a:rPr dirty="0" spc="-135">
                <a:latin typeface="Tahoma"/>
                <a:cs typeface="Tahoma"/>
              </a:rPr>
              <a:t>u</a:t>
            </a:r>
            <a:r>
              <a:rPr dirty="0" spc="-229">
                <a:latin typeface="Tahoma"/>
                <a:cs typeface="Tahoma"/>
              </a:rPr>
              <a:t>s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200">
                <a:latin typeface="Tahoma"/>
                <a:cs typeface="Tahoma"/>
              </a:rPr>
              <a:t>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43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6963" y="1382796"/>
            <a:ext cx="6798309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40690">
              <a:lnSpc>
                <a:spcPct val="117300"/>
              </a:lnSpc>
              <a:spcBef>
                <a:spcPts val="95"/>
              </a:spcBef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Estacions</a:t>
            </a:r>
            <a:r>
              <a:rPr dirty="0" sz="1200" spc="-10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d'Autobusos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0069E0"/>
                </a:solidFill>
                <a:latin typeface="Trebuchet MS"/>
                <a:cs typeface="Trebuchet MS"/>
                <a:hlinkClick r:id="rId4"/>
              </a:rPr>
              <a:t>Barcelona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dirty="0" sz="1200" spc="-30">
                <a:solidFill>
                  <a:srgbClr val="0069E0"/>
                </a:solidFill>
                <a:latin typeface="Trebuchet MS"/>
                <a:cs typeface="Trebuchet MS"/>
                <a:hlinkClick r:id="rId4"/>
              </a:rPr>
              <a:t>Nord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  <a:hlinkClick r:id="rId5"/>
              </a:rPr>
              <a:t>Fabra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  <a:hlinkClick r:id="rId5"/>
              </a:rPr>
              <a:t>i</a:t>
            </a:r>
            <a:r>
              <a:rPr dirty="0" sz="1200" spc="-120">
                <a:solidFill>
                  <a:srgbClr val="0069E0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dirty="0" sz="1200" spc="-25">
                <a:solidFill>
                  <a:srgbClr val="0069E0"/>
                </a:solidFill>
                <a:latin typeface="Trebuchet MS"/>
                <a:cs typeface="Trebuchet MS"/>
                <a:hlinkClick r:id="rId5"/>
              </a:rPr>
              <a:t>Puig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pertanyen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Divisió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Transports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treballa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missió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contribuir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especial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l’àmbit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transport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indisciplina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d’estacionament,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eficient,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avantguardista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encarregats,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oferint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experiència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l’Ajuntament,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aportant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65293" y="4024071"/>
            <a:ext cx="1048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014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07846"/>
            <a:ext cx="154686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ó</a:t>
            </a:r>
            <a:r>
              <a:rPr dirty="0" sz="1850" spc="-254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2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244294"/>
            <a:ext cx="3338829" cy="33731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CLIMATITZACIÓ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GEOTÈRMICA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12700" marR="28511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instal·lat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climatització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basat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tecnologia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geotèrmica,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energia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renovable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gratuïta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basada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endParaRPr sz="1200">
              <a:latin typeface="Trebuchet MS"/>
              <a:cs typeface="Trebuchet MS"/>
            </a:endParaRPr>
          </a:p>
          <a:p>
            <a:pPr marL="12700" marR="14604">
              <a:lnSpc>
                <a:spcPct val="117300"/>
              </a:lnSpc>
              <a:spcBef>
                <a:spcPts val="5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 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8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3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11938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738.000€,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però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renovació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reduir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emissions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CO2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causat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estalvi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aproximat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10">
                <a:solidFill>
                  <a:srgbClr val="666666"/>
                </a:solidFill>
                <a:latin typeface="Trebuchet MS"/>
                <a:cs typeface="Trebuchet MS"/>
              </a:rPr>
              <a:t>40%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consum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energètic,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reduirà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factura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anual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aproximadament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70.000€,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d’aconseguir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confort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usuaris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l’estació.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5223764"/>
            <a:ext cx="3324225" cy="25146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www</a:t>
            </a:r>
            <a:r>
              <a:rPr dirty="0" sz="1200" spc="-13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.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b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a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r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e</a:t>
            </a:r>
            <a:r>
              <a:rPr dirty="0" sz="1200" spc="-130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l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o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n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n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r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d</a:t>
            </a:r>
            <a:r>
              <a:rPr dirty="0" sz="1200" spc="-13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.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a</a:t>
            </a:r>
            <a:r>
              <a:rPr dirty="0" sz="1200" spc="6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imatge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totalment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renovada,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molt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funcional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112395">
              <a:lnSpc>
                <a:spcPct val="117300"/>
              </a:lnSpc>
              <a:spcBef>
                <a:spcPts val="5"/>
              </a:spcBef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informació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necessària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poder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organitzar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seus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viatges.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web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incorpora,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entre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d’altres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novetats,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online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bitllets,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possibilitat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72770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8317606"/>
            <a:ext cx="3309620" cy="168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82295">
              <a:lnSpc>
                <a:spcPct val="117300"/>
              </a:lnSpc>
              <a:spcBef>
                <a:spcPts val="95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R 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TURISTES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L’estació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disposa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lloguer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5€ 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jornada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10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hores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bicicleta.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base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BCN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Bike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troba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andanes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47,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48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49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l’Estació.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4486" y="1270854"/>
            <a:ext cx="3310056" cy="46671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51789"/>
            <a:ext cx="84137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40">
                <a:solidFill>
                  <a:srgbClr val="D00018"/>
                </a:solidFill>
                <a:latin typeface="Tahoma"/>
                <a:cs typeface="Tahoma"/>
              </a:rPr>
              <a:t>Z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20" y="5124296"/>
            <a:ext cx="59055" cy="59055"/>
            <a:chOff x="579120" y="5124296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512917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512917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5338876"/>
            <a:ext cx="59055" cy="59055"/>
            <a:chOff x="579120" y="5338876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534375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534375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5553455"/>
            <a:ext cx="59055" cy="59055"/>
            <a:chOff x="579120" y="5553455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55583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55583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6509308"/>
            <a:ext cx="59055" cy="59055"/>
            <a:chOff x="579120" y="6509308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651418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651418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46963" y="1088237"/>
            <a:ext cx="6836409" cy="5538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26543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passat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novembre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produir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reestructuració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espais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Bus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districte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Ciutat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Vella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disminuir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pressió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turística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contribuir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persones.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parada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Via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Laietana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quedar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anul·lada,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mentre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parada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plaça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d’Antoni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Maura,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conserva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espai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exclusiu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transportin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persones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reduïda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infants,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reserva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53035">
              <a:lnSpc>
                <a:spcPct val="117300"/>
              </a:lnSpc>
              <a:spcBef>
                <a:spcPts val="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reestructuració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d’aquestes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parades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acompanyada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d’una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reordenació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espais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situats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perímetre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districte: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crear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espais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nous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conserven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alguns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ja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existents,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l’objectiu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preservar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centre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històric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disminuir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substancialment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pressió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turística.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Substituir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marquesines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d’andanes.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Incorporar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línees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empreses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transports.</a:t>
            </a:r>
            <a:endParaRPr sz="1200">
              <a:latin typeface="Trebuchet MS"/>
              <a:cs typeface="Trebuchet MS"/>
            </a:endParaRPr>
          </a:p>
          <a:p>
            <a:pPr marL="402590" marR="420370">
              <a:lnSpc>
                <a:spcPct val="117300"/>
              </a:lnSpc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Realitzar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mostreig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viatgers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incorporació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telemàtic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comptatge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viatgers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d’entrada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sortida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autocars.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7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Ampliar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parades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zones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d'estacionament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autocars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turístics.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863392"/>
            <a:ext cx="2941320" cy="983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410504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7108" y="3977253"/>
            <a:ext cx="296227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 marR="6667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 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prestat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ciutadà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" y="45342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496336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971" y="4192828"/>
            <a:ext cx="487680" cy="48768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30200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40">
                <a:latin typeface="Tahoma"/>
                <a:cs typeface="Tahoma"/>
              </a:rPr>
              <a:t>G</a:t>
            </a:r>
            <a:r>
              <a:rPr dirty="0" spc="-160">
                <a:latin typeface="Tahoma"/>
                <a:cs typeface="Tahoma"/>
              </a:rPr>
              <a:t>r</a:t>
            </a:r>
            <a:r>
              <a:rPr dirty="0" spc="-250">
                <a:latin typeface="Tahoma"/>
                <a:cs typeface="Tahoma"/>
              </a:rPr>
              <a:t>u</a:t>
            </a:r>
            <a:r>
              <a:rPr dirty="0" spc="-135">
                <a:latin typeface="Tahoma"/>
                <a:cs typeface="Tahoma"/>
              </a:rPr>
              <a:t>a</a:t>
            </a:r>
            <a:r>
              <a:rPr dirty="0" spc="-480">
                <a:latin typeface="Tahoma"/>
                <a:cs typeface="Tahoma"/>
              </a:rPr>
              <a:t> </a:t>
            </a:r>
            <a:r>
              <a:rPr dirty="0" spc="-250">
                <a:latin typeface="Tahoma"/>
                <a:cs typeface="Tahoma"/>
              </a:rPr>
              <a:t>M</a:t>
            </a:r>
            <a:r>
              <a:rPr dirty="0" spc="-175">
                <a:latin typeface="Tahoma"/>
                <a:cs typeface="Tahoma"/>
              </a:rPr>
              <a:t>u</a:t>
            </a:r>
            <a:r>
              <a:rPr dirty="0" spc="-175">
                <a:latin typeface="Tahoma"/>
                <a:cs typeface="Tahoma"/>
              </a:rPr>
              <a:t>n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120">
                <a:latin typeface="Tahoma"/>
                <a:cs typeface="Tahoma"/>
              </a:rPr>
              <a:t>p</a:t>
            </a:r>
            <a:r>
              <a:rPr dirty="0" spc="-70">
                <a:latin typeface="Tahoma"/>
                <a:cs typeface="Tahoma"/>
              </a:rPr>
              <a:t>a</a:t>
            </a:r>
            <a:r>
              <a:rPr dirty="0" spc="5">
                <a:latin typeface="Tahoma"/>
                <a:cs typeface="Tahoma"/>
              </a:rPr>
              <a:t>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963" y="1382796"/>
            <a:ext cx="674052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Grua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-3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Municipa</a:t>
            </a:r>
            <a:r>
              <a:rPr dirty="0" sz="1200" spc="-30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pertany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Divisió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Transports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treballa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missió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contribuir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especial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l’àmbit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transport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indisciplina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d’estacionament,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eficient,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avantguardista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encarregats,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oferint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experiència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l’Ajuntament,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aportant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recursos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963" y="5623661"/>
            <a:ext cx="6837045" cy="14420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30353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gener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començar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funcionar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dipòsit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C/Badajoz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tancar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definitivament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com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dipòsit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grua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TRAM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VI.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canvi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resultat</a:t>
            </a:r>
            <a:r>
              <a:rPr dirty="0" sz="1200" spc="2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favorable,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punt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vista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endParaRPr sz="1200">
              <a:latin typeface="Trebuchet MS"/>
              <a:cs typeface="Trebuchet MS"/>
            </a:endParaRPr>
          </a:p>
          <a:p>
            <a:pPr marL="41275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recorreguts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grues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punt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vista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instal·lació.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tractar-se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dipòsit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ubicat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l’entorn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Plaça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Glòries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ofereix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millors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comunicacions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usuaris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unes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accessibles.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664" y="7528559"/>
            <a:ext cx="6827519" cy="194096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65293" y="3809491"/>
            <a:ext cx="1048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46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8093"/>
            <a:ext cx="6827520" cy="165671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3683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cedit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416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bicicletes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diverses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institucions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escoles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cursos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persones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risc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d’exclusió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social.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Aquestes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són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retornades,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doncs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acostumen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obsequi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haver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dut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terme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tota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l’activitat.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D’altra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banda,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cedir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238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turismes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escoles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formació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professional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mecànica,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bombers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dur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terme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cursos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d’excarceració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TEDAX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proves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d’explosius.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escoles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formació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professional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mecànica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rebre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65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motos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Bombers,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part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turismes,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furgó,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cursos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d’excarceració.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20" y="5826556"/>
            <a:ext cx="59055" cy="59055"/>
            <a:chOff x="579120" y="5826556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583143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583143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6041135"/>
            <a:ext cx="59055" cy="59055"/>
            <a:chOff x="579120" y="6041135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60460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60460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46963" y="2960928"/>
            <a:ext cx="6788784" cy="3626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12700" marR="7112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implantat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tecnologies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grues,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permeten,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entre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d’altres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funcionalitats,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visualitzar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pantalla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troben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situació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d’infracció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informar,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temps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real,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resta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flota.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establert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nous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criteris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d’actuació,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permet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racionalitzar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augmentar</a:t>
            </a:r>
            <a:endParaRPr sz="1200">
              <a:latin typeface="Trebuchet MS"/>
              <a:cs typeface="Trebuchet MS"/>
            </a:endParaRPr>
          </a:p>
          <a:p>
            <a:pPr algn="just" marL="12700" marR="504825">
              <a:lnSpc>
                <a:spcPct val="117300"/>
              </a:lnSpc>
              <a:spcBef>
                <a:spcPts val="5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l’eficàcia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cadascun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serveis.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temps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resposta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requeriments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ciutadans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grua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estat,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mitja,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inferior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20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minuts.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Posada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marxa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nous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criteris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d’avaluació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cada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tenint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compte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aspectes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probabilitat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d’enganxament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barri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l’enganxament,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ipus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etc.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77971"/>
            <a:ext cx="2941320" cy="983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431962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3996" y="47487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3996" y="517794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582168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4140" y="62508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768" y="48768"/>
                </a:moveTo>
                <a:lnTo>
                  <a:pt x="0" y="48768"/>
                </a:lnTo>
                <a:lnTo>
                  <a:pt x="0" y="0"/>
                </a:lnTo>
                <a:lnTo>
                  <a:pt x="48768" y="0"/>
                </a:lnTo>
                <a:lnTo>
                  <a:pt x="48768" y="4876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4140" y="689458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768" y="48768"/>
                </a:moveTo>
                <a:lnTo>
                  <a:pt x="0" y="48768"/>
                </a:lnTo>
                <a:lnTo>
                  <a:pt x="0" y="0"/>
                </a:lnTo>
                <a:lnTo>
                  <a:pt x="48768" y="0"/>
                </a:lnTo>
                <a:lnTo>
                  <a:pt x="48768" y="4876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37107" y="4191833"/>
            <a:ext cx="2930525" cy="3244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 marL="12700" marR="347345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fauna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marina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(dofinari)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1841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ó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 marR="5334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camp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publicacions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divulgació:</a:t>
            </a:r>
            <a:endParaRPr sz="1200">
              <a:latin typeface="Trebuchet MS"/>
              <a:cs typeface="Trebuchet MS"/>
            </a:endParaRPr>
          </a:p>
          <a:p>
            <a:pPr marL="402590" marR="160655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º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(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2014)</a:t>
            </a:r>
            <a:endParaRPr sz="1200">
              <a:latin typeface="Trebuchet MS"/>
              <a:cs typeface="Trebuchet MS"/>
            </a:endParaRPr>
          </a:p>
          <a:p>
            <a:pPr marL="402590" marR="46990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º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(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)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968" y="4407411"/>
            <a:ext cx="487679" cy="48767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6963" y="554735"/>
            <a:ext cx="391477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5">
                <a:latin typeface="Tahoma"/>
                <a:cs typeface="Tahoma"/>
              </a:rPr>
              <a:t>Z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50">
                <a:latin typeface="Tahoma"/>
                <a:cs typeface="Tahoma"/>
              </a:rPr>
              <a:t>o</a:t>
            </a:r>
            <a:r>
              <a:rPr dirty="0" spc="-484">
                <a:latin typeface="Tahoma"/>
                <a:cs typeface="Tahoma"/>
              </a:rPr>
              <a:t> </a:t>
            </a:r>
            <a:r>
              <a:rPr dirty="0" spc="-155">
                <a:latin typeface="Tahoma"/>
                <a:cs typeface="Tahoma"/>
              </a:rPr>
              <a:t>d</a:t>
            </a:r>
            <a:r>
              <a:rPr dirty="0" spc="-130">
                <a:latin typeface="Tahoma"/>
                <a:cs typeface="Tahoma"/>
              </a:rPr>
              <a:t>e</a:t>
            </a:r>
            <a:r>
              <a:rPr dirty="0" spc="-484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B</a:t>
            </a:r>
            <a:r>
              <a:rPr dirty="0" spc="-110">
                <a:latin typeface="Tahoma"/>
                <a:cs typeface="Tahoma"/>
              </a:rPr>
              <a:t>a</a:t>
            </a:r>
            <a:r>
              <a:rPr dirty="0" spc="-145">
                <a:latin typeface="Tahoma"/>
                <a:cs typeface="Tahoma"/>
              </a:rPr>
              <a:t>r</a:t>
            </a:r>
            <a:r>
              <a:rPr dirty="0" spc="-165">
                <a:latin typeface="Tahoma"/>
                <a:cs typeface="Tahoma"/>
              </a:rPr>
              <a:t>c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10">
                <a:latin typeface="Tahoma"/>
                <a:cs typeface="Tahoma"/>
              </a:rPr>
              <a:t>l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175">
                <a:latin typeface="Tahoma"/>
                <a:cs typeface="Tahoma"/>
              </a:rPr>
              <a:t>n</a:t>
            </a:r>
            <a:r>
              <a:rPr dirty="0" spc="-135">
                <a:latin typeface="Tahoma"/>
                <a:cs typeface="Tahoma"/>
              </a:rPr>
              <a:t>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48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6963" y="1395496"/>
            <a:ext cx="675195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97205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baseline="4629" sz="1800" spc="44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Zoo</a:t>
            </a:r>
            <a:r>
              <a:rPr dirty="0" baseline="4629" sz="1800" spc="-157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baseline="4629" sz="1800" spc="-22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de</a:t>
            </a:r>
            <a:r>
              <a:rPr dirty="0" baseline="4629" sz="1800" spc="-82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baseline="4629" sz="1800" spc="-44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Barcelona</a:t>
            </a:r>
            <a:r>
              <a:rPr dirty="0" baseline="4629" sz="1800" spc="-202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missió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ajudar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conservació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fauna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silvestre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biodiversitat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món,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complementant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d’altres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zoos,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institucions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centres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universitaris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científics.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té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missió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ajudar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conservació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fauna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silvestre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biodiversitat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món,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complementant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d’altres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zoos,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institucions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centres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universitaris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científics.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663" y="7645603"/>
            <a:ext cx="6827520" cy="1814195"/>
          </a:xfrm>
          <a:prstGeom prst="rect">
            <a:avLst/>
          </a:prstGeom>
          <a:solidFill>
            <a:srgbClr val="E3E4E6"/>
          </a:solidFill>
        </p:spPr>
        <p:txBody>
          <a:bodyPr wrap="square" lIns="0" tIns="177165" rIns="0" bIns="0" rtlCol="0" vert="horz">
            <a:spAutoFit/>
          </a:bodyPr>
          <a:lstStyle/>
          <a:p>
            <a:pPr marL="487680">
              <a:lnSpc>
                <a:spcPts val="2030"/>
              </a:lnSpc>
              <a:spcBef>
                <a:spcPts val="1395"/>
              </a:spcBef>
            </a:pP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8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v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endParaRPr sz="1850">
              <a:latin typeface="Tahoma"/>
              <a:cs typeface="Tahoma"/>
            </a:endParaRPr>
          </a:p>
          <a:p>
            <a:pPr marL="487680" marR="573405">
              <a:lnSpc>
                <a:spcPts val="1839"/>
              </a:lnSpc>
              <a:spcBef>
                <a:spcPts val="190"/>
              </a:spcBef>
            </a:pP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2.138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exemplars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de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319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espècies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diferents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la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col·lecció,</a:t>
            </a:r>
            <a:r>
              <a:rPr dirty="0" sz="1850" spc="-19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de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les </a:t>
            </a:r>
            <a:r>
              <a:rPr dirty="0" sz="1850" spc="-5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q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6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f</a:t>
            </a: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2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’</a:t>
            </a:r>
            <a:r>
              <a:rPr dirty="0" sz="1850" spc="-120">
                <a:solidFill>
                  <a:srgbClr val="D00018"/>
                </a:solidFill>
                <a:latin typeface="Tahoma"/>
                <a:cs typeface="Tahoma"/>
              </a:rPr>
              <a:t>EE</a:t>
            </a: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75">
                <a:solidFill>
                  <a:srgbClr val="D00018"/>
                </a:solidFill>
                <a:latin typeface="Tahoma"/>
                <a:cs typeface="Tahoma"/>
              </a:rPr>
              <a:t>(</a:t>
            </a: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70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2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a 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’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è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ç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215">
                <a:solidFill>
                  <a:srgbClr val="D00018"/>
                </a:solidFill>
                <a:latin typeface="Tahoma"/>
                <a:cs typeface="Tahoma"/>
              </a:rPr>
              <a:t>)</a:t>
            </a: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’</a:t>
            </a:r>
            <a:r>
              <a:rPr dirty="0" sz="1850" spc="-1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75">
                <a:solidFill>
                  <a:srgbClr val="D00018"/>
                </a:solidFill>
                <a:latin typeface="Tahoma"/>
                <a:cs typeface="Tahoma"/>
              </a:rPr>
              <a:t>(</a:t>
            </a:r>
            <a:r>
              <a:rPr dirty="0" sz="1850" spc="-8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70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2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70">
                <a:solidFill>
                  <a:srgbClr val="D00018"/>
                </a:solidFill>
                <a:latin typeface="Tahoma"/>
                <a:cs typeface="Tahoma"/>
              </a:rPr>
              <a:t>e  </a:t>
            </a:r>
            <a:r>
              <a:rPr dirty="0" sz="1850" spc="-110">
                <a:solidFill>
                  <a:srgbClr val="D00018"/>
                </a:solidFill>
                <a:latin typeface="Tahoma"/>
                <a:cs typeface="Tahoma"/>
              </a:rPr>
              <a:t>registre).</a:t>
            </a:r>
            <a:endParaRPr sz="1850">
              <a:latin typeface="Tahoma"/>
              <a:cs typeface="Tahoma"/>
            </a:endParaRPr>
          </a:p>
          <a:p>
            <a:pPr marL="487680">
              <a:lnSpc>
                <a:spcPct val="100000"/>
              </a:lnSpc>
              <a:spcBef>
                <a:spcPts val="434"/>
              </a:spcBef>
            </a:pP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260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naixements</a:t>
            </a:r>
            <a:r>
              <a:rPr dirty="0" sz="1850" spc="-16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183</a:t>
            </a:r>
            <a:r>
              <a:rPr dirty="0" sz="1850" spc="-22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70">
                <a:solidFill>
                  <a:srgbClr val="D00018"/>
                </a:solidFill>
                <a:latin typeface="Tahoma"/>
                <a:cs typeface="Tahoma"/>
              </a:rPr>
              <a:t>animals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80">
                <a:solidFill>
                  <a:srgbClr val="D00018"/>
                </a:solidFill>
                <a:latin typeface="Tahoma"/>
                <a:cs typeface="Tahoma"/>
              </a:rPr>
              <a:t>incorporats</a:t>
            </a:r>
            <a:r>
              <a:rPr dirty="0" sz="1850" spc="-16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la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70">
                <a:solidFill>
                  <a:srgbClr val="D00018"/>
                </a:solidFill>
                <a:latin typeface="Tahoma"/>
                <a:cs typeface="Tahoma"/>
              </a:rPr>
              <a:t>col·lecció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65293" y="4024071"/>
            <a:ext cx="1048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014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670783"/>
            <a:ext cx="6834505" cy="3985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2235">
              <a:lnSpc>
                <a:spcPct val="117300"/>
              </a:lnSpc>
              <a:spcBef>
                <a:spcPts val="9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l'aspecte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sentim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satisfets.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crít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ics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llocs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semblava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inexistent,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capaç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generar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oportunitats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d'ocupació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d'incorporar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equips.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sanejada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situació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econòmica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superar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obstacles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administratius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públiques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397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ambiental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impregna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metes.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agent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canvi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l'impacte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l'activitat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humana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l'entorn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intentem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tenir-ho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d'endolls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vehicles</a:t>
            </a:r>
            <a:endParaRPr sz="1200">
              <a:latin typeface="Tahoma"/>
              <a:cs typeface="Tahoma"/>
            </a:endParaRPr>
          </a:p>
          <a:p>
            <a:pPr marL="12700" marR="49657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elèctrics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contribució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bàsica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lluita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contaminació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desplegament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ZonaBus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contribuint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l'amortiment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l'impacte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turístic,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mateixa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regulació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Güell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contribueix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preservar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reintegra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vida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quotidiana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veïns;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d'Atraccions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Tibidabo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proposta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sensibilització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reciclatge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visitants,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petits.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poquíssims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exemples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d'una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cultura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ambiental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assolida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empresa.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8732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consecucions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haurien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possibles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equips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humans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confiança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reiterada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Plegats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continuarem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sostenibilitat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transformadora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8093"/>
            <a:ext cx="6814184" cy="14420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continuat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procés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d’implementació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Manteniment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Integral,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iniciar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passat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novembre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2013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abasta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àmbits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manteniment,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jardineria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neteja. El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objectiu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control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operatiu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instal·lacions,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partint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correctiu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preventiu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costos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acotats.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sentit,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Posta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zero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Zoo.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1,12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MM€.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863" y="2746349"/>
            <a:ext cx="6815455" cy="19297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50800" marR="63500">
              <a:lnSpc>
                <a:spcPct val="149300"/>
              </a:lnSpc>
              <a:spcBef>
                <a:spcPts val="770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definit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Futur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fauna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marina.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sentit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treballs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previs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Dofinari.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L’espai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d’uns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2.083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baseline="20833" sz="1800" spc="7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baseline="20833" sz="1800" spc="-67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aproximadament,</a:t>
            </a:r>
            <a:endParaRPr sz="1200">
              <a:latin typeface="Trebuchet MS"/>
              <a:cs typeface="Trebuchet MS"/>
            </a:endParaRPr>
          </a:p>
          <a:p>
            <a:pPr marL="50800" marR="32512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multiplicant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l’actual,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constarà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única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gran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piscina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l’aire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lliure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àmbits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naturalitzats.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construcció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delfinari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pretén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programes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d’enriquiment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50800" marR="431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socialització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dofins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donar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impuls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sensibilització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educació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conservació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espècies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biodiversitat.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prevista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10,72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milions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d’euros,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preveu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realitzar-lo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163" y="5254975"/>
            <a:ext cx="6875145" cy="441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4115435">
              <a:lnSpc>
                <a:spcPct val="117300"/>
              </a:lnSpc>
              <a:spcBef>
                <a:spcPts val="95"/>
              </a:spcBef>
            </a:pP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 b="1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ORANGUTANS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63500" marR="3639185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ó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63500" marR="371729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realitzades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d’hipopòtams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primera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fase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elefants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transformar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aquests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espais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contempla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Estratègic.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obra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6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milions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d’euros.</a:t>
            </a:r>
            <a:endParaRPr sz="1200">
              <a:latin typeface="Trebuchet MS"/>
              <a:cs typeface="Trebuchet MS"/>
            </a:endParaRPr>
          </a:p>
          <a:p>
            <a:pPr marL="63500" marR="315595">
              <a:lnSpc>
                <a:spcPct val="149300"/>
              </a:lnSpc>
              <a:spcBef>
                <a:spcPts val="76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instal·lació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orangutans,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juntament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Sabana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Sahel,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constitueixen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dues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primeres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baules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Zoo.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espai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orangutans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indrà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aproximadament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1000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baseline="20833" sz="1800" spc="7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baseline="20833" sz="1800" spc="-67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63500" marR="5588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permetrà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observar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zones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interior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exterior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instal·lació,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manera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podrà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veure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grup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d’orangutans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tot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independentment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climatologia.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1,5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milions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d’euros.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finalitzaran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progressivament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8915" y="5294983"/>
            <a:ext cx="3547189" cy="23655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49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20" y="3563720"/>
            <a:ext cx="59055" cy="59055"/>
            <a:chOff x="579120" y="3563720"/>
            <a:chExt cx="59055" cy="59055"/>
          </a:xfrm>
        </p:grpSpPr>
        <p:sp>
          <p:nvSpPr>
            <p:cNvPr id="3" name="object 3"/>
            <p:cNvSpPr/>
            <p:nvPr/>
          </p:nvSpPr>
          <p:spPr>
            <a:xfrm>
              <a:off x="583996" y="356859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3996" y="356859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79120" y="3992879"/>
            <a:ext cx="59055" cy="59055"/>
            <a:chOff x="579120" y="3992879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399775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399775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20" y="4422037"/>
            <a:ext cx="59055" cy="59055"/>
            <a:chOff x="579120" y="4422037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442691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442691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20" y="4636616"/>
            <a:ext cx="59055" cy="59055"/>
            <a:chOff x="579120" y="4636616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464149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464149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79120" y="4851196"/>
            <a:ext cx="59055" cy="59055"/>
            <a:chOff x="579120" y="4851196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83996" y="485607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996" y="485607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79120" y="5280354"/>
            <a:ext cx="59055" cy="59055"/>
            <a:chOff x="579120" y="5280354"/>
            <a:chExt cx="59055" cy="59055"/>
          </a:xfrm>
        </p:grpSpPr>
        <p:sp>
          <p:nvSpPr>
            <p:cNvPr id="18" name="object 18"/>
            <p:cNvSpPr/>
            <p:nvPr/>
          </p:nvSpPr>
          <p:spPr>
            <a:xfrm>
              <a:off x="583996" y="528523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3996" y="528523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79120" y="5494933"/>
            <a:ext cx="59055" cy="59055"/>
            <a:chOff x="579120" y="5494933"/>
            <a:chExt cx="59055" cy="59055"/>
          </a:xfrm>
        </p:grpSpPr>
        <p:sp>
          <p:nvSpPr>
            <p:cNvPr id="21" name="object 21"/>
            <p:cNvSpPr/>
            <p:nvPr/>
          </p:nvSpPr>
          <p:spPr>
            <a:xfrm>
              <a:off x="583996" y="54998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3996" y="54998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579120" y="5924092"/>
            <a:ext cx="59055" cy="59055"/>
            <a:chOff x="579120" y="5924092"/>
            <a:chExt cx="59055" cy="59055"/>
          </a:xfrm>
        </p:grpSpPr>
        <p:sp>
          <p:nvSpPr>
            <p:cNvPr id="24" name="object 24"/>
            <p:cNvSpPr/>
            <p:nvPr/>
          </p:nvSpPr>
          <p:spPr>
            <a:xfrm>
              <a:off x="583996" y="59289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83996" y="59289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46963" y="698093"/>
            <a:ext cx="6796405" cy="55581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Fundació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continuat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tasca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divulgació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publicant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primers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números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Quaderns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2014.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primer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publicar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l’abril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Guia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sz="1200" spc="-2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Botànica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endParaRPr sz="1200">
              <a:latin typeface="Trebuchet MS"/>
              <a:cs typeface="Trebuchet MS"/>
            </a:endParaRPr>
          </a:p>
          <a:p>
            <a:pPr algn="just" marL="12700" marR="267335">
              <a:lnSpc>
                <a:spcPct val="117300"/>
              </a:lnSpc>
              <a:spcBef>
                <a:spcPts val="5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descriuen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50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arbres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50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arbusts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característics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hi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Zoo.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tard,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novembre,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veure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llum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segon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quadren,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corresponent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Guia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dels</a:t>
            </a:r>
            <a:r>
              <a:rPr dirty="0" sz="1200" spc="-10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Mamífers</a:t>
            </a:r>
            <a:r>
              <a:rPr dirty="0" sz="1200" spc="-10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pot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trobar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informació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80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espècies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poden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trobar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22860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referència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sector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Difondre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potencial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pedagògic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divulgatiu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tenen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zoològics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segle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XXI</a:t>
            </a:r>
            <a:endParaRPr sz="1200">
              <a:latin typeface="Trebuchet MS"/>
              <a:cs typeface="Trebuchet MS"/>
            </a:endParaRPr>
          </a:p>
          <a:p>
            <a:pPr marL="402590" marR="486409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Esdevenir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pioner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camp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recerca,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conservació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d’espècies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perill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d’extinció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divulgació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món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animal</a:t>
            </a:r>
            <a:endParaRPr sz="1200">
              <a:latin typeface="Trebuchet MS"/>
              <a:cs typeface="Trebuchet MS"/>
            </a:endParaRPr>
          </a:p>
          <a:p>
            <a:pPr marL="402590" marR="658495">
              <a:lnSpc>
                <a:spcPct val="117300"/>
              </a:lnSpc>
              <a:spcBef>
                <a:spcPts val="5"/>
              </a:spcBef>
            </a:pP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espai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obert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 b="1">
                <a:solidFill>
                  <a:srgbClr val="666666"/>
                </a:solidFill>
                <a:latin typeface="Trebuchet MS"/>
                <a:cs typeface="Trebuchet MS"/>
              </a:rPr>
              <a:t>tothom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oferta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lúdica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educativa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equilibrada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permanent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bona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alternativa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d’oci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famílies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turistes</a:t>
            </a:r>
            <a:endParaRPr sz="1200">
              <a:latin typeface="Trebuchet MS"/>
              <a:cs typeface="Trebuchet MS"/>
            </a:endParaRPr>
          </a:p>
          <a:p>
            <a:pPr marL="402590" marR="38227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Incrementar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satisfacció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percebuda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visitants.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Progressiva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posada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marxa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desenvolupament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d'Atenció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Client</a:t>
            </a:r>
            <a:r>
              <a:rPr dirty="0" sz="1200" spc="-2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màxim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nivell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d’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autofinançament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sostenibilitat</a:t>
            </a:r>
            <a:endParaRPr sz="1200">
              <a:latin typeface="Trebuchet MS"/>
              <a:cs typeface="Trebuchet MS"/>
            </a:endParaRPr>
          </a:p>
          <a:p>
            <a:pPr marL="402590" marR="400050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solidari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compromès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societat: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Desenvolupant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política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sostinguda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creixent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d’accions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socials,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compatible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dinàmica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benestar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animals</a:t>
            </a:r>
            <a:endParaRPr sz="1200">
              <a:latin typeface="Trebuchet MS"/>
              <a:cs typeface="Trebuchet MS"/>
            </a:endParaRPr>
          </a:p>
          <a:p>
            <a:pPr marL="402590" marR="1270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impuls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Fundació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elements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definidors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dos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primers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anys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funcionament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50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077971"/>
            <a:ext cx="2941320" cy="983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43196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7108" y="4191833"/>
            <a:ext cx="2714625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84810">
              <a:lnSpc>
                <a:spcPct val="117300"/>
              </a:lnSpc>
              <a:spcBef>
                <a:spcPts val="95"/>
              </a:spcBef>
            </a:pP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,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 marL="12700" marR="20193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d’inversions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restauració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" y="45342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539252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56071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996" y="582167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971" y="4407407"/>
            <a:ext cx="487680" cy="4876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43281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5">
                <a:latin typeface="Tahoma"/>
                <a:cs typeface="Tahoma"/>
              </a:rPr>
              <a:t>A</a:t>
            </a:r>
            <a:r>
              <a:rPr dirty="0" spc="-175">
                <a:latin typeface="Tahoma"/>
                <a:cs typeface="Tahoma"/>
              </a:rPr>
              <a:t>n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10">
                <a:latin typeface="Tahoma"/>
                <a:cs typeface="Tahoma"/>
              </a:rPr>
              <a:t>ll</a:t>
            </a:r>
            <a:r>
              <a:rPr dirty="0" spc="-135">
                <a:latin typeface="Tahoma"/>
                <a:cs typeface="Tahoma"/>
              </a:rPr>
              <a:t>a</a:t>
            </a:r>
            <a:r>
              <a:rPr dirty="0" spc="-480">
                <a:latin typeface="Tahoma"/>
                <a:cs typeface="Tahoma"/>
              </a:rPr>
              <a:t> </a:t>
            </a:r>
            <a:r>
              <a:rPr dirty="0" spc="-215">
                <a:latin typeface="Tahoma"/>
                <a:cs typeface="Tahoma"/>
              </a:rPr>
              <a:t>O</a:t>
            </a:r>
            <a:r>
              <a:rPr dirty="0" spc="-70">
                <a:latin typeface="Tahoma"/>
                <a:cs typeface="Tahoma"/>
              </a:rPr>
              <a:t>l</a:t>
            </a:r>
            <a:r>
              <a:rPr dirty="0" spc="-70">
                <a:latin typeface="Tahoma"/>
                <a:cs typeface="Tahoma"/>
              </a:rPr>
              <a:t>í</a:t>
            </a:r>
            <a:r>
              <a:rPr dirty="0" spc="-235">
                <a:latin typeface="Tahoma"/>
                <a:cs typeface="Tahoma"/>
              </a:rPr>
              <a:t>m</a:t>
            </a:r>
            <a:r>
              <a:rPr dirty="0" spc="-80">
                <a:latin typeface="Tahoma"/>
                <a:cs typeface="Tahoma"/>
              </a:rPr>
              <a:t>p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135">
                <a:latin typeface="Tahoma"/>
                <a:cs typeface="Tahoma"/>
              </a:rPr>
              <a:t>a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51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6963" y="1382796"/>
            <a:ext cx="676846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97485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divisió de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l'</a:t>
            </a:r>
            <a:r>
              <a:rPr dirty="0" sz="1200" spc="-5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Anella 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Olímpica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té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missió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contribuir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dinamització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gestionant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polivalents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municipals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oferint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ciutadans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espectacles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promotors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opció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celebració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seus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esdeveniments.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referents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internacionals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d’instal·lacions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polivalents,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consolidant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d’explotació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Olímpiques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fent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siguin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l’orgull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seus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ciutadans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treballem.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255" y="6092668"/>
            <a:ext cx="6535420" cy="2409190"/>
          </a:xfrm>
          <a:prstGeom prst="rect">
            <a:avLst/>
          </a:prstGeom>
          <a:solidFill>
            <a:srgbClr val="E3E4E6"/>
          </a:solidFill>
        </p:spPr>
        <p:txBody>
          <a:bodyPr wrap="square" lIns="0" tIns="152400" rIns="0" bIns="0" rtlCol="0" vert="horz">
            <a:spAutoFit/>
          </a:bodyPr>
          <a:lstStyle/>
          <a:p>
            <a:pPr algn="just" marL="386080">
              <a:lnSpc>
                <a:spcPct val="100000"/>
              </a:lnSpc>
              <a:spcBef>
                <a:spcPts val="1200"/>
              </a:spcBef>
            </a:pP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8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v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endParaRPr sz="1850">
              <a:latin typeface="Tahoma"/>
              <a:cs typeface="Tahoma"/>
            </a:endParaRPr>
          </a:p>
          <a:p>
            <a:pPr algn="just" marL="386080" marR="641350">
              <a:lnSpc>
                <a:spcPts val="1839"/>
              </a:lnSpc>
              <a:spcBef>
                <a:spcPts val="500"/>
              </a:spcBef>
            </a:pPr>
            <a:r>
              <a:rPr dirty="0" sz="1850" spc="-70">
                <a:solidFill>
                  <a:srgbClr val="D00018"/>
                </a:solidFill>
                <a:latin typeface="Tahoma"/>
                <a:cs typeface="Tahoma"/>
              </a:rPr>
              <a:t>Tots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els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estils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musicals:</a:t>
            </a:r>
            <a:r>
              <a:rPr dirty="0" sz="1850" spc="-19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Beyoncé,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80">
                <a:solidFill>
                  <a:srgbClr val="D00018"/>
                </a:solidFill>
                <a:latin typeface="Tahoma"/>
                <a:cs typeface="Tahoma"/>
              </a:rPr>
              <a:t>Michael</a:t>
            </a:r>
            <a:r>
              <a:rPr dirty="0" sz="1850" spc="-2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0">
                <a:solidFill>
                  <a:srgbClr val="D00018"/>
                </a:solidFill>
                <a:latin typeface="Tahoma"/>
                <a:cs typeface="Tahoma"/>
              </a:rPr>
              <a:t>Bublé,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Elton</a:t>
            </a:r>
            <a:r>
              <a:rPr dirty="0" sz="1850" spc="-2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John, </a:t>
            </a:r>
            <a:r>
              <a:rPr dirty="0" sz="1850" spc="-57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Joaquín</a:t>
            </a:r>
            <a:r>
              <a:rPr dirty="0" sz="1850" spc="-2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Sabina,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Miley</a:t>
            </a:r>
            <a:r>
              <a:rPr dirty="0" sz="1850" spc="-21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25">
                <a:solidFill>
                  <a:srgbClr val="D00018"/>
                </a:solidFill>
                <a:latin typeface="Tahoma"/>
                <a:cs typeface="Tahoma"/>
              </a:rPr>
              <a:t>Cyrus,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Enrique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0">
                <a:solidFill>
                  <a:srgbClr val="D00018"/>
                </a:solidFill>
                <a:latin typeface="Tahoma"/>
                <a:cs typeface="Tahoma"/>
              </a:rPr>
              <a:t>Iglesias,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ahoma"/>
                <a:cs typeface="Tahoma"/>
              </a:rPr>
              <a:t>Lady</a:t>
            </a:r>
            <a:r>
              <a:rPr dirty="0" sz="1850" spc="-204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0">
                <a:solidFill>
                  <a:srgbClr val="D00018"/>
                </a:solidFill>
                <a:latin typeface="Tahoma"/>
                <a:cs typeface="Tahoma"/>
              </a:rPr>
              <a:t>Gaga,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ahoma"/>
                <a:cs typeface="Tahoma"/>
              </a:rPr>
              <a:t>Ed </a:t>
            </a:r>
            <a:r>
              <a:rPr dirty="0" sz="1850" spc="-5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25">
                <a:solidFill>
                  <a:srgbClr val="D00018"/>
                </a:solidFill>
                <a:latin typeface="Tahoma"/>
                <a:cs typeface="Tahoma"/>
              </a:rPr>
              <a:t>Sheeran,</a:t>
            </a:r>
            <a:r>
              <a:rPr dirty="0" sz="1850" spc="-19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25">
                <a:solidFill>
                  <a:srgbClr val="D00018"/>
                </a:solidFill>
                <a:latin typeface="Tahoma"/>
                <a:cs typeface="Tahoma"/>
              </a:rPr>
              <a:t>One</a:t>
            </a:r>
            <a:r>
              <a:rPr dirty="0" sz="1850" spc="-229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Republic,</a:t>
            </a:r>
            <a:r>
              <a:rPr dirty="0" sz="1850" spc="-19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25">
                <a:solidFill>
                  <a:srgbClr val="D00018"/>
                </a:solidFill>
                <a:latin typeface="Tahoma"/>
                <a:cs typeface="Tahoma"/>
              </a:rPr>
              <a:t>One</a:t>
            </a:r>
            <a:r>
              <a:rPr dirty="0" sz="1850" spc="-229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Direction,</a:t>
            </a:r>
            <a:r>
              <a:rPr dirty="0" sz="1850" spc="-19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David</a:t>
            </a:r>
            <a:r>
              <a:rPr dirty="0" sz="1850" spc="-19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Bisbal,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Malú...</a:t>
            </a:r>
            <a:endParaRPr sz="1850">
              <a:latin typeface="Tahoma"/>
              <a:cs typeface="Tahoma"/>
            </a:endParaRPr>
          </a:p>
          <a:p>
            <a:pPr marL="386080" marR="451484">
              <a:lnSpc>
                <a:spcPct val="89800"/>
              </a:lnSpc>
              <a:spcBef>
                <a:spcPts val="780"/>
              </a:spcBef>
            </a:pPr>
            <a:r>
              <a:rPr dirty="0" sz="1850" spc="-80">
                <a:solidFill>
                  <a:srgbClr val="D00018"/>
                </a:solidFill>
                <a:latin typeface="Tahoma"/>
                <a:cs typeface="Tahoma"/>
              </a:rPr>
              <a:t>Tot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l'esport: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seu</a:t>
            </a:r>
            <a:r>
              <a:rPr dirty="0" sz="1850" spc="-2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de</a:t>
            </a:r>
            <a:r>
              <a:rPr dirty="0" sz="1850" spc="-229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partits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de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vuitents</a:t>
            </a:r>
            <a:r>
              <a:rPr dirty="0" sz="1850" spc="-16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70">
                <a:solidFill>
                  <a:srgbClr val="D00018"/>
                </a:solidFill>
                <a:latin typeface="Tahoma"/>
                <a:cs typeface="Tahoma"/>
              </a:rPr>
              <a:t>quarts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de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70">
                <a:solidFill>
                  <a:srgbClr val="D00018"/>
                </a:solidFill>
                <a:latin typeface="Tahoma"/>
                <a:cs typeface="Tahoma"/>
              </a:rPr>
              <a:t>final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de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FIBA </a:t>
            </a:r>
            <a:r>
              <a:rPr dirty="0" sz="1850" spc="-5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20">
                <a:solidFill>
                  <a:srgbClr val="D00018"/>
                </a:solidFill>
                <a:latin typeface="Tahoma"/>
                <a:cs typeface="Tahoma"/>
              </a:rPr>
              <a:t>World </a:t>
            </a:r>
            <a:r>
              <a:rPr dirty="0" sz="1850" spc="-130">
                <a:solidFill>
                  <a:srgbClr val="D00018"/>
                </a:solidFill>
                <a:latin typeface="Tahoma"/>
                <a:cs typeface="Tahoma"/>
              </a:rPr>
              <a:t>Cup, 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lliga de 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rugbi 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francès, 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Trial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Enduro </a:t>
            </a:r>
            <a:r>
              <a:rPr dirty="0" sz="1850" spc="-120">
                <a:solidFill>
                  <a:srgbClr val="D00018"/>
                </a:solidFill>
                <a:latin typeface="Tahoma"/>
                <a:cs typeface="Tahoma"/>
              </a:rPr>
              <a:t>Indoor 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i </a:t>
            </a:r>
            <a:r>
              <a:rPr dirty="0" sz="1850" spc="-110">
                <a:solidFill>
                  <a:srgbClr val="D00018"/>
                </a:solidFill>
                <a:latin typeface="Tahoma"/>
                <a:cs typeface="Tahoma"/>
              </a:rPr>
              <a:t>Dirt 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Track...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5293" y="4024071"/>
            <a:ext cx="1048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014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6301" y="1632248"/>
            <a:ext cx="4134023" cy="23388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698093"/>
            <a:ext cx="2326640" cy="42316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439420">
              <a:lnSpc>
                <a:spcPct val="117300"/>
              </a:lnSpc>
            </a:pP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 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p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a</a:t>
            </a:r>
            <a:r>
              <a:rPr dirty="0" sz="1200" spc="-13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l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u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s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n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t</a:t>
            </a:r>
            <a:r>
              <a:rPr dirty="0" sz="1200" spc="-21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j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r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d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i</a:t>
            </a:r>
            <a:r>
              <a:rPr dirty="0" sz="1200" spc="-13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.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a</a:t>
            </a:r>
            <a:r>
              <a:rPr dirty="0" sz="1200" spc="6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 marR="34988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 marR="53340">
              <a:lnSpc>
                <a:spcPts val="1689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245" i="1">
                <a:solidFill>
                  <a:srgbClr val="666666"/>
                </a:solidFill>
                <a:latin typeface="Verdana"/>
                <a:cs typeface="Verdana"/>
              </a:rPr>
              <a:t>V</a:t>
            </a:r>
            <a:r>
              <a:rPr dirty="0" sz="1250" spc="-30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50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229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50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 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245" i="1">
                <a:solidFill>
                  <a:srgbClr val="666666"/>
                </a:solidFill>
                <a:latin typeface="Verdana"/>
                <a:cs typeface="Verdana"/>
              </a:rPr>
              <a:t>V</a:t>
            </a:r>
            <a:r>
              <a:rPr dirty="0" sz="1250" spc="-30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50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229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x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50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ú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  <a:p>
            <a:pPr marL="12700" marR="230504">
              <a:lnSpc>
                <a:spcPct val="117300"/>
              </a:lnSpc>
            </a:pP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útil.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52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963" y="5535879"/>
            <a:ext cx="6776084" cy="2241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forta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adequar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l’Anella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Olímpica,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destinant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recursos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requeriments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tècnics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control d’accessos.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ofert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promotors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espectadors,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s’ofereix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dintre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l’operatiu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bàsic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qualsevol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l’Anella.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el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control d’accessos,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s’incrementarà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control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d’aforaments,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relacionant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obligacions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derivades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contracte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ipus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cessió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d’espais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l’homologació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sistemes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venda.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35560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control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derivat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d’aquest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servei,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així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reduït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suposa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promotors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fan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d’aquest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servei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innovador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d’aquest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ipus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Espanya.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893165"/>
            <a:ext cx="4515485" cy="3470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12700" marR="685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inclusió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licitacions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d’obligacions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orientades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incrementar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varietat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oferim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assistents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esdeveniments,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contribuït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disposar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ampli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ventall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d’opcions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adreçades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ampliar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l’oferta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temps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d’espera,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l’atenció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client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2700">
              <a:lnSpc>
                <a:spcPct val="117300"/>
              </a:lnSpc>
              <a:spcBef>
                <a:spcPts val="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control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d’accessos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abans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esmentades,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modernitzat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fet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segures,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l’hora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ofereixen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prestacions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promotors.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instal·lat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senyalització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canviat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l’enllumenat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d’emergència de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l’Estadi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Olímpic.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97790">
              <a:lnSpc>
                <a:spcPct val="117300"/>
              </a:lnSpc>
              <a:spcBef>
                <a:spcPts val="5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També,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instal·lat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 senyalització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interna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 Palau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Sant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Jordi,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molt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visible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gràcies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mida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contrast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causa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4970170"/>
            <a:ext cx="4491355" cy="1871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L’empresa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Aramark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obtingut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aquest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l’exclusivitat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fa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restauració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Palau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Sant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Jordi,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permès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renovar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endParaRPr sz="1200">
              <a:latin typeface="Trebuchet MS"/>
              <a:cs typeface="Trebuchet MS"/>
            </a:endParaRPr>
          </a:p>
          <a:p>
            <a:pPr marL="12700" marR="53975">
              <a:lnSpc>
                <a:spcPct val="117300"/>
              </a:lnSpc>
              <a:spcBef>
                <a:spcPts val="5"/>
              </a:spcBef>
            </a:pP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imatge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punts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venda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restauració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proì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Palau,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vegada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augmentat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l’eficiència,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varietat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rapidesa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smartkiosks,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cues ràpides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comunicació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l’oferta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suports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digitals.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disposa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d’una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línia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càtering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1145" y="1042415"/>
            <a:ext cx="2077516" cy="30918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9119" y="8311698"/>
            <a:ext cx="59055" cy="59055"/>
            <a:chOff x="579119" y="8311698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83165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83165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19" y="8740856"/>
            <a:ext cx="59055" cy="59055"/>
            <a:chOff x="579119" y="8740856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874573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874573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19" y="8955435"/>
            <a:ext cx="59055" cy="59055"/>
            <a:chOff x="579119" y="8955435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89603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89603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79119" y="9384594"/>
            <a:ext cx="59055" cy="59055"/>
            <a:chOff x="579119" y="9384594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83996" y="938947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996" y="938947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79119" y="9813752"/>
            <a:ext cx="59055" cy="59055"/>
            <a:chOff x="579119" y="9813752"/>
            <a:chExt cx="59055" cy="59055"/>
          </a:xfrm>
        </p:grpSpPr>
        <p:sp>
          <p:nvSpPr>
            <p:cNvPr id="18" name="object 18"/>
            <p:cNvSpPr/>
            <p:nvPr/>
          </p:nvSpPr>
          <p:spPr>
            <a:xfrm>
              <a:off x="583996" y="981862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3996" y="981862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79119" y="10028332"/>
            <a:ext cx="59055" cy="59055"/>
            <a:chOff x="579119" y="10028332"/>
            <a:chExt cx="59055" cy="59055"/>
          </a:xfrm>
        </p:grpSpPr>
        <p:sp>
          <p:nvSpPr>
            <p:cNvPr id="21" name="object 21"/>
            <p:cNvSpPr/>
            <p:nvPr/>
          </p:nvSpPr>
          <p:spPr>
            <a:xfrm>
              <a:off x="583996" y="1003320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3996" y="1003320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46963" y="7289500"/>
            <a:ext cx="6844665" cy="28562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643255">
              <a:lnSpc>
                <a:spcPct val="1173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Incrementar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ingressos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acte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augmentar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valor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afegit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creant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nous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productes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realitzant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accions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Seguir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consecució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patrocinis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Posicionar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aconseguint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alt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tràfic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publicar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webs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Sant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Jordi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Club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l’Estadi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Olímpic</a:t>
            </a:r>
            <a:endParaRPr sz="1200">
              <a:latin typeface="Trebuchet MS"/>
              <a:cs typeface="Trebuchet MS"/>
            </a:endParaRPr>
          </a:p>
          <a:p>
            <a:pPr marL="402590" marR="31115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Continuar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millora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espais,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buscant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eficiència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medi-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ambiental: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substitució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paviments,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senyalització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exterior,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zones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VIP,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etc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Implantar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processos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d’eficiència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operacions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Finalitzar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creació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d’una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app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relacionada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venda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productes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53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648813"/>
            <a:ext cx="2941320" cy="983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389047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7107" y="3762675"/>
            <a:ext cx="2975610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12700" marR="7556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promotors</a:t>
            </a:r>
            <a:endParaRPr sz="1200">
              <a:latin typeface="Trebuchet MS"/>
              <a:cs typeface="Trebuchet MS"/>
            </a:endParaRPr>
          </a:p>
          <a:p>
            <a:pPr marL="12700" marR="189865">
              <a:lnSpc>
                <a:spcPct val="117300"/>
              </a:lnSpc>
            </a:pP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promotors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  <a:p>
            <a:pPr marL="12700" marR="4127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Seguir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objectius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mediambientals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" y="431962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496336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53925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996" y="560710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3996" y="603626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968" y="3978252"/>
            <a:ext cx="487679" cy="48767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47193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5">
                <a:latin typeface="Tahoma"/>
                <a:cs typeface="Tahoma"/>
              </a:rPr>
              <a:t>F</a:t>
            </a:r>
            <a:r>
              <a:rPr dirty="0" spc="-35">
                <a:latin typeface="Tahoma"/>
                <a:cs typeface="Tahoma"/>
              </a:rPr>
              <a:t>ò</a:t>
            </a:r>
            <a:r>
              <a:rPr dirty="0" spc="-160">
                <a:latin typeface="Tahoma"/>
                <a:cs typeface="Tahoma"/>
              </a:rPr>
              <a:t>r</a:t>
            </a:r>
            <a:r>
              <a:rPr dirty="0" spc="-250">
                <a:latin typeface="Tahoma"/>
                <a:cs typeface="Tahoma"/>
              </a:rPr>
              <a:t>u</a:t>
            </a:r>
            <a:r>
              <a:rPr dirty="0" spc="-145">
                <a:latin typeface="Tahoma"/>
                <a:cs typeface="Tahoma"/>
              </a:rPr>
              <a:t>m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54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6963" y="1382796"/>
            <a:ext cx="677100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Divisió </a:t>
            </a:r>
            <a:r>
              <a:rPr dirty="0" sz="1200" spc="-3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Fòrum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té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l’encàrrec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gestionar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espais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màxima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eficiència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coneixement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sector,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l’entorn,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ciutat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seves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necessitats,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finalitat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d’aconseguir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satisfacció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expectatives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ciutadans,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clients,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organitzacions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Ajuntament.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663" y="7255459"/>
            <a:ext cx="6827520" cy="2633980"/>
          </a:xfrm>
          <a:prstGeom prst="rect">
            <a:avLst/>
          </a:prstGeom>
          <a:solidFill>
            <a:srgbClr val="E3E4E6"/>
          </a:solidFill>
        </p:spPr>
        <p:txBody>
          <a:bodyPr wrap="square" lIns="0" tIns="164465" rIns="0" bIns="0" rtlCol="0" vert="horz">
            <a:spAutoFit/>
          </a:bodyPr>
          <a:lstStyle/>
          <a:p>
            <a:pPr marL="487045">
              <a:lnSpc>
                <a:spcPct val="100000"/>
              </a:lnSpc>
              <a:spcBef>
                <a:spcPts val="1295"/>
              </a:spcBef>
            </a:pP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1.180.900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0">
                <a:solidFill>
                  <a:srgbClr val="D00018"/>
                </a:solidFill>
                <a:latin typeface="Tahoma"/>
                <a:cs typeface="Tahoma"/>
              </a:rPr>
              <a:t>persones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entre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esdeveniments</a:t>
            </a:r>
            <a:r>
              <a:rPr dirty="0" sz="1850" spc="-16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usuaris</a:t>
            </a:r>
            <a:endParaRPr sz="1850">
              <a:latin typeface="Tahoma"/>
              <a:cs typeface="Tahoma"/>
            </a:endParaRPr>
          </a:p>
          <a:p>
            <a:pPr marL="487045">
              <a:lnSpc>
                <a:spcPts val="2030"/>
              </a:lnSpc>
              <a:spcBef>
                <a:spcPts val="545"/>
              </a:spcBef>
            </a:pP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7</a:t>
            </a:r>
            <a:r>
              <a:rPr dirty="0" sz="1850" spc="-1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v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(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7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5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1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225">
                <a:solidFill>
                  <a:srgbClr val="D00018"/>
                </a:solidFill>
                <a:latin typeface="Trebuchet MS"/>
                <a:cs typeface="Trebuchet MS"/>
              </a:rPr>
              <a:t>,</a:t>
            </a:r>
            <a:r>
              <a:rPr dirty="0" sz="1850" spc="-17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9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3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11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225">
                <a:solidFill>
                  <a:srgbClr val="D00018"/>
                </a:solidFill>
                <a:latin typeface="Trebuchet MS"/>
                <a:cs typeface="Trebuchet MS"/>
              </a:rPr>
              <a:t>,</a:t>
            </a:r>
            <a:r>
              <a:rPr dirty="0" sz="1850" spc="-17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5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2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endParaRPr sz="1850">
              <a:latin typeface="Trebuchet MS"/>
              <a:cs typeface="Trebuchet MS"/>
            </a:endParaRPr>
          </a:p>
          <a:p>
            <a:pPr marL="487045" marR="1670685">
              <a:lnSpc>
                <a:spcPts val="1839"/>
              </a:lnSpc>
              <a:spcBef>
                <a:spcPts val="190"/>
              </a:spcBef>
            </a:pP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5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3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11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10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225">
                <a:solidFill>
                  <a:srgbClr val="D00018"/>
                </a:solidFill>
                <a:latin typeface="Trebuchet MS"/>
                <a:cs typeface="Trebuchet MS"/>
              </a:rPr>
              <a:t>,</a:t>
            </a:r>
            <a:r>
              <a:rPr dirty="0" sz="1850" spc="-17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3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2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8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225">
                <a:solidFill>
                  <a:srgbClr val="D00018"/>
                </a:solidFill>
                <a:latin typeface="Trebuchet MS"/>
                <a:cs typeface="Trebuchet MS"/>
              </a:rPr>
              <a:t>,</a:t>
            </a:r>
            <a:r>
              <a:rPr dirty="0" sz="1850" spc="-17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2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2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8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1  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promocional)</a:t>
            </a:r>
            <a:endParaRPr sz="1850">
              <a:latin typeface="Trebuchet MS"/>
              <a:cs typeface="Trebuchet MS"/>
            </a:endParaRPr>
          </a:p>
          <a:p>
            <a:pPr marL="487045" marR="1123315">
              <a:lnSpc>
                <a:spcPts val="1839"/>
              </a:lnSpc>
              <a:spcBef>
                <a:spcPts val="930"/>
              </a:spcBef>
            </a:pP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Reduïm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70">
                <a:solidFill>
                  <a:srgbClr val="D00018"/>
                </a:solidFill>
                <a:latin typeface="Tahoma"/>
                <a:cs typeface="Tahoma"/>
              </a:rPr>
              <a:t>el</a:t>
            </a:r>
            <a:r>
              <a:rPr dirty="0" sz="1850" spc="-2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nombre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d'esdeveniments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nocturs,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D00018"/>
                </a:solidFill>
                <a:latin typeface="Trebuchet MS"/>
                <a:cs typeface="Trebuchet MS"/>
              </a:rPr>
              <a:t>baixem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els </a:t>
            </a:r>
            <a:r>
              <a:rPr dirty="0" sz="1850" spc="-5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ss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2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8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3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363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.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80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8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20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290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.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55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0</a:t>
            </a:r>
            <a:endParaRPr sz="1850">
              <a:latin typeface="Trebuchet MS"/>
              <a:cs typeface="Trebuchet MS"/>
            </a:endParaRPr>
          </a:p>
          <a:p>
            <a:pPr marL="487045" marR="803910">
              <a:lnSpc>
                <a:spcPts val="1839"/>
              </a:lnSpc>
              <a:spcBef>
                <a:spcPts val="930"/>
              </a:spcBef>
            </a:pP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q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7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2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'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v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ü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a  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é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2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29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(</a:t>
            </a:r>
            <a:r>
              <a:rPr dirty="0" sz="1850" spc="-35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25">
                <a:solidFill>
                  <a:srgbClr val="D00018"/>
                </a:solidFill>
                <a:latin typeface="Trebuchet MS"/>
                <a:cs typeface="Trebuchet MS"/>
              </a:rPr>
              <a:t>4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29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.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33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8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20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87</a:t>
            </a:r>
            <a:r>
              <a:rPr dirty="0" sz="1850" spc="25">
                <a:solidFill>
                  <a:srgbClr val="D00018"/>
                </a:solidFill>
                <a:latin typeface="Trebuchet MS"/>
                <a:cs typeface="Trebuchet MS"/>
              </a:rPr>
              <a:t>4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.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1</a:t>
            </a:r>
            <a:r>
              <a:rPr dirty="0" sz="1850" spc="25">
                <a:solidFill>
                  <a:srgbClr val="D00018"/>
                </a:solidFill>
                <a:latin typeface="Trebuchet MS"/>
                <a:cs typeface="Trebuchet MS"/>
              </a:rPr>
              <a:t>4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1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ss</a:t>
            </a:r>
            <a:r>
              <a:rPr dirty="0" sz="1850" spc="-7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)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65293" y="3594912"/>
            <a:ext cx="1048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014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8093"/>
            <a:ext cx="6795770" cy="24288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intenció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prevista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mantenir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mínim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6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comunicació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trobada,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endParaRPr sz="1200">
              <a:latin typeface="Trebuchet MS"/>
              <a:cs typeface="Trebuchet MS"/>
            </a:endParaRPr>
          </a:p>
          <a:p>
            <a:pPr marL="12700" marR="36830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l’exercici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assolit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reunions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previstes,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incorporat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també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Districte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Sant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Martí.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derivades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Fòrum,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0,17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milions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d’euros.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redactat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executat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d’arranjament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substitució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paviments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Auditoris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Fòrum.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cas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d’1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milió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d’euros.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50" y="3347983"/>
            <a:ext cx="6227327" cy="20416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7408" y="9520228"/>
            <a:ext cx="59055" cy="59055"/>
            <a:chOff x="607408" y="9520228"/>
            <a:chExt cx="59055" cy="59055"/>
          </a:xfrm>
        </p:grpSpPr>
        <p:sp>
          <p:nvSpPr>
            <p:cNvPr id="5" name="object 5"/>
            <p:cNvSpPr/>
            <p:nvPr/>
          </p:nvSpPr>
          <p:spPr>
            <a:xfrm>
              <a:off x="612285" y="952510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2285" y="952510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607408" y="9734807"/>
            <a:ext cx="59055" cy="59055"/>
            <a:chOff x="607408" y="9734807"/>
            <a:chExt cx="59055" cy="59055"/>
          </a:xfrm>
        </p:grpSpPr>
        <p:sp>
          <p:nvSpPr>
            <p:cNvPr id="8" name="object 8"/>
            <p:cNvSpPr/>
            <p:nvPr/>
          </p:nvSpPr>
          <p:spPr>
            <a:xfrm>
              <a:off x="612285" y="973968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12285" y="973968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46963" y="5783077"/>
            <a:ext cx="6833234" cy="406907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OBJECTIUS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MEDIAMBIENTALS: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REDUCCIÓ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CONSUMS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COSTOS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21272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2013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observar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nostres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indicadors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disminució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consum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elèctric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fruit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l’apagada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50%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llum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l'esplanada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col·locació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detector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d’encesa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automàtica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d'enllumenat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l'aparcament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oficines.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seguir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treballant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 sentit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cara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2015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col·locat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sensors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leds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oficines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Fòrum,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tant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s’hauria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veure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 reducció encara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important.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estalviat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paper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impressions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doble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cara,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reutilització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imprés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cara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racionalització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l'ús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folis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d'ús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públic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sala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Reunions.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Seguir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objectius</a:t>
            </a:r>
            <a:endParaRPr sz="1200">
              <a:latin typeface="Trebuchet MS"/>
              <a:cs typeface="Trebuchet MS"/>
            </a:endParaRPr>
          </a:p>
          <a:p>
            <a:pPr marL="12700" marR="427990">
              <a:lnSpc>
                <a:spcPct val="117300"/>
              </a:lnSpc>
              <a:spcBef>
                <a:spcPts val="5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mediambientals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ciutat: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cercar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l'equilibri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promotors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millorant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recollida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selectiva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implantació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elèctrics.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 marL="40640">
              <a:lnSpc>
                <a:spcPct val="100000"/>
              </a:lnSpc>
              <a:spcBef>
                <a:spcPts val="885"/>
              </a:spcBef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40640">
              <a:lnSpc>
                <a:spcPct val="100000"/>
              </a:lnSpc>
              <a:spcBef>
                <a:spcPts val="119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430530">
              <a:lnSpc>
                <a:spcPct val="1000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Implementar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coordinació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integral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Fòrum.</a:t>
            </a:r>
            <a:endParaRPr sz="1200">
              <a:latin typeface="Trebuchet MS"/>
              <a:cs typeface="Trebuchet MS"/>
            </a:endParaRPr>
          </a:p>
          <a:p>
            <a:pPr marL="430530">
              <a:lnSpc>
                <a:spcPct val="100000"/>
              </a:lnSpc>
              <a:spcBef>
                <a:spcPts val="24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Implementar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control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l'aforament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torns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grans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esdeveniments.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55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03974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>
                <a:latin typeface="Tahoma"/>
                <a:cs typeface="Tahoma"/>
              </a:rPr>
              <a:t>P</a:t>
            </a:r>
            <a:r>
              <a:rPr dirty="0" spc="-110">
                <a:latin typeface="Tahoma"/>
                <a:cs typeface="Tahoma"/>
              </a:rPr>
              <a:t>a</a:t>
            </a:r>
            <a:r>
              <a:rPr dirty="0" spc="-145">
                <a:latin typeface="Tahoma"/>
                <a:cs typeface="Tahoma"/>
              </a:rPr>
              <a:t>r</a:t>
            </a:r>
            <a:r>
              <a:rPr dirty="0" spc="-170">
                <a:latin typeface="Tahoma"/>
                <a:cs typeface="Tahoma"/>
              </a:rPr>
              <a:t>c</a:t>
            </a:r>
            <a:r>
              <a:rPr dirty="0" spc="-495">
                <a:latin typeface="Tahoma"/>
                <a:cs typeface="Tahoma"/>
              </a:rPr>
              <a:t> </a:t>
            </a:r>
            <a:r>
              <a:rPr dirty="0" spc="-250">
                <a:latin typeface="Tahoma"/>
                <a:cs typeface="Tahoma"/>
              </a:rPr>
              <a:t>M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175">
                <a:latin typeface="Tahoma"/>
                <a:cs typeface="Tahoma"/>
              </a:rPr>
              <a:t>n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300">
                <a:latin typeface="Tahoma"/>
                <a:cs typeface="Tahoma"/>
              </a:rPr>
              <a:t>j</a:t>
            </a:r>
            <a:r>
              <a:rPr dirty="0" spc="-175">
                <a:latin typeface="Tahoma"/>
                <a:cs typeface="Tahoma"/>
              </a:rPr>
              <a:t>u</a:t>
            </a:r>
            <a:r>
              <a:rPr dirty="0" spc="85">
                <a:latin typeface="Tahoma"/>
                <a:cs typeface="Tahoma"/>
              </a:rPr>
              <a:t>ï</a:t>
            </a:r>
            <a:r>
              <a:rPr dirty="0" spc="-70">
                <a:latin typeface="Tahoma"/>
                <a:cs typeface="Tahoma"/>
              </a:rPr>
              <a:t>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9120" y="3475938"/>
            <a:ext cx="59055" cy="59055"/>
            <a:chOff x="579120" y="3475938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348081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348081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3690518"/>
            <a:ext cx="59055" cy="59055"/>
            <a:chOff x="579120" y="3690518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369539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369539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3905097"/>
            <a:ext cx="59055" cy="59055"/>
            <a:chOff x="579120" y="3905097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39099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39099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4119676"/>
            <a:ext cx="59055" cy="59055"/>
            <a:chOff x="579120" y="4119676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412455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412455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46963" y="1382796"/>
            <a:ext cx="6824980" cy="2854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Unit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Montjuïc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missió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gestionar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espais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màxima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eficiència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coneixement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l’entorn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seves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necessitats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finalitat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d’aconseguir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satisfacció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expectatives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ciutadans,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clients,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organitzacions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Ajuntament.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reptes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plantejàvem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anterior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són: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151892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Aprovació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general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metropolità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l’àmbit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muntanya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Montjuïc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Turisme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Districte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Sants-Montjuïc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ï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4700015"/>
            <a:ext cx="6827519" cy="182392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6963" y="7154976"/>
            <a:ext cx="6838950" cy="27292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APROVACIÓ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GENERAL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METROPOLITÀ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L’ÀMBIT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MUNTANYA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MONTJUÏC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4826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setembre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passat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publicar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Diari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Oficial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Generalitat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Catalunya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l’acord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Subcomissió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d’Urbanisme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qual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aprovar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definitivament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Modificació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general</a:t>
            </a:r>
            <a:endParaRPr sz="1200">
              <a:latin typeface="Trebuchet MS"/>
              <a:cs typeface="Trebuchet MS"/>
            </a:endParaRPr>
          </a:p>
          <a:p>
            <a:pPr marL="12700" marR="61594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Metropolità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(PGM)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l’àmbit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muntanya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Montjuïc,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l’objectiu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crear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urbanístic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seves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337,97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hectàrees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superfície.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S’estableix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règim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sòl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específic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muntanya,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identificant-la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equipat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regulant</a:t>
            </a:r>
            <a:endParaRPr sz="1200">
              <a:latin typeface="Trebuchet MS"/>
              <a:cs typeface="Trebuchet MS"/>
            </a:endParaRPr>
          </a:p>
          <a:p>
            <a:pPr marL="12700" marR="7620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usos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complementaris.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Igualment,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prioritza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espais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lliures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d’interès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natural,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tot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reconeixent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àrees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funcionals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Montjuïc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diferenciant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quatre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subsistemes: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clàssic,</a:t>
            </a:r>
            <a:endParaRPr sz="1200">
              <a:latin typeface="Trebuchet MS"/>
              <a:cs typeface="Trebuchet MS"/>
            </a:endParaRPr>
          </a:p>
          <a:p>
            <a:pPr marL="12700" marR="37719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esportiu,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transformat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d’interès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natural.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fa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viari,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opta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plantejar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futur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tendeixi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reduir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l’excés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vialitat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urbanitzada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actual.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modificació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PGM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aprovada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ingut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molt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compte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tot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l’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elaboració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d’Usos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Montjuïc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(2005-2006),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qual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molt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important.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56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57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698093"/>
            <a:ext cx="6769734" cy="798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TURISME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DISTRICTE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SANTS-MONTJUÏC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Unit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Montjuïc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col·laborat,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2014,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redacció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Turisme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Districte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Sants-Montjuïc,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participant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reunions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realitzades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fent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aportacions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mateix.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102612"/>
            <a:ext cx="6837680" cy="798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Durant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conjunt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22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escales mecàniques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faciliten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l’accés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l’Eix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Monumental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part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mitja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Parc,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gestionades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Unit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Montjuïc,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enregistrat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29.180.240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usos.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3507130"/>
            <a:ext cx="6715759" cy="798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Punts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d’Informació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disposa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Montjuïc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atès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donat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informació,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2014,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total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84.916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visitants.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434234"/>
            <a:ext cx="2941320" cy="983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36758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7107" y="3548096"/>
            <a:ext cx="2865120" cy="3673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Racionalitzar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l’afluència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visitants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 marR="88265">
              <a:lnSpc>
                <a:spcPct val="117300"/>
              </a:lnSpc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ï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12700" marR="172085">
              <a:lnSpc>
                <a:spcPct val="117300"/>
              </a:lnSpc>
            </a:pP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 marR="36830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 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ú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0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 marR="36830">
              <a:lnSpc>
                <a:spcPct val="117300"/>
              </a:lnSpc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.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Portar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terme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“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Güell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escoles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”.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" y="453420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496336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582168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996" y="667999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3996" y="689457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968" y="3763673"/>
            <a:ext cx="487679" cy="48767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224790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>
                <a:latin typeface="Tahoma"/>
                <a:cs typeface="Tahoma"/>
              </a:rPr>
              <a:t>P</a:t>
            </a:r>
            <a:r>
              <a:rPr dirty="0" spc="-110">
                <a:latin typeface="Tahoma"/>
                <a:cs typeface="Tahoma"/>
              </a:rPr>
              <a:t>a</a:t>
            </a:r>
            <a:r>
              <a:rPr dirty="0" spc="-195">
                <a:latin typeface="Tahoma"/>
                <a:cs typeface="Tahoma"/>
              </a:rPr>
              <a:t>r</a:t>
            </a:r>
            <a:r>
              <a:rPr dirty="0" spc="-250">
                <a:latin typeface="Tahoma"/>
                <a:cs typeface="Tahoma"/>
              </a:rPr>
              <a:t>k</a:t>
            </a:r>
            <a:r>
              <a:rPr dirty="0" spc="-525">
                <a:latin typeface="Tahoma"/>
                <a:cs typeface="Tahoma"/>
              </a:rPr>
              <a:t> </a:t>
            </a:r>
            <a:r>
              <a:rPr dirty="0" spc="-340">
                <a:latin typeface="Tahoma"/>
                <a:cs typeface="Tahoma"/>
              </a:rPr>
              <a:t>G</a:t>
            </a:r>
            <a:r>
              <a:rPr dirty="0" spc="-175">
                <a:latin typeface="Tahoma"/>
                <a:cs typeface="Tahoma"/>
              </a:rPr>
              <a:t>ü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10">
                <a:latin typeface="Tahoma"/>
                <a:cs typeface="Tahoma"/>
              </a:rPr>
              <a:t>l</a:t>
            </a:r>
            <a:r>
              <a:rPr dirty="0" spc="5">
                <a:latin typeface="Tahoma"/>
                <a:cs typeface="Tahoma"/>
              </a:rPr>
              <a:t>l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58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6963" y="1382796"/>
            <a:ext cx="675957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unitat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Park</a:t>
            </a:r>
            <a:r>
              <a:rPr dirty="0" sz="1200" spc="-200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Güel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l'encàrrec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d'aquest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espai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monumental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emblemàtic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ciutat,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garantint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l’oci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lleure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veïns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usuaris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així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visita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turistes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accedeixen.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663" y="7431023"/>
            <a:ext cx="6827520" cy="1697355"/>
          </a:xfrm>
          <a:prstGeom prst="rect">
            <a:avLst/>
          </a:prstGeom>
          <a:solidFill>
            <a:srgbClr val="E3E4E6"/>
          </a:solidFill>
        </p:spPr>
        <p:txBody>
          <a:bodyPr wrap="square" lIns="0" tIns="164465" rIns="0" bIns="0" rtlCol="0" vert="horz">
            <a:spAutoFit/>
          </a:bodyPr>
          <a:lstStyle/>
          <a:p>
            <a:pPr marL="2559685">
              <a:lnSpc>
                <a:spcPts val="2030"/>
              </a:lnSpc>
              <a:spcBef>
                <a:spcPts val="1295"/>
              </a:spcBef>
            </a:pP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598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7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3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1850" spc="-1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v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endParaRPr sz="1850">
              <a:latin typeface="Tahoma"/>
              <a:cs typeface="Tahoma"/>
            </a:endParaRPr>
          </a:p>
          <a:p>
            <a:pPr marL="1955164">
              <a:lnSpc>
                <a:spcPts val="1845"/>
              </a:lnSpc>
            </a:pP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3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00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v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110">
                <a:solidFill>
                  <a:srgbClr val="D00018"/>
                </a:solidFill>
                <a:latin typeface="Tahoma"/>
                <a:cs typeface="Tahoma"/>
              </a:rPr>
              <a:t>ï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endParaRPr sz="1850">
              <a:latin typeface="Tahoma"/>
              <a:cs typeface="Tahoma"/>
            </a:endParaRPr>
          </a:p>
          <a:p>
            <a:pPr marL="1263015">
              <a:lnSpc>
                <a:spcPts val="2030"/>
              </a:lnSpc>
            </a:pP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65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r>
              <a:rPr dirty="0" sz="1850" spc="-1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5">
                <a:solidFill>
                  <a:srgbClr val="D00018"/>
                </a:solidFill>
                <a:latin typeface="Tahoma"/>
                <a:cs typeface="Tahoma"/>
              </a:rPr>
              <a:t>v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50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1850" spc="-1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endParaRPr sz="1850">
              <a:latin typeface="Tahoma"/>
              <a:cs typeface="Tahoma"/>
            </a:endParaRPr>
          </a:p>
          <a:p>
            <a:pPr marL="1760220" marR="1809750" indent="267970">
              <a:lnSpc>
                <a:spcPts val="1839"/>
              </a:lnSpc>
              <a:spcBef>
                <a:spcPts val="925"/>
              </a:spcBef>
            </a:pP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56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1850" spc="-1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à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rr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g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'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20">
                <a:solidFill>
                  <a:srgbClr val="D00018"/>
                </a:solidFill>
                <a:latin typeface="Tahoma"/>
                <a:cs typeface="Tahoma"/>
              </a:rPr>
              <a:t>p  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8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,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1850" spc="-1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é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'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x</a:t>
            </a:r>
            <a:r>
              <a:rPr dirty="0" sz="1850" spc="-229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75">
                <a:solidFill>
                  <a:srgbClr val="D00018"/>
                </a:solidFill>
                <a:latin typeface="Tahoma"/>
                <a:cs typeface="Tahoma"/>
              </a:rPr>
              <a:t>f</a:t>
            </a:r>
            <a:r>
              <a:rPr dirty="0" sz="1850" spc="-11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cc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ó</a:t>
            </a:r>
            <a:r>
              <a:rPr dirty="0" sz="1850" spc="-254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24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65293" y="3380333"/>
            <a:ext cx="1048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014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15594" y="4116871"/>
          <a:ext cx="5470525" cy="131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760"/>
                <a:gridCol w="1149350"/>
                <a:gridCol w="1163319"/>
                <a:gridCol w="1118870"/>
                <a:gridCol w="1037589"/>
              </a:tblGrid>
              <a:tr h="376793">
                <a:tc>
                  <a:txBody>
                    <a:bodyPr/>
                    <a:lstStyle/>
                    <a:p>
                      <a:pPr marL="31750">
                        <a:lnSpc>
                          <a:spcPts val="1814"/>
                        </a:lnSpc>
                      </a:pPr>
                      <a:r>
                        <a:rPr dirty="0" sz="1850" spc="-13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1.234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1814"/>
                        </a:lnSpc>
                      </a:pPr>
                      <a:r>
                        <a:rPr dirty="0" sz="1850" spc="-114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125.079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ts val="1814"/>
                        </a:lnSpc>
                      </a:pPr>
                      <a:r>
                        <a:rPr dirty="0" sz="1850" spc="-13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18.046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1814"/>
                        </a:lnSpc>
                      </a:pPr>
                      <a:r>
                        <a:rPr dirty="0" sz="1850" spc="-130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28.732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ts val="1814"/>
                        </a:lnSpc>
                      </a:pPr>
                      <a:r>
                        <a:rPr dirty="0" sz="1850" spc="-114">
                          <a:solidFill>
                            <a:srgbClr val="D00018"/>
                          </a:solidFill>
                          <a:latin typeface="Trebuchet MS"/>
                          <a:cs typeface="Trebuchet MS"/>
                        </a:rPr>
                        <a:t>126.153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E3E4E6"/>
                    </a:solidFill>
                  </a:tcPr>
                </a:tc>
              </a:tr>
              <a:tr h="3280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200" spc="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Empleats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12395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200" spc="-4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Inversió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12395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Resultat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12395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200" spc="-6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Flux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12395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200" spc="-4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Import</a:t>
                      </a:r>
                      <a:r>
                        <a:rPr dirty="0" sz="1200" spc="-5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net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12395">
                    <a:solidFill>
                      <a:srgbClr val="E3E4E6"/>
                    </a:solidFill>
                  </a:tcPr>
                </a:tc>
              </a:tr>
              <a:tr h="614476">
                <a:tc>
                  <a:txBody>
                    <a:bodyPr/>
                    <a:lstStyle/>
                    <a:p>
                      <a:pPr marL="31750">
                        <a:lnSpc>
                          <a:spcPts val="1430"/>
                        </a:lnSpc>
                      </a:pP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equivalents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1750" marR="417830">
                        <a:lnSpc>
                          <a:spcPct val="117300"/>
                        </a:lnSpc>
                      </a:pP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200" spc="-16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12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200" spc="8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200" spc="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s  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200" spc="2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200" spc="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200" spc="-8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dirty="0" sz="1200" spc="8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t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1430"/>
                        </a:lnSpc>
                      </a:pPr>
                      <a:r>
                        <a:rPr dirty="0" sz="1200" spc="6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201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200" spc="-7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 spc="-8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dirty="0" sz="1200" spc="8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200" spc="-4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200" spc="-1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€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ts val="1430"/>
                        </a:lnSpc>
                      </a:pPr>
                      <a:r>
                        <a:rPr dirty="0" sz="1200" spc="1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comptable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200" spc="-7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 spc="-8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dirty="0" sz="1200" spc="8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200" spc="-4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200" spc="-1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€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1430"/>
                        </a:lnSpc>
                      </a:pPr>
                      <a:r>
                        <a:rPr dirty="0" sz="1200" spc="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200" spc="-6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1200" spc="-1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 spc="-1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x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a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2292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200" spc="-7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 spc="-8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dirty="0" sz="1200" spc="8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200" spc="-4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200" spc="-1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€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ts val="1430"/>
                        </a:lnSpc>
                      </a:pPr>
                      <a:r>
                        <a:rPr dirty="0" sz="1200" spc="-7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 spc="-8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dirty="0" sz="1200" spc="8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200" spc="-4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200" spc="-12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€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E3E4E6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359663" y="2534716"/>
            <a:ext cx="6827520" cy="3277235"/>
            <a:chOff x="359663" y="2534716"/>
            <a:chExt cx="6827520" cy="3277235"/>
          </a:xfrm>
        </p:grpSpPr>
        <p:sp>
          <p:nvSpPr>
            <p:cNvPr id="4" name="object 4"/>
            <p:cNvSpPr/>
            <p:nvPr/>
          </p:nvSpPr>
          <p:spPr>
            <a:xfrm>
              <a:off x="359663" y="2534716"/>
              <a:ext cx="6827520" cy="3277235"/>
            </a:xfrm>
            <a:custGeom>
              <a:avLst/>
              <a:gdLst/>
              <a:ahLst/>
              <a:cxnLst/>
              <a:rect l="l" t="t" r="r" b="b"/>
              <a:pathLst>
                <a:path w="6827520" h="3277235">
                  <a:moveTo>
                    <a:pt x="6827520" y="3277209"/>
                  </a:moveTo>
                  <a:lnTo>
                    <a:pt x="0" y="3277209"/>
                  </a:lnTo>
                  <a:lnTo>
                    <a:pt x="0" y="0"/>
                  </a:lnTo>
                  <a:lnTo>
                    <a:pt x="6827520" y="0"/>
                  </a:lnTo>
                  <a:lnTo>
                    <a:pt x="6827520" y="3277209"/>
                  </a:lnTo>
                  <a:close/>
                </a:path>
              </a:pathLst>
            </a:custGeom>
            <a:solidFill>
              <a:srgbClr val="E3E4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880" y="2924860"/>
              <a:ext cx="975360" cy="9753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5311" y="2924864"/>
              <a:ext cx="985113" cy="9753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5742" y="2924864"/>
              <a:ext cx="975359" cy="9753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6174" y="2924864"/>
              <a:ext cx="975359" cy="9753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6605" y="2924864"/>
              <a:ext cx="975359" cy="97535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453129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/>
              <a:t>R</a:t>
            </a:r>
            <a:r>
              <a:rPr dirty="0" spc="-275"/>
              <a:t>e</a:t>
            </a:r>
            <a:r>
              <a:rPr dirty="0" spc="-55"/>
              <a:t>s</a:t>
            </a:r>
            <a:r>
              <a:rPr dirty="0" spc="-130"/>
              <a:t>u</a:t>
            </a:r>
            <a:r>
              <a:rPr dirty="0" spc="-105"/>
              <a:t>m</a:t>
            </a:r>
            <a:r>
              <a:rPr dirty="0" spc="-540"/>
              <a:t> </a:t>
            </a:r>
            <a:r>
              <a:rPr dirty="0" spc="-204"/>
              <a:t>d</a:t>
            </a:r>
            <a:r>
              <a:rPr dirty="0" spc="-165"/>
              <a:t>e</a:t>
            </a:r>
            <a:r>
              <a:rPr dirty="0" spc="-280"/>
              <a:t>l</a:t>
            </a:r>
            <a:r>
              <a:rPr dirty="0" spc="-445"/>
              <a:t> </a:t>
            </a:r>
            <a:r>
              <a:rPr dirty="0" spc="-185"/>
              <a:t>20</a:t>
            </a:r>
            <a:r>
              <a:rPr dirty="0" spc="-265"/>
              <a:t>1</a:t>
            </a:r>
            <a:r>
              <a:rPr dirty="0" spc="-225"/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6963" y="1382796"/>
            <a:ext cx="674179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presenta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context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macroeconòmic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caracteritzat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l’inici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creixement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PIB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expectatives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consolidació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creixement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2015,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què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ha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permès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general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mantenir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nivell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prestats,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ocupacions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visitants,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conjunt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d’activitats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gestiona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BSM.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9119" y="7182308"/>
            <a:ext cx="59055" cy="59055"/>
            <a:chOff x="579119" y="7182308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718718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718718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79119" y="7396888"/>
            <a:ext cx="59055" cy="59055"/>
            <a:chOff x="579119" y="7396888"/>
            <a:chExt cx="59055" cy="59055"/>
          </a:xfrm>
        </p:grpSpPr>
        <p:sp>
          <p:nvSpPr>
            <p:cNvPr id="16" name="object 16"/>
            <p:cNvSpPr/>
            <p:nvPr/>
          </p:nvSpPr>
          <p:spPr>
            <a:xfrm>
              <a:off x="583996" y="74017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3996" y="74017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79119" y="7611467"/>
            <a:ext cx="59055" cy="59055"/>
            <a:chOff x="579119" y="7611467"/>
            <a:chExt cx="59055" cy="59055"/>
          </a:xfrm>
        </p:grpSpPr>
        <p:sp>
          <p:nvSpPr>
            <p:cNvPr id="19" name="object 19"/>
            <p:cNvSpPr/>
            <p:nvPr/>
          </p:nvSpPr>
          <p:spPr>
            <a:xfrm>
              <a:off x="583996" y="76163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83996" y="76163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79119" y="7826046"/>
            <a:ext cx="59055" cy="59055"/>
            <a:chOff x="579119" y="7826046"/>
            <a:chExt cx="59055" cy="59055"/>
          </a:xfrm>
        </p:grpSpPr>
        <p:sp>
          <p:nvSpPr>
            <p:cNvPr id="22" name="object 22"/>
            <p:cNvSpPr/>
            <p:nvPr/>
          </p:nvSpPr>
          <p:spPr>
            <a:xfrm>
              <a:off x="583996" y="783092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83996" y="783092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79119" y="8040625"/>
            <a:ext cx="59055" cy="59055"/>
            <a:chOff x="579119" y="8040625"/>
            <a:chExt cx="59055" cy="59055"/>
          </a:xfrm>
        </p:grpSpPr>
        <p:sp>
          <p:nvSpPr>
            <p:cNvPr id="25" name="object 25"/>
            <p:cNvSpPr/>
            <p:nvPr/>
          </p:nvSpPr>
          <p:spPr>
            <a:xfrm>
              <a:off x="583996" y="804550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83996" y="804550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579119" y="8255204"/>
            <a:ext cx="59055" cy="59055"/>
            <a:chOff x="579119" y="8255204"/>
            <a:chExt cx="59055" cy="59055"/>
          </a:xfrm>
        </p:grpSpPr>
        <p:sp>
          <p:nvSpPr>
            <p:cNvPr id="28" name="object 28"/>
            <p:cNvSpPr/>
            <p:nvPr/>
          </p:nvSpPr>
          <p:spPr>
            <a:xfrm>
              <a:off x="583996" y="826008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83996" y="826008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579119" y="8469783"/>
            <a:ext cx="59055" cy="59055"/>
            <a:chOff x="579119" y="8469783"/>
            <a:chExt cx="59055" cy="59055"/>
          </a:xfrm>
        </p:grpSpPr>
        <p:sp>
          <p:nvSpPr>
            <p:cNvPr id="31" name="object 31"/>
            <p:cNvSpPr/>
            <p:nvPr/>
          </p:nvSpPr>
          <p:spPr>
            <a:xfrm>
              <a:off x="583996" y="847466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3996" y="847466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579119" y="8684362"/>
            <a:ext cx="59055" cy="59055"/>
            <a:chOff x="579119" y="8684362"/>
            <a:chExt cx="59055" cy="59055"/>
          </a:xfrm>
        </p:grpSpPr>
        <p:sp>
          <p:nvSpPr>
            <p:cNvPr id="34" name="object 34"/>
            <p:cNvSpPr/>
            <p:nvPr/>
          </p:nvSpPr>
          <p:spPr>
            <a:xfrm>
              <a:off x="583996" y="868923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83996" y="868923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579119" y="8898941"/>
            <a:ext cx="59055" cy="59055"/>
            <a:chOff x="579119" y="8898941"/>
            <a:chExt cx="59055" cy="59055"/>
          </a:xfrm>
        </p:grpSpPr>
        <p:sp>
          <p:nvSpPr>
            <p:cNvPr id="37" name="object 37"/>
            <p:cNvSpPr/>
            <p:nvPr/>
          </p:nvSpPr>
          <p:spPr>
            <a:xfrm>
              <a:off x="583996" y="890381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83996" y="890381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346963" y="6345428"/>
            <a:ext cx="3562985" cy="2670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solidFill>
                  <a:srgbClr val="0069E0"/>
                </a:solidFill>
                <a:latin typeface="Tahoma"/>
                <a:cs typeface="Tahoma"/>
              </a:rPr>
              <a:t>Resum</a:t>
            </a:r>
            <a:r>
              <a:rPr dirty="0" sz="1200" spc="-17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indicadors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9E0"/>
                </a:solidFill>
                <a:latin typeface="Tahoma"/>
                <a:cs typeface="Tahoma"/>
              </a:rPr>
              <a:t>generals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9E0"/>
                </a:solidFill>
                <a:latin typeface="Tahoma"/>
                <a:cs typeface="Tahoma"/>
              </a:rPr>
              <a:t>nivell</a:t>
            </a:r>
            <a:r>
              <a:rPr dirty="0" sz="1200" spc="-2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d’activitat</a:t>
            </a:r>
            <a:endParaRPr sz="1200">
              <a:latin typeface="Tahoma"/>
              <a:cs typeface="Tahoma"/>
            </a:endParaRPr>
          </a:p>
          <a:p>
            <a:pPr marL="402590" marR="5080" indent="-390525">
              <a:lnSpc>
                <a:spcPct val="2027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físics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indicadors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propis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d'activitat: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Aparcaments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solidFill>
                  <a:srgbClr val="0069E0"/>
                </a:solidFill>
                <a:latin typeface="Tahoma"/>
                <a:cs typeface="Tahoma"/>
              </a:rPr>
              <a:t>Area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40">
                <a:solidFill>
                  <a:srgbClr val="0069E0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 marL="402590" marR="1780539">
              <a:lnSpc>
                <a:spcPct val="117300"/>
              </a:lnSpc>
            </a:pPr>
            <a:r>
              <a:rPr dirty="0" sz="1200" spc="-6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</a:rPr>
              <a:t>Bicing</a:t>
            </a:r>
            <a:endParaRPr sz="1200">
              <a:latin typeface="Tahoma"/>
              <a:cs typeface="Tahoma"/>
            </a:endParaRPr>
          </a:p>
          <a:p>
            <a:pPr algn="just"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0069E0"/>
                </a:solidFill>
                <a:latin typeface="Tahoma"/>
                <a:cs typeface="Tahoma"/>
              </a:rPr>
              <a:t>k</a:t>
            </a:r>
            <a:r>
              <a:rPr dirty="0" sz="1200" spc="-2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0069E0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 algn="just" marL="402590" marR="2165350">
              <a:lnSpc>
                <a:spcPct val="117300"/>
              </a:lnSpc>
            </a:pPr>
            <a:r>
              <a:rPr dirty="0" sz="1200" spc="-3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</a:rPr>
              <a:t>í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a  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95">
                <a:solidFill>
                  <a:srgbClr val="0069E0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1200" spc="5">
                <a:solidFill>
                  <a:srgbClr val="0069E0"/>
                </a:solidFill>
                <a:latin typeface="Tahoma"/>
                <a:cs typeface="Tahoma"/>
              </a:rPr>
              <a:t>m  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Zoo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8093"/>
            <a:ext cx="6744970" cy="411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RACIONALITZAR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L’AFLUÈNCIA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90881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2014,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Güell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rebut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2.598.732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visitants,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reducció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10">
                <a:solidFill>
                  <a:srgbClr val="666666"/>
                </a:solidFill>
                <a:latin typeface="Trebuchet MS"/>
                <a:cs typeface="Trebuchet MS"/>
              </a:rPr>
              <a:t>70%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respecte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2013,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quan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rebre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9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milions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visitants,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pics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1.200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persones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entrant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simultàniament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quart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d’hora,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xifra</a:t>
            </a:r>
            <a:endParaRPr sz="1200">
              <a:latin typeface="Trebuchet MS"/>
              <a:cs typeface="Trebuchet MS"/>
            </a:endParaRPr>
          </a:p>
          <a:p>
            <a:pPr marL="12700" marR="1913255">
              <a:lnSpc>
                <a:spcPct val="117300"/>
              </a:lnSpc>
              <a:spcBef>
                <a:spcPts val="5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totalment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inassolible.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tant,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regulació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d’accés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criteris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 marR="1888489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reduir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l’impacte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mantenir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Monumental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nivells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assumibles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conservació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l’espai.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obstant,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restat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pressió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resta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Park,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reduint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10">
                <a:solidFill>
                  <a:srgbClr val="666666"/>
                </a:solidFill>
                <a:latin typeface="Trebuchet MS"/>
                <a:cs typeface="Trebuchet MS"/>
              </a:rPr>
              <a:t>30%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aproximadament.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871980">
              <a:lnSpc>
                <a:spcPct val="117300"/>
              </a:lnSpc>
              <a:spcBef>
                <a:spcPts val="5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provinents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Unió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Europea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representen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rebuchet MS"/>
                <a:cs typeface="Trebuchet MS"/>
              </a:rPr>
              <a:t>35%,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entre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destaquen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italians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francesos,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resta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món,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grup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ü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89</a:t>
            </a:r>
            <a:r>
              <a:rPr dirty="0" sz="1200" spc="290">
                <a:solidFill>
                  <a:srgbClr val="666666"/>
                </a:solidFill>
                <a:latin typeface="Trebuchet MS"/>
                <a:cs typeface="Trebuchet MS"/>
              </a:rPr>
              <a:t>%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rep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Güell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provenen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fora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l’estat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espanyol.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més,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valoració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global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assolit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nota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8,1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sobre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10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mostra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mesures també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millorat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l’experiència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visitant.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Addicionalment,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rebut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premi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Traveller’s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Choice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Award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TripAdvisor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recinte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categoria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parcs,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l’acredita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d’Europa.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5418835"/>
            <a:ext cx="6737984" cy="181228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MÀXIMA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EFICIÈNCIA,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EFICÀCIA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SOSTENIBILITAT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L’ÚS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RECURSOS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56845">
              <a:lnSpc>
                <a:spcPct val="117300"/>
              </a:lnSpc>
            </a:pP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relatives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d’actuacions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regulació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accessos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l’eix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central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Park,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suposar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1,23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milions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d’euros.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més,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rehabilitació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d’uns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higiènics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públics,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realitzaran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2015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prevista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0,16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milions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d’euros.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redacció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Rehabilitació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Readequació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Casa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Jaqués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Güell.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L’inici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s’espera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sigui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prevista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2,4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milions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d’euros.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3838" y="672694"/>
            <a:ext cx="2090476" cy="31358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59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70783"/>
            <a:ext cx="6852920" cy="3771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14140" marR="493395">
              <a:lnSpc>
                <a:spcPct val="117300"/>
              </a:lnSpc>
              <a:spcBef>
                <a:spcPts val="9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3914140" marR="36830">
              <a:lnSpc>
                <a:spcPct val="117300"/>
              </a:lnSpc>
              <a:spcBef>
                <a:spcPts val="5"/>
              </a:spcBef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ü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  <a:p>
            <a:pPr marL="3914140">
              <a:lnSpc>
                <a:spcPct val="100000"/>
              </a:lnSpc>
              <a:spcBef>
                <a:spcPts val="250"/>
              </a:spcBef>
            </a:pP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3914140" marR="5080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. 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  <a:p>
            <a:pPr marL="12700" marR="485775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aplicacions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mòbils,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havent-ne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creat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gratuïta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permet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visites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guiades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Park.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Està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disponible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iPhone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Android,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traduïda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7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idiomes,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consolidat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cinquena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aplicació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municipal</a:t>
            </a:r>
            <a:r>
              <a:rPr dirty="0" sz="1200" spc="-2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popular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56.151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descàrregues.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4826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L’existència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Wifi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Park,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permet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baixada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l’aplicació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pugui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moment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d’arribar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conèixer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seva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existència.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desenvolupar un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senyalització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que,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alineat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l’ordenació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fluxos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circulacions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interiors,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permet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visitant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conèixer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singularitats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l’obra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llarg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visita.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5048199"/>
            <a:ext cx="6757034" cy="165671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GARANTIR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LLIURE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ACCÉS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VEÏNS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COMUNITAT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ESCOLAR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expedit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50.000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carnets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lliures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accés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alumnes,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familiars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treballadors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7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centres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educatius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l’entorn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veïns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Carmel,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Coll,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Vallcarca-Penitents,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Salut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Can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Baró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sol·licitat.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entrat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132.000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persones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entre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veïns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12700" marR="304165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persones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comunitat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educativa,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representa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4,8%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persones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hi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passen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diàriament.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Paral·lelament,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13.734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membres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registre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Gaudir+BCN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pogut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accedir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manera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gratuïta.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741958"/>
            <a:ext cx="3839113" cy="1919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60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059" y="507593"/>
            <a:ext cx="995439" cy="28993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698093"/>
            <a:ext cx="5776595" cy="1871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Ü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creat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programa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“Park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Güell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escoles”,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garanteix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lliure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accés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escoles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Comunitat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Europea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Park,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modalitat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visita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gratuïta.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curs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2013-2014,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65.104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nens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nenes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1.502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escoles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visitar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Zona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Monumental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adherint-se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Programa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“Park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Güell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escoles”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vol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garantir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fomentar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visita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cultural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espai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emblemàtic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Park.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moment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tancament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  <a:p>
            <a:pPr marL="12700" marR="19939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s’estima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aproximadament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10">
                <a:solidFill>
                  <a:srgbClr val="666666"/>
                </a:solidFill>
                <a:latin typeface="Trebuchet MS"/>
                <a:cs typeface="Trebuchet MS"/>
              </a:rPr>
              <a:t>30%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l’increment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sol·licituds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120" y="6548322"/>
            <a:ext cx="59055" cy="59055"/>
            <a:chOff x="579120" y="6548322"/>
            <a:chExt cx="59055" cy="59055"/>
          </a:xfrm>
        </p:grpSpPr>
        <p:sp>
          <p:nvSpPr>
            <p:cNvPr id="5" name="object 5"/>
            <p:cNvSpPr/>
            <p:nvPr/>
          </p:nvSpPr>
          <p:spPr>
            <a:xfrm>
              <a:off x="583996" y="655319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3996" y="655319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79120" y="6762901"/>
            <a:ext cx="59055" cy="59055"/>
            <a:chOff x="579120" y="6762901"/>
            <a:chExt cx="59055" cy="59055"/>
          </a:xfrm>
        </p:grpSpPr>
        <p:sp>
          <p:nvSpPr>
            <p:cNvPr id="8" name="object 8"/>
            <p:cNvSpPr/>
            <p:nvPr/>
          </p:nvSpPr>
          <p:spPr>
            <a:xfrm>
              <a:off x="583996" y="676777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3996" y="676777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79120" y="7621218"/>
            <a:ext cx="59055" cy="59055"/>
            <a:chOff x="579120" y="7621218"/>
            <a:chExt cx="59055" cy="59055"/>
          </a:xfrm>
        </p:grpSpPr>
        <p:sp>
          <p:nvSpPr>
            <p:cNvPr id="11" name="object 11"/>
            <p:cNvSpPr/>
            <p:nvPr/>
          </p:nvSpPr>
          <p:spPr>
            <a:xfrm>
              <a:off x="583996" y="76260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3996" y="76260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579120" y="8050376"/>
            <a:ext cx="59055" cy="59055"/>
            <a:chOff x="579120" y="8050376"/>
            <a:chExt cx="59055" cy="59055"/>
          </a:xfrm>
        </p:grpSpPr>
        <p:sp>
          <p:nvSpPr>
            <p:cNvPr id="14" name="object 14"/>
            <p:cNvSpPr/>
            <p:nvPr/>
          </p:nvSpPr>
          <p:spPr>
            <a:xfrm>
              <a:off x="583996" y="805525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83996" y="805525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579120" y="8264955"/>
            <a:ext cx="59055" cy="59055"/>
            <a:chOff x="579120" y="8264955"/>
            <a:chExt cx="59055" cy="59055"/>
          </a:xfrm>
        </p:grpSpPr>
        <p:sp>
          <p:nvSpPr>
            <p:cNvPr id="17" name="object 17"/>
            <p:cNvSpPr/>
            <p:nvPr/>
          </p:nvSpPr>
          <p:spPr>
            <a:xfrm>
              <a:off x="583996" y="82698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83996" y="82698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579120" y="8694115"/>
            <a:ext cx="59055" cy="59055"/>
            <a:chOff x="579120" y="8694115"/>
            <a:chExt cx="59055" cy="59055"/>
          </a:xfrm>
        </p:grpSpPr>
        <p:sp>
          <p:nvSpPr>
            <p:cNvPr id="20" name="object 20"/>
            <p:cNvSpPr/>
            <p:nvPr/>
          </p:nvSpPr>
          <p:spPr>
            <a:xfrm>
              <a:off x="583996" y="869899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83996" y="869899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346963" y="3097479"/>
            <a:ext cx="6817995" cy="6572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primer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regulació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culturals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destinades</a:t>
            </a:r>
            <a:endParaRPr sz="1200">
              <a:latin typeface="Trebuchet MS"/>
              <a:cs typeface="Trebuchet MS"/>
            </a:endParaRPr>
          </a:p>
          <a:p>
            <a:pPr marL="12700" marR="7366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reforçar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l’ús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part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ciutadania.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Així,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“Nit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Museus”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concert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espectacle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evocava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celebracions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s’hi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feien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principis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segle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XX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ítol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“Alè.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Música,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dansa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lit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eratura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anys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20”.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4986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més,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col·laboració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el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MUHBA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(Museu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d’Hist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òria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Barcelona)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organitzar el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cicle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concerts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“Vespres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Musicals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Güell”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divendres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juliol.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iniciativa,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petit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format,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tenir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molt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bona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acollida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notable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veïnat.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certificació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ISO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9001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Data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prevista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d’assoliment: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juny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2015</a:t>
            </a:r>
            <a:endParaRPr sz="1200">
              <a:latin typeface="Trebuchet MS"/>
              <a:cs typeface="Trebuchet MS"/>
            </a:endParaRPr>
          </a:p>
          <a:p>
            <a:pPr marL="402590" marR="23495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Mantenir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màxima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eficiència,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eficàcia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sostenibilitat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l’ús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recursos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consolidar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referent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turístic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cultural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.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pretén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posar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valor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singularitat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arquitectònica,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vegetal,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històrica,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hídrica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l’espai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fent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Monumental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museu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l’aire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lliure</a:t>
            </a:r>
            <a:endParaRPr sz="1200">
              <a:latin typeface="Trebuchet MS"/>
              <a:cs typeface="Trebuchet MS"/>
            </a:endParaRPr>
          </a:p>
          <a:p>
            <a:pPr marL="402590" marR="200025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espais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complementaris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l’entorn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permetin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dimensionament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adequat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(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8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)</a:t>
            </a:r>
            <a:endParaRPr sz="1200">
              <a:latin typeface="Trebuchet MS"/>
              <a:cs typeface="Trebuchet MS"/>
            </a:endParaRPr>
          </a:p>
          <a:p>
            <a:pPr marL="402590" marR="107314">
              <a:lnSpc>
                <a:spcPct val="1173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Incrementar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l’ús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Güell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part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ciutadà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campanya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ciutadana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doni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conèixer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registre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Gaudir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facilitat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d’accés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endParaRPr sz="1200">
              <a:latin typeface="Trebuchet MS"/>
              <a:cs typeface="Trebuchet MS"/>
            </a:endParaRPr>
          </a:p>
          <a:p>
            <a:pPr marL="402590" marR="939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Centre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Güell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Lloguer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immoble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adjacent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disposar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espai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permeti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adequada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atenció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(individuals,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grups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escoles)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permeti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garantir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protagonisme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cultural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Park,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l’experiència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visitant,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aprofitar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tecnologies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nous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recursos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museístics,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oferir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visió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conjunta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d’altres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61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737107"/>
            <a:ext cx="2599055" cy="1169035"/>
          </a:xfrm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pc="-190">
                <a:latin typeface="Tahoma"/>
                <a:cs typeface="Tahoma"/>
              </a:rPr>
              <a:t>E</a:t>
            </a:r>
            <a:r>
              <a:rPr dirty="0" spc="10">
                <a:latin typeface="Tahoma"/>
                <a:cs typeface="Tahoma"/>
              </a:rPr>
              <a:t>l</a:t>
            </a:r>
            <a:r>
              <a:rPr dirty="0" spc="-200">
                <a:latin typeface="Tahoma"/>
                <a:cs typeface="Tahoma"/>
              </a:rPr>
              <a:t>s</a:t>
            </a:r>
            <a:r>
              <a:rPr dirty="0" spc="-535">
                <a:latin typeface="Tahoma"/>
                <a:cs typeface="Tahoma"/>
              </a:rPr>
              <a:t> </a:t>
            </a:r>
            <a:r>
              <a:rPr dirty="0" spc="-175">
                <a:latin typeface="Tahoma"/>
                <a:cs typeface="Tahoma"/>
              </a:rPr>
              <a:t>S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-250">
                <a:latin typeface="Tahoma"/>
                <a:cs typeface="Tahoma"/>
              </a:rPr>
              <a:t>r</a:t>
            </a:r>
            <a:r>
              <a:rPr dirty="0" spc="-300">
                <a:latin typeface="Tahoma"/>
                <a:cs typeface="Tahoma"/>
              </a:rPr>
              <a:t>v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160">
                <a:latin typeface="Tahoma"/>
                <a:cs typeface="Tahoma"/>
              </a:rPr>
              <a:t>s  </a:t>
            </a:r>
            <a:r>
              <a:rPr dirty="0" spc="-204">
                <a:latin typeface="Tahoma"/>
                <a:cs typeface="Tahoma"/>
              </a:rPr>
              <a:t>C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114">
                <a:latin typeface="Tahoma"/>
                <a:cs typeface="Tahoma"/>
              </a:rPr>
              <a:t>rp</a:t>
            </a:r>
            <a:r>
              <a:rPr dirty="0" spc="-100">
                <a:latin typeface="Tahoma"/>
                <a:cs typeface="Tahoma"/>
              </a:rPr>
              <a:t>o</a:t>
            </a:r>
            <a:r>
              <a:rPr dirty="0" spc="-160">
                <a:latin typeface="Tahoma"/>
                <a:cs typeface="Tahoma"/>
              </a:rPr>
              <a:t>r</a:t>
            </a:r>
            <a:r>
              <a:rPr dirty="0" spc="-190">
                <a:latin typeface="Tahoma"/>
                <a:cs typeface="Tahoma"/>
              </a:rPr>
              <a:t>a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175">
                <a:latin typeface="Tahoma"/>
                <a:cs typeface="Tahoma"/>
              </a:rPr>
              <a:t>u</a:t>
            </a:r>
            <a:r>
              <a:rPr dirty="0" spc="-200">
                <a:latin typeface="Tahoma"/>
                <a:cs typeface="Tahoma"/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583996" y="277855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3996" y="299313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3996" y="320771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342229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36368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996" y="385145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3996" y="406603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3996" y="428061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6963" y="2065548"/>
            <a:ext cx="3180715" cy="2912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27025">
              <a:lnSpc>
                <a:spcPct val="117300"/>
              </a:lnSpc>
              <a:spcBef>
                <a:spcPts val="95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corporatius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r>
              <a:rPr dirty="0" sz="1200" spc="-135">
                <a:solidFill>
                  <a:srgbClr val="0069E0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10">
                <a:solidFill>
                  <a:srgbClr val="0069E0"/>
                </a:solidFill>
                <a:latin typeface="Trebuchet MS"/>
                <a:cs typeface="Trebuchet MS"/>
              </a:rPr>
              <a:t>Assessoria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0069E0"/>
                </a:solidFill>
                <a:latin typeface="Trebuchet MS"/>
                <a:cs typeface="Trebuchet MS"/>
              </a:rPr>
              <a:t>jurídica,</a:t>
            </a:r>
            <a:r>
              <a:rPr dirty="0" sz="1200" spc="-13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contractació</a:t>
            </a:r>
            <a:r>
              <a:rPr dirty="0" sz="1200" spc="-10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compres </a:t>
            </a:r>
            <a:r>
              <a:rPr dirty="0" sz="1200" spc="-3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r>
              <a:rPr dirty="0" sz="1200" spc="-135">
                <a:solidFill>
                  <a:srgbClr val="0069E0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-70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+</a:t>
            </a:r>
            <a:r>
              <a:rPr dirty="0" sz="1200" spc="-50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+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402590" marR="478155">
              <a:lnSpc>
                <a:spcPct val="117300"/>
              </a:lnSpc>
            </a:pP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à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20">
                <a:solidFill>
                  <a:srgbClr val="0069E0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 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0069E0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85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10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0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è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0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0069E0"/>
                </a:solidFill>
                <a:latin typeface="Trebuchet MS"/>
                <a:cs typeface="Trebuchet MS"/>
              </a:rPr>
              <a:t>'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0069E0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0069E0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0069E0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24384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014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192" y="1237487"/>
            <a:ext cx="3345484" cy="172638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62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pc="-165">
                <a:latin typeface="Tahoma"/>
                <a:cs typeface="Tahoma"/>
              </a:rPr>
              <a:t>Administració,</a:t>
            </a:r>
            <a:r>
              <a:rPr dirty="0" spc="-475">
                <a:latin typeface="Tahoma"/>
                <a:cs typeface="Tahoma"/>
              </a:rPr>
              <a:t> </a:t>
            </a:r>
            <a:r>
              <a:rPr dirty="0" spc="-120">
                <a:latin typeface="Tahoma"/>
                <a:cs typeface="Tahoma"/>
              </a:rPr>
              <a:t>economia</a:t>
            </a:r>
            <a:r>
              <a:rPr dirty="0" spc="-480">
                <a:latin typeface="Tahoma"/>
                <a:cs typeface="Tahoma"/>
              </a:rPr>
              <a:t> </a:t>
            </a:r>
            <a:r>
              <a:rPr dirty="0" spc="-30">
                <a:latin typeface="Tahoma"/>
                <a:cs typeface="Tahoma"/>
              </a:rPr>
              <a:t>i </a:t>
            </a:r>
            <a:r>
              <a:rPr dirty="0" spc="-1330">
                <a:latin typeface="Tahoma"/>
                <a:cs typeface="Tahoma"/>
              </a:rPr>
              <a:t> </a:t>
            </a:r>
            <a:r>
              <a:rPr dirty="0" spc="-150">
                <a:latin typeface="Tahoma"/>
                <a:cs typeface="Tahoma"/>
              </a:rPr>
              <a:t>finances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9120" y="3963618"/>
            <a:ext cx="59055" cy="59055"/>
            <a:chOff x="579120" y="3963618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39684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39684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4392777"/>
            <a:ext cx="59055" cy="59055"/>
            <a:chOff x="579120" y="4392777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439765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439765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4821935"/>
            <a:ext cx="59055" cy="59055"/>
            <a:chOff x="579120" y="4821935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48268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48268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5465673"/>
            <a:ext cx="59055" cy="59055"/>
            <a:chOff x="579120" y="5465673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547055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547055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79120" y="6538569"/>
            <a:ext cx="59055" cy="59055"/>
            <a:chOff x="579120" y="6538569"/>
            <a:chExt cx="59055" cy="59055"/>
          </a:xfrm>
        </p:grpSpPr>
        <p:sp>
          <p:nvSpPr>
            <p:cNvPr id="16" name="object 16"/>
            <p:cNvSpPr/>
            <p:nvPr/>
          </p:nvSpPr>
          <p:spPr>
            <a:xfrm>
              <a:off x="583996" y="654344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3996" y="654344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79120" y="6967728"/>
            <a:ext cx="59055" cy="59055"/>
            <a:chOff x="579120" y="6967728"/>
            <a:chExt cx="59055" cy="59055"/>
          </a:xfrm>
        </p:grpSpPr>
        <p:sp>
          <p:nvSpPr>
            <p:cNvPr id="19" name="object 19"/>
            <p:cNvSpPr/>
            <p:nvPr/>
          </p:nvSpPr>
          <p:spPr>
            <a:xfrm>
              <a:off x="583996" y="697260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83996" y="697260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79120" y="7396886"/>
            <a:ext cx="59055" cy="59055"/>
            <a:chOff x="579120" y="7396886"/>
            <a:chExt cx="59055" cy="59055"/>
          </a:xfrm>
        </p:grpSpPr>
        <p:sp>
          <p:nvSpPr>
            <p:cNvPr id="22" name="object 22"/>
            <p:cNvSpPr/>
            <p:nvPr/>
          </p:nvSpPr>
          <p:spPr>
            <a:xfrm>
              <a:off x="583996" y="740176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83996" y="740176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79120" y="8040623"/>
            <a:ext cx="59055" cy="59055"/>
            <a:chOff x="579120" y="8040623"/>
            <a:chExt cx="59055" cy="59055"/>
          </a:xfrm>
        </p:grpSpPr>
        <p:sp>
          <p:nvSpPr>
            <p:cNvPr id="25" name="object 25"/>
            <p:cNvSpPr/>
            <p:nvPr/>
          </p:nvSpPr>
          <p:spPr>
            <a:xfrm>
              <a:off x="583996" y="804550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83996" y="804550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579120" y="9113519"/>
            <a:ext cx="59055" cy="59055"/>
            <a:chOff x="579120" y="9113519"/>
            <a:chExt cx="59055" cy="59055"/>
          </a:xfrm>
        </p:grpSpPr>
        <p:sp>
          <p:nvSpPr>
            <p:cNvPr id="28" name="object 28"/>
            <p:cNvSpPr/>
            <p:nvPr/>
          </p:nvSpPr>
          <p:spPr>
            <a:xfrm>
              <a:off x="583996" y="911839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83996" y="911839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579120" y="9757257"/>
            <a:ext cx="59055" cy="59055"/>
            <a:chOff x="579120" y="9757257"/>
            <a:chExt cx="59055" cy="59055"/>
          </a:xfrm>
        </p:grpSpPr>
        <p:sp>
          <p:nvSpPr>
            <p:cNvPr id="31" name="object 31"/>
            <p:cNvSpPr/>
            <p:nvPr/>
          </p:nvSpPr>
          <p:spPr>
            <a:xfrm>
              <a:off x="583996" y="976213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3996" y="976213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346963" y="1870475"/>
            <a:ext cx="6844665" cy="8218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36575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econòmica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companyia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s’articula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voltant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empresa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rebuchet MS"/>
                <a:cs typeface="Trebuchet MS"/>
              </a:rPr>
              <a:t>administració</a:t>
            </a:r>
            <a:r>
              <a:rPr dirty="0" sz="1200" spc="-10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rebuchet MS"/>
                <a:cs typeface="Trebuchet MS"/>
              </a:rPr>
              <a:t>responsable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eficaç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eficient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seus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recursos,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punt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vista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econòmic,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financer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social,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contribuint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ciutat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sostenible.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reptes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plantejats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anterior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assolits,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són: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57658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Compliment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Normat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SEPA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Unió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Europea,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aconseguint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quaderns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19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34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estiguin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adaptats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normativa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31/07/2014,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quadern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43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31/12/2014.</a:t>
            </a:r>
            <a:endParaRPr sz="1200">
              <a:latin typeface="Trebuchet MS"/>
              <a:cs typeface="Trebuchet MS"/>
            </a:endParaRPr>
          </a:p>
          <a:p>
            <a:pPr marL="402590" marR="276225">
              <a:lnSpc>
                <a:spcPct val="117300"/>
              </a:lnSpc>
              <a:spcBef>
                <a:spcPts val="5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Implantació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facturació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electrònica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creació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registre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comptable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factures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d’acord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llei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25/2013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27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desembre.</a:t>
            </a:r>
            <a:endParaRPr sz="1200">
              <a:latin typeface="Trebuchet MS"/>
              <a:cs typeface="Trebuchet MS"/>
            </a:endParaRPr>
          </a:p>
          <a:p>
            <a:pPr marL="402590" marR="11747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Assoliment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l’objectiu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assentament comptables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termini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24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hores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l’operació,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aconseguint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major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nivell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rapidesa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comptabilització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apunts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bancaris,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així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registre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d’ingressos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Companyia.</a:t>
            </a:r>
            <a:endParaRPr sz="1200">
              <a:latin typeface="Trebuchet MS"/>
              <a:cs typeface="Trebuchet MS"/>
            </a:endParaRPr>
          </a:p>
          <a:p>
            <a:pPr marL="402590" marR="10922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Desenvolupament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Control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Intern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Companyia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l’actualització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procediments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fan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referència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millores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prevenció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antifrau,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així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regularment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forma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sistemàtica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arqueigs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sorpresius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punts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venda</a:t>
            </a:r>
            <a:endParaRPr sz="1200">
              <a:latin typeface="Trebuchet MS"/>
              <a:cs typeface="Trebuchet MS"/>
            </a:endParaRPr>
          </a:p>
          <a:p>
            <a:pPr marL="402590" marR="9017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especialment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Güell.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potenciat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mesures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d’informació,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detecció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control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oo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Manteniment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despesa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neta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morositat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sota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0,5%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facturació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cobrada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crèdit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(no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cobrada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comptat)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l'any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2014.</a:t>
            </a:r>
            <a:endParaRPr sz="1200">
              <a:latin typeface="Trebuchet MS"/>
              <a:cs typeface="Trebuchet MS"/>
            </a:endParaRPr>
          </a:p>
          <a:p>
            <a:pPr marL="402590" marR="19431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Adequació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fiscal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normatiu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especial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menció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bonificació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99%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l’Impost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sobre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Societats.</a:t>
            </a:r>
            <a:endParaRPr sz="1200">
              <a:latin typeface="Trebuchet MS"/>
              <a:cs typeface="Trebuchet MS"/>
            </a:endParaRPr>
          </a:p>
          <a:p>
            <a:pPr marL="402590" marR="20701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Adaptatació del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Control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Gestió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procediments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administratius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incorporació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(Candidatura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Olímpica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Jocs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d’Hivern</a:t>
            </a:r>
            <a:r>
              <a:rPr dirty="0" sz="1200" spc="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2026)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Bicing.</a:t>
            </a:r>
            <a:endParaRPr sz="1200">
              <a:latin typeface="Trebuchet MS"/>
              <a:cs typeface="Trebuchet MS"/>
            </a:endParaRPr>
          </a:p>
          <a:p>
            <a:pPr marL="402590" marR="35623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Planificació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Financera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garantit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viabilitat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financera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cobrint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necessitats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d'Inversions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devolució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Deute,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previstes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Pressupost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clàusules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endParaRPr sz="1200">
              <a:latin typeface="Trebuchet MS"/>
              <a:cs typeface="Trebuchet MS"/>
            </a:endParaRPr>
          </a:p>
          <a:p>
            <a:pPr marL="402590" marR="24130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pòlisses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contractades,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respectivament.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Igualment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obtingut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recursos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financers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necessaris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aconseguit el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finançament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d'actuacions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inversores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executades per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encàrrec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ç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22669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Revisió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continua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compliment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Pressupost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2014,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especial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atenció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previsions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tresoreria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elaborat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Pressupost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2015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l’objectiu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garantir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l’equilibri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econòmic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117475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Rigorós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compliment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terminis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establerts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tal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proporcionar mensualment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informació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sobre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Compte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d'Explotació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Activitat,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qual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permès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gestors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tenir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eina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7108" y="10090810"/>
            <a:ext cx="29787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d'anàlisi,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posant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manifest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desviacions.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16404" y="10212272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63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19" y="442569"/>
            <a:ext cx="59055" cy="59055"/>
            <a:chOff x="579119" y="442569"/>
            <a:chExt cx="59055" cy="59055"/>
          </a:xfrm>
        </p:grpSpPr>
        <p:sp>
          <p:nvSpPr>
            <p:cNvPr id="3" name="object 3"/>
            <p:cNvSpPr/>
            <p:nvPr/>
          </p:nvSpPr>
          <p:spPr>
            <a:xfrm>
              <a:off x="583996" y="44744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3996" y="44744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79119" y="1300890"/>
            <a:ext cx="59055" cy="59055"/>
            <a:chOff x="579119" y="1300890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130576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130576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19" y="1730048"/>
            <a:ext cx="59055" cy="59055"/>
            <a:chOff x="579119" y="1730048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173492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173492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19" y="3446681"/>
            <a:ext cx="59055" cy="59055"/>
            <a:chOff x="579119" y="3446681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345155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345155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79119" y="3875839"/>
            <a:ext cx="59055" cy="59055"/>
            <a:chOff x="579119" y="3875839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83996" y="388071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996" y="388071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79119" y="6002122"/>
            <a:ext cx="59055" cy="59055"/>
            <a:chOff x="579119" y="6002122"/>
            <a:chExt cx="59055" cy="59055"/>
          </a:xfrm>
        </p:grpSpPr>
        <p:sp>
          <p:nvSpPr>
            <p:cNvPr id="18" name="object 18"/>
            <p:cNvSpPr/>
            <p:nvPr/>
          </p:nvSpPr>
          <p:spPr>
            <a:xfrm>
              <a:off x="583996" y="600699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3996" y="600699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79120" y="6645857"/>
            <a:ext cx="59055" cy="59055"/>
            <a:chOff x="579120" y="6645857"/>
            <a:chExt cx="59055" cy="59055"/>
          </a:xfrm>
        </p:grpSpPr>
        <p:sp>
          <p:nvSpPr>
            <p:cNvPr id="21" name="object 21"/>
            <p:cNvSpPr/>
            <p:nvPr/>
          </p:nvSpPr>
          <p:spPr>
            <a:xfrm>
              <a:off x="583997" y="665073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3997" y="665073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579120" y="7289595"/>
            <a:ext cx="59055" cy="59055"/>
            <a:chOff x="579120" y="7289595"/>
            <a:chExt cx="59055" cy="59055"/>
          </a:xfrm>
        </p:grpSpPr>
        <p:sp>
          <p:nvSpPr>
            <p:cNvPr id="24" name="object 24"/>
            <p:cNvSpPr/>
            <p:nvPr/>
          </p:nvSpPr>
          <p:spPr>
            <a:xfrm>
              <a:off x="583997" y="729447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83997" y="729447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579119" y="8762193"/>
            <a:ext cx="59055" cy="59055"/>
            <a:chOff x="579119" y="8762193"/>
            <a:chExt cx="59055" cy="59055"/>
          </a:xfrm>
        </p:grpSpPr>
        <p:sp>
          <p:nvSpPr>
            <p:cNvPr id="27" name="object 27"/>
            <p:cNvSpPr/>
            <p:nvPr/>
          </p:nvSpPr>
          <p:spPr>
            <a:xfrm>
              <a:off x="583996" y="87670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83996" y="87670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579119" y="8976772"/>
            <a:ext cx="59055" cy="59055"/>
            <a:chOff x="579119" y="8976772"/>
            <a:chExt cx="59055" cy="59055"/>
          </a:xfrm>
        </p:grpSpPr>
        <p:sp>
          <p:nvSpPr>
            <p:cNvPr id="30" name="object 30"/>
            <p:cNvSpPr/>
            <p:nvPr/>
          </p:nvSpPr>
          <p:spPr>
            <a:xfrm>
              <a:off x="583996" y="89816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3996" y="89816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579119" y="9191352"/>
            <a:ext cx="59055" cy="59055"/>
            <a:chOff x="579119" y="9191352"/>
            <a:chExt cx="59055" cy="59055"/>
          </a:xfrm>
        </p:grpSpPr>
        <p:sp>
          <p:nvSpPr>
            <p:cNvPr id="33" name="object 33"/>
            <p:cNvSpPr/>
            <p:nvPr/>
          </p:nvSpPr>
          <p:spPr>
            <a:xfrm>
              <a:off x="583996" y="919622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83996" y="919622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579119" y="9620510"/>
            <a:ext cx="59055" cy="59055"/>
            <a:chOff x="579119" y="9620510"/>
            <a:chExt cx="59055" cy="59055"/>
          </a:xfrm>
        </p:grpSpPr>
        <p:sp>
          <p:nvSpPr>
            <p:cNvPr id="36" name="object 36"/>
            <p:cNvSpPr/>
            <p:nvPr/>
          </p:nvSpPr>
          <p:spPr>
            <a:xfrm>
              <a:off x="583996" y="962538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83996" y="962538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579119" y="10049668"/>
            <a:ext cx="59055" cy="59055"/>
            <a:chOff x="579119" y="10049668"/>
            <a:chExt cx="59055" cy="59055"/>
          </a:xfrm>
        </p:grpSpPr>
        <p:sp>
          <p:nvSpPr>
            <p:cNvPr id="39" name="object 39"/>
            <p:cNvSpPr/>
            <p:nvPr/>
          </p:nvSpPr>
          <p:spPr>
            <a:xfrm>
              <a:off x="583996" y="1005454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83996" y="1005454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346963" y="319654"/>
            <a:ext cx="6847205" cy="9847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2590" marR="10541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Realització de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direcció,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seguiment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coordinació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ha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permès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formular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Comptes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Anuals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Individuals i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Consolidats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Grup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d'acord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el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normatiu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d'informació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financera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aplicable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l'informe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d'Auditoria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31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desembre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l'informe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l'exercici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inguin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cap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incidència.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dir,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sense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salvetats.</a:t>
            </a:r>
            <a:endParaRPr sz="1200">
              <a:latin typeface="Trebuchet MS"/>
              <a:cs typeface="Trebuchet MS"/>
            </a:endParaRPr>
          </a:p>
          <a:p>
            <a:pPr marL="402590" marR="63119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Vigilància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control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compliment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criteris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SEC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201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implantació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mesures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necessàries.</a:t>
            </a:r>
            <a:endParaRPr sz="1200">
              <a:latin typeface="Trebuchet MS"/>
              <a:cs typeface="Trebuchet MS"/>
            </a:endParaRPr>
          </a:p>
          <a:p>
            <a:pPr marL="402590" marR="57848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l’Operació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BAMSA,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preparat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tota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informació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aportar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Data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Room,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fet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seguiment 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Concurs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convocat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col·laborant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Valoració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expert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independent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endParaRPr sz="1200">
              <a:latin typeface="Trebuchet MS"/>
              <a:cs typeface="Trebuchet MS"/>
            </a:endParaRPr>
          </a:p>
          <a:p>
            <a:pPr marL="402590" marR="8572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l’aportació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dinerària</a:t>
            </a:r>
            <a:r>
              <a:rPr dirty="0" sz="1200" spc="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BAMSA,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l’ampliació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capital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l’aportació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participació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BAMSA.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Igualment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hem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assolit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èxit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traspàs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societat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aparcaments,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relació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itulars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dret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individualitzat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respecte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places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cessionaris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existents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traspassats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BAMSA,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posat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coneixement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empesa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 gestora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d’aparcament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vinculació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d’aquesta amb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cessionaris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període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concessió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atorgada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BAMSA.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Assoliment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davant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registres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Propietat,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l’adequació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l’efectiva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itularitat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places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règim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dret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d’ús,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cedides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particulars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construïts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Compliment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requeriments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d’informació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rebuts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òrgans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judicials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cossos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seguretat,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d’acord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diligències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judicials/policials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obertes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termini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establert.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Assessoria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Jurídica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SDG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Econòmica-Financera: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402590" marR="2159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Continuar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mateixa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línia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impulsada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l’exercici</a:t>
            </a:r>
            <a:r>
              <a:rPr dirty="0" sz="1200" spc="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anterior,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executant</a:t>
            </a:r>
            <a:r>
              <a:rPr dirty="0" sz="1200" spc="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necessàries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consolidació</a:t>
            </a:r>
            <a:r>
              <a:rPr dirty="0" sz="1200" spc="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davant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registres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públics,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respecte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l’adequació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itularitat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places</a:t>
            </a:r>
            <a:endParaRPr sz="1200">
              <a:latin typeface="Trebuchet MS"/>
              <a:cs typeface="Trebuchet MS"/>
            </a:endParaRPr>
          </a:p>
          <a:p>
            <a:pPr algn="just" marL="402590" marR="9080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construïts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règim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dret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d’ús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cedides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particulars.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Gestionar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eficientment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requeriments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òrgans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judicials</a:t>
            </a:r>
            <a:r>
              <a:rPr dirty="0" sz="1200" spc="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cossos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seguretat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relació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l’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informació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sol·licitada,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donant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compliment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termini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necessari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l’obtenció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adequada</a:t>
            </a:r>
            <a:endParaRPr sz="1200">
              <a:latin typeface="Trebuchet MS"/>
              <a:cs typeface="Trebuchet MS"/>
            </a:endParaRPr>
          </a:p>
          <a:p>
            <a:pPr marL="402590" marR="201930">
              <a:lnSpc>
                <a:spcPct val="114999"/>
              </a:lnSpc>
              <a:spcBef>
                <a:spcPts val="35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verificació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dades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transmetre,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d’acord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diligències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judicials/policials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obertes.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Coordinar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supervisar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itulars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cessionaris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construïts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l’àmbit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directa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atorgada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l’Ajuntament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gestiona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l’aplicació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normativa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establerta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endParaRPr sz="1200">
              <a:latin typeface="Trebuchet MS"/>
              <a:cs typeface="Trebuchet MS"/>
            </a:endParaRPr>
          </a:p>
          <a:p>
            <a:pPr marL="402590" marR="694055" indent="2857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cessionaris,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gestionats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actualment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per</a:t>
            </a:r>
            <a:r>
              <a:rPr dirty="0" sz="1200" spc="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BAMSA.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integrants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Comunitat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d’Usuaris.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Àrea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Administració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Comptabilitat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58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Impulsar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implantar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programa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electrònica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facturació,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Scanvisio.</a:t>
            </a:r>
            <a:endParaRPr sz="1200">
              <a:latin typeface="Trebuchet MS"/>
              <a:cs typeface="Trebuchet MS"/>
            </a:endParaRPr>
          </a:p>
          <a:p>
            <a:pPr marL="402590" marR="13081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Consolidar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mitjana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anual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pagament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mensual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proveïdors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superi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30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dies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naturals.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Dissenyar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implantar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d’avís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tal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d’informar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Divisions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situació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morosos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impagats.</a:t>
            </a:r>
            <a:endParaRPr sz="1200">
              <a:latin typeface="Trebuchet MS"/>
              <a:cs typeface="Trebuchet MS"/>
            </a:endParaRPr>
          </a:p>
          <a:p>
            <a:pPr marL="402590" marR="36576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Consolidar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despesa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neta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morositat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diferències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caixes,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inferior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0,1%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xifra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negoci.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seguretat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l’equip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recaptadors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diari,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implantant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50%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64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20" y="871727"/>
            <a:ext cx="59055" cy="59055"/>
            <a:chOff x="579120" y="871727"/>
            <a:chExt cx="59055" cy="59055"/>
          </a:xfrm>
        </p:grpSpPr>
        <p:sp>
          <p:nvSpPr>
            <p:cNvPr id="3" name="object 3"/>
            <p:cNvSpPr/>
            <p:nvPr/>
          </p:nvSpPr>
          <p:spPr>
            <a:xfrm>
              <a:off x="583996" y="87660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3996" y="87660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79120" y="1827580"/>
            <a:ext cx="59055" cy="59055"/>
            <a:chOff x="579120" y="1827580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183245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183245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20" y="2471317"/>
            <a:ext cx="59055" cy="59055"/>
            <a:chOff x="579120" y="2471317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247619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247619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20" y="3856328"/>
            <a:ext cx="59055" cy="59055"/>
            <a:chOff x="579120" y="3856328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386120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386120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79120" y="4285487"/>
            <a:ext cx="59055" cy="59055"/>
            <a:chOff x="579120" y="4285487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83996" y="42903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996" y="42903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79120" y="4929225"/>
            <a:ext cx="59055" cy="59055"/>
            <a:chOff x="579120" y="4929225"/>
            <a:chExt cx="59055" cy="59055"/>
          </a:xfrm>
        </p:grpSpPr>
        <p:sp>
          <p:nvSpPr>
            <p:cNvPr id="18" name="object 18"/>
            <p:cNvSpPr/>
            <p:nvPr/>
          </p:nvSpPr>
          <p:spPr>
            <a:xfrm>
              <a:off x="583996" y="493410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3996" y="493410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79120" y="5358383"/>
            <a:ext cx="59055" cy="59055"/>
            <a:chOff x="579120" y="5358383"/>
            <a:chExt cx="59055" cy="59055"/>
          </a:xfrm>
        </p:grpSpPr>
        <p:sp>
          <p:nvSpPr>
            <p:cNvPr id="21" name="object 21"/>
            <p:cNvSpPr/>
            <p:nvPr/>
          </p:nvSpPr>
          <p:spPr>
            <a:xfrm>
              <a:off x="583996" y="536326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3996" y="536326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579120" y="5572962"/>
            <a:ext cx="59055" cy="59055"/>
            <a:chOff x="579120" y="5572962"/>
            <a:chExt cx="59055" cy="59055"/>
          </a:xfrm>
        </p:grpSpPr>
        <p:sp>
          <p:nvSpPr>
            <p:cNvPr id="24" name="object 24"/>
            <p:cNvSpPr/>
            <p:nvPr/>
          </p:nvSpPr>
          <p:spPr>
            <a:xfrm>
              <a:off x="583996" y="557783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83996" y="557783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579120" y="6216700"/>
            <a:ext cx="59055" cy="59055"/>
            <a:chOff x="579120" y="6216700"/>
            <a:chExt cx="59055" cy="59055"/>
          </a:xfrm>
        </p:grpSpPr>
        <p:sp>
          <p:nvSpPr>
            <p:cNvPr id="27" name="object 27"/>
            <p:cNvSpPr/>
            <p:nvPr/>
          </p:nvSpPr>
          <p:spPr>
            <a:xfrm>
              <a:off x="583996" y="622157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83996" y="622157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579120" y="7172552"/>
            <a:ext cx="59055" cy="59055"/>
            <a:chOff x="579120" y="7172552"/>
            <a:chExt cx="59055" cy="59055"/>
          </a:xfrm>
        </p:grpSpPr>
        <p:sp>
          <p:nvSpPr>
            <p:cNvPr id="30" name="object 30"/>
            <p:cNvSpPr/>
            <p:nvPr/>
          </p:nvSpPr>
          <p:spPr>
            <a:xfrm>
              <a:off x="583996" y="717742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3996" y="717742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579120" y="7816291"/>
            <a:ext cx="59055" cy="59055"/>
            <a:chOff x="579120" y="7816291"/>
            <a:chExt cx="59055" cy="59055"/>
          </a:xfrm>
        </p:grpSpPr>
        <p:sp>
          <p:nvSpPr>
            <p:cNvPr id="33" name="object 33"/>
            <p:cNvSpPr/>
            <p:nvPr/>
          </p:nvSpPr>
          <p:spPr>
            <a:xfrm>
              <a:off x="583996" y="782116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83996" y="782116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579120" y="8460028"/>
            <a:ext cx="59055" cy="59055"/>
            <a:chOff x="579120" y="8460028"/>
            <a:chExt cx="59055" cy="59055"/>
          </a:xfrm>
        </p:grpSpPr>
        <p:sp>
          <p:nvSpPr>
            <p:cNvPr id="36" name="object 36"/>
            <p:cNvSpPr/>
            <p:nvPr/>
          </p:nvSpPr>
          <p:spPr>
            <a:xfrm>
              <a:off x="583996" y="846490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83996" y="846490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579120" y="8889186"/>
            <a:ext cx="59055" cy="59055"/>
            <a:chOff x="579120" y="8889186"/>
            <a:chExt cx="59055" cy="59055"/>
          </a:xfrm>
        </p:grpSpPr>
        <p:sp>
          <p:nvSpPr>
            <p:cNvPr id="39" name="object 39"/>
            <p:cNvSpPr/>
            <p:nvPr/>
          </p:nvSpPr>
          <p:spPr>
            <a:xfrm>
              <a:off x="583996" y="889406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83996" y="889406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346963" y="319652"/>
            <a:ext cx="6852920" cy="9116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2590" marR="441959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recaptació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GPS,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seguiment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seguretat,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connexió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cossos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seguretat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pública.</a:t>
            </a:r>
            <a:endParaRPr sz="1200">
              <a:latin typeface="Trebuchet MS"/>
              <a:cs typeface="Trebuchet MS"/>
            </a:endParaRPr>
          </a:p>
          <a:p>
            <a:pPr marL="402590" marR="8890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mitja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recaptació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mensual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parquímetres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sigui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vegades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mes,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l’estoc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d’efectiu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parquímetres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superi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200.000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euros</a:t>
            </a:r>
            <a:r>
              <a:rPr dirty="0" sz="1200" spc="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(medició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mes).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Inversions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402590" marR="1447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Incorporar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Control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Gestió,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així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procediments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administratius,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noves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Companyia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(Suport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inspecció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pública,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agents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cívics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Ciutat).</a:t>
            </a:r>
            <a:endParaRPr sz="1200">
              <a:latin typeface="Trebuchet MS"/>
              <a:cs typeface="Trebuchet MS"/>
            </a:endParaRPr>
          </a:p>
          <a:p>
            <a:pPr algn="just" marL="402590" marR="9715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Realitzar</a:t>
            </a:r>
            <a:r>
              <a:rPr dirty="0" sz="1200" spc="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direcció,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seguiment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coordinació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Comptes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Anuals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Individuals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Consolidats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Grup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d'acord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normatiu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d'informació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financera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aplicable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endParaRPr sz="1200">
              <a:latin typeface="Trebuchet MS"/>
              <a:cs typeface="Trebuchet MS"/>
            </a:endParaRPr>
          </a:p>
          <a:p>
            <a:pPr algn="just" marL="402590" marR="42164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l'informe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d'Auditoria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31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desembre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l'informe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l'exercici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inguin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cap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incidència.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dir,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sense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salvetats.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402590" marR="224154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Impulsar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creació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Compliance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Corporate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tota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Companyia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d’acord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legal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existent.</a:t>
            </a:r>
            <a:endParaRPr sz="1200">
              <a:latin typeface="Trebuchet MS"/>
              <a:cs typeface="Trebuchet MS"/>
            </a:endParaRPr>
          </a:p>
          <a:p>
            <a:pPr algn="just" marL="402590" marR="358775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Dins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prevenció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antrifrau,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consolidar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arqueigs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sorpresius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punts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venda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especialment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Güell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Incorporar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aquest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PATSA.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Realitzar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mínim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50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arqueigs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sorpresius.</a:t>
            </a:r>
            <a:endParaRPr sz="1200">
              <a:latin typeface="Trebuchet MS"/>
              <a:cs typeface="Trebuchet MS"/>
            </a:endParaRPr>
          </a:p>
          <a:p>
            <a:pPr marL="402590" marR="62674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Impulsar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organització,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coordinació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Primer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Congrés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Europeu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d’empreses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Públiques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Locals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ELIGE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CEEP</a:t>
            </a:r>
            <a:endParaRPr sz="1200">
              <a:latin typeface="Trebuchet MS"/>
              <a:cs typeface="Trebuchet MS"/>
            </a:endParaRPr>
          </a:p>
          <a:p>
            <a:pPr marL="402590" marR="27241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forma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activa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elaboració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estratègic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període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2015-2019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Redissenyar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actualitzar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mínim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50%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Instruccions,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processos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procediments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endParaRPr sz="1200">
              <a:latin typeface="Trebuchet MS"/>
              <a:cs typeface="Trebuchet MS"/>
            </a:endParaRPr>
          </a:p>
          <a:p>
            <a:pPr marL="402590" marR="12700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companyia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fa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referència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administració,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compres</a:t>
            </a:r>
            <a:r>
              <a:rPr dirty="0" sz="1200" spc="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assegurances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estan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homologades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pell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d’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Auditories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Companyia.</a:t>
            </a:r>
            <a:endParaRPr sz="1200">
              <a:latin typeface="Trebuchet MS"/>
              <a:cs typeface="Trebuchet MS"/>
            </a:endParaRPr>
          </a:p>
          <a:p>
            <a:pPr marL="402590" marR="8890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Dissenyar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implantar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d’avís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informar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Divisions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situació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morosos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impagats.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Tresoreria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48895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Consolidar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l’acompliment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Normat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SEPA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Unió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Europea,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mantenint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quaderns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19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34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estiguin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adaptats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normativa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31/07/2014,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quadern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43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31/12/2014.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Garantir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actualitzacions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Normat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SEPA,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sobretot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fitxers,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apliquem.</a:t>
            </a:r>
            <a:endParaRPr sz="1200">
              <a:latin typeface="Trebuchet MS"/>
              <a:cs typeface="Trebuchet MS"/>
            </a:endParaRPr>
          </a:p>
          <a:p>
            <a:pPr marL="402590" marR="28130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Mantenir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l’objectiu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assentament comptables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termini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24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hores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l’operació,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aconseguint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major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nivell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rapidesa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comptabilització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apunts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bancaris,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així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registre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d’ingressos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Companyia.</a:t>
            </a:r>
            <a:endParaRPr sz="1200">
              <a:latin typeface="Trebuchet MS"/>
              <a:cs typeface="Trebuchet MS"/>
            </a:endParaRPr>
          </a:p>
          <a:p>
            <a:pPr marL="402590" marR="34226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posada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circulació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nous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bitllets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5,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20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euros)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obliga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actualitzar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nostre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eines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localitzar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bitllets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falsos.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Potenciar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l’actualització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mateixes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50%.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creació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targes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crèdit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(amb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xip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inclús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pagament 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mòbil)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obliga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realitzar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esforç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d’actualització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nostres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terminals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l’acceptació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operatives.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Potenciar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l’actualització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nostres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terminals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50%.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65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5636361"/>
            <a:ext cx="6827520" cy="4272280"/>
          </a:xfrm>
          <a:custGeom>
            <a:avLst/>
            <a:gdLst/>
            <a:ahLst/>
            <a:cxnLst/>
            <a:rect l="l" t="t" r="r" b="b"/>
            <a:pathLst>
              <a:path w="6827520" h="4272280">
                <a:moveTo>
                  <a:pt x="6827520" y="4272076"/>
                </a:moveTo>
                <a:lnTo>
                  <a:pt x="0" y="4272076"/>
                </a:lnTo>
                <a:lnTo>
                  <a:pt x="0" y="0"/>
                </a:lnTo>
                <a:lnTo>
                  <a:pt x="6827520" y="0"/>
                </a:lnTo>
                <a:lnTo>
                  <a:pt x="6827520" y="4272076"/>
                </a:lnTo>
                <a:close/>
              </a:path>
            </a:pathLst>
          </a:custGeom>
          <a:solidFill>
            <a:srgbClr val="E3E4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4644" y="6142553"/>
            <a:ext cx="1798320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Ó 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644" y="6942348"/>
            <a:ext cx="1882775" cy="152781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 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4131" y="6142553"/>
            <a:ext cx="155130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N 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U 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EFICIENT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4131" y="6942348"/>
            <a:ext cx="1816100" cy="2600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4130">
              <a:lnSpc>
                <a:spcPct val="117300"/>
              </a:lnSpc>
              <a:spcBef>
                <a:spcPts val="95"/>
              </a:spcBef>
            </a:pP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o 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311785">
              <a:lnSpc>
                <a:spcPct val="117300"/>
              </a:lnSpc>
            </a:pP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requerida.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5098" y="6142553"/>
            <a:ext cx="1878330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N 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D'OPERACIONS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5098" y="6942348"/>
            <a:ext cx="1898650" cy="2600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 marR="49339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5143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3873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141595" cy="1169035"/>
          </a:xfrm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pc="-355">
                <a:latin typeface="Tahoma"/>
                <a:cs typeface="Tahoma"/>
              </a:rPr>
              <a:t>A</a:t>
            </a:r>
            <a:r>
              <a:rPr dirty="0" spc="-229">
                <a:latin typeface="Tahoma"/>
                <a:cs typeface="Tahoma"/>
              </a:rPr>
              <a:t>ss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-229">
                <a:latin typeface="Tahoma"/>
                <a:cs typeface="Tahoma"/>
              </a:rPr>
              <a:t>ss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170">
                <a:latin typeface="Tahoma"/>
                <a:cs typeface="Tahoma"/>
              </a:rPr>
              <a:t>r</a:t>
            </a:r>
            <a:r>
              <a:rPr dirty="0" spc="-145">
                <a:latin typeface="Tahoma"/>
                <a:cs typeface="Tahoma"/>
              </a:rPr>
              <a:t>i</a:t>
            </a:r>
            <a:r>
              <a:rPr dirty="0" spc="-135">
                <a:latin typeface="Tahoma"/>
                <a:cs typeface="Tahoma"/>
              </a:rPr>
              <a:t>a</a:t>
            </a:r>
            <a:r>
              <a:rPr dirty="0" spc="-480">
                <a:latin typeface="Tahoma"/>
                <a:cs typeface="Tahoma"/>
              </a:rPr>
              <a:t> </a:t>
            </a:r>
            <a:r>
              <a:rPr dirty="0" spc="125">
                <a:latin typeface="Tahoma"/>
                <a:cs typeface="Tahoma"/>
              </a:rPr>
              <a:t>J</a:t>
            </a:r>
            <a:r>
              <a:rPr dirty="0" spc="-175">
                <a:latin typeface="Tahoma"/>
                <a:cs typeface="Tahoma"/>
              </a:rPr>
              <a:t>u</a:t>
            </a:r>
            <a:r>
              <a:rPr dirty="0" spc="-170">
                <a:latin typeface="Tahoma"/>
                <a:cs typeface="Tahoma"/>
              </a:rPr>
              <a:t>r</a:t>
            </a:r>
            <a:r>
              <a:rPr dirty="0" spc="-145">
                <a:latin typeface="Tahoma"/>
                <a:cs typeface="Tahoma"/>
              </a:rPr>
              <a:t>í</a:t>
            </a:r>
            <a:r>
              <a:rPr dirty="0" spc="-80">
                <a:latin typeface="Tahoma"/>
                <a:cs typeface="Tahoma"/>
              </a:rPr>
              <a:t>d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110">
                <a:latin typeface="Tahoma"/>
                <a:cs typeface="Tahoma"/>
              </a:rPr>
              <a:t>a</a:t>
            </a:r>
            <a:r>
              <a:rPr dirty="0" spc="-420">
                <a:latin typeface="Tahoma"/>
                <a:cs typeface="Tahoma"/>
              </a:rPr>
              <a:t>,  </a:t>
            </a:r>
            <a:r>
              <a:rPr dirty="0" spc="-204">
                <a:latin typeface="Tahoma"/>
                <a:cs typeface="Tahoma"/>
              </a:rPr>
              <a:t>C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175">
                <a:latin typeface="Tahoma"/>
                <a:cs typeface="Tahoma"/>
              </a:rPr>
              <a:t>n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160">
                <a:latin typeface="Tahoma"/>
                <a:cs typeface="Tahoma"/>
              </a:rPr>
              <a:t>r</a:t>
            </a:r>
            <a:r>
              <a:rPr dirty="0" spc="-190">
                <a:latin typeface="Tahoma"/>
                <a:cs typeface="Tahoma"/>
              </a:rPr>
              <a:t>a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110">
                <a:latin typeface="Tahoma"/>
                <a:cs typeface="Tahoma"/>
              </a:rPr>
              <a:t>a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50">
                <a:latin typeface="Tahoma"/>
                <a:cs typeface="Tahoma"/>
              </a:rPr>
              <a:t>ó</a:t>
            </a:r>
            <a:r>
              <a:rPr dirty="0" spc="-484">
                <a:latin typeface="Tahoma"/>
                <a:cs typeface="Tahoma"/>
              </a:rPr>
              <a:t> </a:t>
            </a:r>
            <a:r>
              <a:rPr dirty="0" spc="-30">
                <a:latin typeface="Tahoma"/>
                <a:cs typeface="Tahoma"/>
              </a:rPr>
              <a:t>i</a:t>
            </a:r>
            <a:r>
              <a:rPr dirty="0" spc="-540">
                <a:latin typeface="Tahoma"/>
                <a:cs typeface="Tahoma"/>
              </a:rPr>
              <a:t> </a:t>
            </a:r>
            <a:r>
              <a:rPr dirty="0" spc="-204">
                <a:latin typeface="Tahoma"/>
                <a:cs typeface="Tahoma"/>
              </a:rPr>
              <a:t>C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235">
                <a:latin typeface="Tahoma"/>
                <a:cs typeface="Tahoma"/>
              </a:rPr>
              <a:t>m</a:t>
            </a:r>
            <a:r>
              <a:rPr dirty="0" spc="-180">
                <a:latin typeface="Tahoma"/>
                <a:cs typeface="Tahoma"/>
              </a:rPr>
              <a:t>pr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200">
                <a:latin typeface="Tahoma"/>
                <a:cs typeface="Tahoma"/>
              </a:rPr>
              <a:t>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579119" y="3749043"/>
            <a:ext cx="59055" cy="59055"/>
            <a:chOff x="579119" y="3749043"/>
            <a:chExt cx="59055" cy="59055"/>
          </a:xfrm>
        </p:grpSpPr>
        <p:sp>
          <p:nvSpPr>
            <p:cNvPr id="11" name="object 11"/>
            <p:cNvSpPr/>
            <p:nvPr/>
          </p:nvSpPr>
          <p:spPr>
            <a:xfrm>
              <a:off x="583996" y="375392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3996" y="375392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579119" y="4392780"/>
            <a:ext cx="59055" cy="59055"/>
            <a:chOff x="579119" y="4392780"/>
            <a:chExt cx="59055" cy="59055"/>
          </a:xfrm>
        </p:grpSpPr>
        <p:sp>
          <p:nvSpPr>
            <p:cNvPr id="14" name="object 14"/>
            <p:cNvSpPr/>
            <p:nvPr/>
          </p:nvSpPr>
          <p:spPr>
            <a:xfrm>
              <a:off x="583996" y="439765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83996" y="439765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579119" y="4821938"/>
            <a:ext cx="59055" cy="59055"/>
            <a:chOff x="579119" y="4821938"/>
            <a:chExt cx="59055" cy="59055"/>
          </a:xfrm>
        </p:grpSpPr>
        <p:sp>
          <p:nvSpPr>
            <p:cNvPr id="17" name="object 17"/>
            <p:cNvSpPr/>
            <p:nvPr/>
          </p:nvSpPr>
          <p:spPr>
            <a:xfrm>
              <a:off x="583996" y="482681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83996" y="482681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46963" y="1870476"/>
            <a:ext cx="6830059" cy="3498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60730">
              <a:lnSpc>
                <a:spcPct val="1173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Departament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d'Assessoria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jurídica,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contractació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compres,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dotem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divisions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departaments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d’Assessoria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Jurídica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racionalitzem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compres.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reptes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plantejats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anterior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assolits,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són: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Desenvolupar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l’impuls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l’ús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procediments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eines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informàtiques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permetin fer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seguiment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l’ús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consumibles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productes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racionalitzar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controlar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consum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repartiment.</a:t>
            </a:r>
            <a:endParaRPr sz="1200">
              <a:latin typeface="Trebuchet MS"/>
              <a:cs typeface="Trebuchet MS"/>
            </a:endParaRPr>
          </a:p>
          <a:p>
            <a:pPr marL="402590" marR="393065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condicions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avantatjoses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l’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homologació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proveïdors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bé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sigui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homologacions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pròpies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adhesions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Acords-Marc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Generalitat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l'Ajuntament.</a:t>
            </a:r>
            <a:endParaRPr sz="1200">
              <a:latin typeface="Trebuchet MS"/>
              <a:cs typeface="Trebuchet MS"/>
            </a:endParaRPr>
          </a:p>
          <a:p>
            <a:pPr marL="402590" marR="4889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Impulsar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determinades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compres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mitjançant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subhastes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electròniques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: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pogut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realizar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degut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Direcció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General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donat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premisses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hagin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permés,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ja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considerat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estratègicament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necessari.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66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659889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latin typeface="Tahoma"/>
                <a:cs typeface="Tahoma"/>
              </a:rPr>
              <a:t>R</a:t>
            </a:r>
            <a:r>
              <a:rPr dirty="0" sz="2650" spc="-170">
                <a:latin typeface="Tahoma"/>
                <a:cs typeface="Tahoma"/>
              </a:rPr>
              <a:t>e</a:t>
            </a:r>
            <a:r>
              <a:rPr dirty="0" sz="2650" spc="-10">
                <a:latin typeface="Tahoma"/>
                <a:cs typeface="Tahoma"/>
              </a:rPr>
              <a:t>p</a:t>
            </a:r>
            <a:r>
              <a:rPr dirty="0" sz="2650" spc="-50">
                <a:latin typeface="Tahoma"/>
                <a:cs typeface="Tahoma"/>
              </a:rPr>
              <a:t>t</a:t>
            </a:r>
            <a:r>
              <a:rPr dirty="0" sz="2650" spc="-170">
                <a:latin typeface="Tahoma"/>
                <a:cs typeface="Tahoma"/>
              </a:rPr>
              <a:t>e</a:t>
            </a:r>
            <a:r>
              <a:rPr dirty="0" sz="2650" spc="-110">
                <a:latin typeface="Tahoma"/>
                <a:cs typeface="Tahoma"/>
              </a:rPr>
              <a:t>s</a:t>
            </a:r>
            <a:r>
              <a:rPr dirty="0" sz="2650" spc="-295">
                <a:latin typeface="Tahoma"/>
                <a:cs typeface="Tahoma"/>
              </a:rPr>
              <a:t> </a:t>
            </a:r>
            <a:r>
              <a:rPr dirty="0" sz="2650" spc="-225">
                <a:latin typeface="Tahoma"/>
                <a:cs typeface="Tahoma"/>
              </a:rPr>
              <a:t>2</a:t>
            </a:r>
            <a:r>
              <a:rPr dirty="0" sz="2650" spc="-145">
                <a:latin typeface="Tahoma"/>
                <a:cs typeface="Tahoma"/>
              </a:rPr>
              <a:t>0</a:t>
            </a:r>
            <a:r>
              <a:rPr dirty="0" sz="2650" spc="-225">
                <a:latin typeface="Tahoma"/>
                <a:cs typeface="Tahoma"/>
              </a:rPr>
              <a:t>1</a:t>
            </a:r>
            <a:r>
              <a:rPr dirty="0" sz="2650" spc="-180"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20" y="1564233"/>
            <a:ext cx="59055" cy="59055"/>
            <a:chOff x="579120" y="1564233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156910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156910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1993391"/>
            <a:ext cx="59055" cy="59055"/>
            <a:chOff x="579120" y="1993391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199826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199826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2207970"/>
            <a:ext cx="59055" cy="59055"/>
            <a:chOff x="579120" y="2207970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221284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221284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2422549"/>
            <a:ext cx="59055" cy="59055"/>
            <a:chOff x="579120" y="2422549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242742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242742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46963" y="1097991"/>
            <a:ext cx="6468745" cy="14420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internament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procediment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peticions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consolidar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èxit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d’eficàcia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prestació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l’Assessoria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Jurídica.</a:t>
            </a:r>
            <a:endParaRPr sz="1200">
              <a:latin typeface="Trebuchet MS"/>
              <a:cs typeface="Trebuchet MS"/>
            </a:endParaRPr>
          </a:p>
          <a:p>
            <a:pPr marL="402590" marR="94615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Integrar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encara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l’àrea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compres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flux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intern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l’Assessoria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Jurídica.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Acabar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d’implantar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Portal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transparència.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4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Impulsar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determinades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compres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mitjançant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subhastes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electròniques.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67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663" y="5421782"/>
            <a:ext cx="6827520" cy="4643120"/>
            <a:chOff x="359663" y="5421782"/>
            <a:chExt cx="6827520" cy="4643120"/>
          </a:xfrm>
        </p:grpSpPr>
        <p:sp>
          <p:nvSpPr>
            <p:cNvPr id="3" name="object 3"/>
            <p:cNvSpPr/>
            <p:nvPr/>
          </p:nvSpPr>
          <p:spPr>
            <a:xfrm>
              <a:off x="359663" y="5421782"/>
              <a:ext cx="6827520" cy="4643120"/>
            </a:xfrm>
            <a:custGeom>
              <a:avLst/>
              <a:gdLst/>
              <a:ahLst/>
              <a:cxnLst/>
              <a:rect l="l" t="t" r="r" b="b"/>
              <a:pathLst>
                <a:path w="6827520" h="4643120">
                  <a:moveTo>
                    <a:pt x="6827520" y="4642713"/>
                  </a:moveTo>
                  <a:lnTo>
                    <a:pt x="0" y="4642713"/>
                  </a:lnTo>
                  <a:lnTo>
                    <a:pt x="0" y="0"/>
                  </a:lnTo>
                  <a:lnTo>
                    <a:pt x="6827520" y="0"/>
                  </a:lnTo>
                  <a:lnTo>
                    <a:pt x="6827520" y="4642713"/>
                  </a:lnTo>
                  <a:close/>
                </a:path>
              </a:pathLst>
            </a:custGeom>
            <a:solidFill>
              <a:srgbClr val="E3E4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1676" y="621182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71676" y="621182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61820" y="658246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61820" y="701162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61820" y="786993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71676" y="86697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71676" y="86697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71676" y="946952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71676" y="946952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pc="-140">
                <a:latin typeface="Tahoma"/>
                <a:cs typeface="Tahoma"/>
              </a:rPr>
              <a:t>Comunicació,</a:t>
            </a:r>
            <a:r>
              <a:rPr dirty="0" spc="-475">
                <a:latin typeface="Tahoma"/>
                <a:cs typeface="Tahoma"/>
              </a:rPr>
              <a:t> </a:t>
            </a:r>
            <a:r>
              <a:rPr dirty="0" spc="-190">
                <a:latin typeface="Tahoma"/>
                <a:cs typeface="Tahoma"/>
              </a:rPr>
              <a:t>premsa</a:t>
            </a:r>
            <a:r>
              <a:rPr dirty="0" spc="-480">
                <a:latin typeface="Tahoma"/>
                <a:cs typeface="Tahoma"/>
              </a:rPr>
              <a:t> </a:t>
            </a:r>
            <a:r>
              <a:rPr dirty="0" spc="-30">
                <a:latin typeface="Tahoma"/>
                <a:cs typeface="Tahoma"/>
              </a:rPr>
              <a:t>i</a:t>
            </a:r>
            <a:r>
              <a:rPr dirty="0" spc="-540">
                <a:latin typeface="Tahoma"/>
                <a:cs typeface="Tahoma"/>
              </a:rPr>
              <a:t> </a:t>
            </a:r>
            <a:r>
              <a:rPr dirty="0" spc="-275">
                <a:latin typeface="Tahoma"/>
                <a:cs typeface="Tahoma"/>
              </a:rPr>
              <a:t>xarxes </a:t>
            </a:r>
            <a:r>
              <a:rPr dirty="0" spc="-1325">
                <a:latin typeface="Tahoma"/>
                <a:cs typeface="Tahoma"/>
              </a:rPr>
              <a:t> </a:t>
            </a:r>
            <a:r>
              <a:rPr dirty="0" spc="-100">
                <a:latin typeface="Tahoma"/>
                <a:cs typeface="Tahoma"/>
              </a:rPr>
              <a:t>socials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579119" y="4392780"/>
            <a:ext cx="59055" cy="59055"/>
            <a:chOff x="579119" y="4392780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83996" y="439765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996" y="439765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79119" y="4607359"/>
            <a:ext cx="59055" cy="59055"/>
            <a:chOff x="579119" y="4607359"/>
            <a:chExt cx="59055" cy="59055"/>
          </a:xfrm>
        </p:grpSpPr>
        <p:sp>
          <p:nvSpPr>
            <p:cNvPr id="18" name="object 18"/>
            <p:cNvSpPr/>
            <p:nvPr/>
          </p:nvSpPr>
          <p:spPr>
            <a:xfrm>
              <a:off x="583996" y="461223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3996" y="461223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79119" y="4821938"/>
            <a:ext cx="59055" cy="59055"/>
            <a:chOff x="579119" y="4821938"/>
            <a:chExt cx="59055" cy="59055"/>
          </a:xfrm>
        </p:grpSpPr>
        <p:sp>
          <p:nvSpPr>
            <p:cNvPr id="21" name="object 21"/>
            <p:cNvSpPr/>
            <p:nvPr/>
          </p:nvSpPr>
          <p:spPr>
            <a:xfrm>
              <a:off x="583996" y="482681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3996" y="482681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579119" y="5036517"/>
            <a:ext cx="59055" cy="59055"/>
            <a:chOff x="579119" y="5036517"/>
            <a:chExt cx="59055" cy="59055"/>
          </a:xfrm>
        </p:grpSpPr>
        <p:sp>
          <p:nvSpPr>
            <p:cNvPr id="24" name="object 24"/>
            <p:cNvSpPr/>
            <p:nvPr/>
          </p:nvSpPr>
          <p:spPr>
            <a:xfrm>
              <a:off x="583996" y="504139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83996" y="504139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46963" y="1870476"/>
            <a:ext cx="6807834" cy="3283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Dóna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suport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comunicatiu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manera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transversal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divisions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Gestiona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contacte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mitjans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projecta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imatge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seves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divisions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cap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l’exterior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comunicació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continua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constant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mitjans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premsa,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radio,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televisió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Internet.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Control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mitjans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valorar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l’aparició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imatge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marques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B:SM.</a:t>
            </a:r>
            <a:r>
              <a:rPr dirty="0" sz="1200" spc="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s’encarrega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dinamització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Xarxes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Socials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corporatives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negocis.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402590" marR="2459990" indent="-390525">
              <a:lnSpc>
                <a:spcPts val="2920"/>
              </a:lnSpc>
              <a:spcBef>
                <a:spcPts val="50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reptes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plantejats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anterior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assolits,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són: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ts val="1345"/>
              </a:lnSpc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Gestionar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forma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integral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Xarxes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Socials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corporatives.</a:t>
            </a:r>
            <a:endParaRPr sz="1200">
              <a:latin typeface="Trebuchet MS"/>
              <a:cs typeface="Trebuchet MS"/>
            </a:endParaRPr>
          </a:p>
          <a:p>
            <a:pPr marL="402590" marR="265239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. 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Publicar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properes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revistes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corporatives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BCN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68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59663" y="5421782"/>
            <a:ext cx="6827520" cy="464312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487045">
              <a:lnSpc>
                <a:spcPct val="100000"/>
              </a:lnSpc>
              <a:spcBef>
                <a:spcPts val="1295"/>
              </a:spcBef>
            </a:pP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f</a:t>
            </a:r>
            <a:r>
              <a:rPr dirty="0" sz="1850" spc="-17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ahoma"/>
              <a:cs typeface="Tahoma"/>
            </a:endParaRPr>
          </a:p>
          <a:p>
            <a:pPr marL="877569">
              <a:lnSpc>
                <a:spcPct val="1000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Xarxes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socials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67460" marR="75819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Presa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decisions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estratègiques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l’obertura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Xarxes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Socials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Güell.</a:t>
            </a:r>
            <a:endParaRPr sz="1200">
              <a:latin typeface="Trebuchet MS"/>
              <a:cs typeface="Trebuchet MS"/>
            </a:endParaRPr>
          </a:p>
          <a:p>
            <a:pPr marL="1267460">
              <a:lnSpc>
                <a:spcPct val="100000"/>
              </a:lnSpc>
              <a:spcBef>
                <a:spcPts val="250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Consultoria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Comunicació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Xarxes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Socials: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seguiments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endParaRPr sz="1200">
              <a:latin typeface="Trebuchet MS"/>
              <a:cs typeface="Trebuchet MS"/>
            </a:endParaRPr>
          </a:p>
          <a:p>
            <a:pPr marL="1267460" marR="53530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negocis,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elaboració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d’informes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mensuals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anuals,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l’elaboració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continguts media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web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corporativa,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suport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crisi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l’àmbit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digital.</a:t>
            </a:r>
            <a:endParaRPr sz="1200">
              <a:latin typeface="Trebuchet MS"/>
              <a:cs typeface="Trebuchet MS"/>
            </a:endParaRPr>
          </a:p>
          <a:p>
            <a:pPr marL="1267460">
              <a:lnSpc>
                <a:spcPct val="100000"/>
              </a:lnSpc>
              <a:spcBef>
                <a:spcPts val="250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Dinamització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creixement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Canal</a:t>
            </a:r>
            <a:r>
              <a:rPr dirty="0" sz="1200" spc="-21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corporatiu</a:t>
            </a:r>
            <a:r>
              <a:rPr dirty="0" sz="1200" spc="-180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a</a:t>
            </a:r>
            <a:r>
              <a:rPr dirty="0" sz="1200" spc="-140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  <a:hlinkClick r:id="rId2"/>
              </a:rPr>
              <a:t>Linkedin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aportant</a:t>
            </a:r>
            <a:endParaRPr sz="1200">
              <a:latin typeface="Trebuchet MS"/>
              <a:cs typeface="Trebuchet MS"/>
            </a:endParaRPr>
          </a:p>
          <a:p>
            <a:pPr marL="1267460" marR="83756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continguts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reforcen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augmenten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presència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XXSS.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877569" marR="882650">
              <a:lnSpc>
                <a:spcPct val="117300"/>
              </a:lnSpc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Recopilació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dossiers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premsa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tv,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ràdio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internet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valorar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l’impacte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econòmic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difusió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obtinguda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accions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divisions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mitjans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comunicació.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877569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Publicació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4</a:t>
            </a:r>
            <a:r>
              <a:rPr dirty="0" sz="1200" spc="15" b="1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b="1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revistes</a:t>
            </a:r>
            <a:r>
              <a:rPr dirty="0" sz="1200" spc="-35" b="1">
                <a:solidFill>
                  <a:srgbClr val="0069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trimestrals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corporatives,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fixades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objectiu;</a:t>
            </a:r>
            <a:endParaRPr sz="1200">
              <a:latin typeface="Trebuchet MS"/>
              <a:cs typeface="Trebuchet MS"/>
            </a:endParaRPr>
          </a:p>
          <a:p>
            <a:pPr marL="877569">
              <a:lnSpc>
                <a:spcPct val="100000"/>
              </a:lnSpc>
              <a:spcBef>
                <a:spcPts val="245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reformulació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disseny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revista,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innovant-la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fent-la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visual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participativa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670783"/>
            <a:ext cx="6845934" cy="5643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4925">
              <a:lnSpc>
                <a:spcPct val="1173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operació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significativa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assenyalar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mixta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Municipals,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S.A.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(BAMSA),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gestionarà,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règim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concessió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26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ubicats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perímetre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BAMSA,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60%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operador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privat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40%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B:SM,ha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iniciat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operacions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novembre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fins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data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gestionava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anirà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gradualment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altres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actualment</a:t>
            </a:r>
            <a:endParaRPr sz="1200">
              <a:latin typeface="Tahoma"/>
              <a:cs typeface="Tahoma"/>
            </a:endParaRPr>
          </a:p>
          <a:p>
            <a:pPr marL="12700" marR="499745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concessionaris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privats,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conforme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vencin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concessions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actuals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indica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concurs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públic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adjudicat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71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regulació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d’accés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ordenació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marcats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ipologia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l’impacte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mantenir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nombre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Monumental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nivells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assumibles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conservació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l’espai.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després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valoració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vista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conservació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preventiva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positiu,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d’aproximadament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75%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visitants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regulada.</a:t>
            </a:r>
            <a:r>
              <a:rPr dirty="0" sz="1200" spc="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rebut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2.598.732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situa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31,92%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sota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llindar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fixa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l’estudi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capacitat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càrrega.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regulació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d’accés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endParaRPr sz="1200">
              <a:latin typeface="Tahoma"/>
              <a:cs typeface="Tahoma"/>
            </a:endParaRPr>
          </a:p>
          <a:p>
            <a:pPr marL="12700" marR="1524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facilitat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pressió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visita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lliure,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quedat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patent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estudis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fluxos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estimació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d’aproximadament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5,5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visitants.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Així,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reducció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visites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concentrat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bàsicament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monumental,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fràgil,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indicava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milió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segueix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transformació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endParaRPr sz="1200">
              <a:latin typeface="Tahoma"/>
              <a:cs typeface="Tahoma"/>
            </a:endParaRPr>
          </a:p>
          <a:p>
            <a:pPr algn="just" marL="12700" marR="15875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desplegament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2012-2020.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decurs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iniciat</a:t>
            </a:r>
            <a:r>
              <a:rPr dirty="0" sz="1200" spc="4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actuacions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previstes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Sabana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l’ampliació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l’espai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d’orangutans,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finalització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prevista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juny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22860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Palau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Jordi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recorda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celebració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d‘esdeveniments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partits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vuitents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quarts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final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FIBA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World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Cup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cantants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nacionals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internacionals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Beyoncé,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Michael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Bublé,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Elton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John,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Joaquín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Sabina,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Miley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Cyrus,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Enrique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Iglesias,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Lady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Gaga,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Sheeran,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One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Republic,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One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Direction,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David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Bisbal,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Malú...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424992"/>
            <a:ext cx="1659889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latin typeface="Tahoma"/>
                <a:cs typeface="Tahoma"/>
              </a:rPr>
              <a:t>R</a:t>
            </a:r>
            <a:r>
              <a:rPr dirty="0" sz="2650" spc="-170">
                <a:latin typeface="Tahoma"/>
                <a:cs typeface="Tahoma"/>
              </a:rPr>
              <a:t>e</a:t>
            </a:r>
            <a:r>
              <a:rPr dirty="0" sz="2650" spc="-10">
                <a:latin typeface="Tahoma"/>
                <a:cs typeface="Tahoma"/>
              </a:rPr>
              <a:t>p</a:t>
            </a:r>
            <a:r>
              <a:rPr dirty="0" sz="2650" spc="-50">
                <a:latin typeface="Tahoma"/>
                <a:cs typeface="Tahoma"/>
              </a:rPr>
              <a:t>t</a:t>
            </a:r>
            <a:r>
              <a:rPr dirty="0" sz="2650" spc="-170">
                <a:latin typeface="Tahoma"/>
                <a:cs typeface="Tahoma"/>
              </a:rPr>
              <a:t>e</a:t>
            </a:r>
            <a:r>
              <a:rPr dirty="0" sz="2650" spc="-110">
                <a:latin typeface="Tahoma"/>
                <a:cs typeface="Tahoma"/>
              </a:rPr>
              <a:t>s</a:t>
            </a:r>
            <a:r>
              <a:rPr dirty="0" sz="2650" spc="-295">
                <a:latin typeface="Tahoma"/>
                <a:cs typeface="Tahoma"/>
              </a:rPr>
              <a:t> </a:t>
            </a:r>
            <a:r>
              <a:rPr dirty="0" sz="2650" spc="-225">
                <a:latin typeface="Tahoma"/>
                <a:cs typeface="Tahoma"/>
              </a:rPr>
              <a:t>2</a:t>
            </a:r>
            <a:r>
              <a:rPr dirty="0" sz="2650" spc="-145">
                <a:latin typeface="Tahoma"/>
                <a:cs typeface="Tahoma"/>
              </a:rPr>
              <a:t>0</a:t>
            </a:r>
            <a:r>
              <a:rPr dirty="0" sz="2650" spc="-225">
                <a:latin typeface="Tahoma"/>
                <a:cs typeface="Tahoma"/>
              </a:rPr>
              <a:t>1</a:t>
            </a:r>
            <a:r>
              <a:rPr dirty="0" sz="2650" spc="-180"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20" y="1447189"/>
            <a:ext cx="59055" cy="59055"/>
            <a:chOff x="579120" y="1447189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145206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145206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1661769"/>
            <a:ext cx="59055" cy="59055"/>
            <a:chOff x="579120" y="1661769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166664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166664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1876348"/>
            <a:ext cx="59055" cy="59055"/>
            <a:chOff x="579120" y="1876348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188122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188122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2090927"/>
            <a:ext cx="59055" cy="59055"/>
            <a:chOff x="579120" y="2090927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209580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209580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79120" y="2305506"/>
            <a:ext cx="59055" cy="59055"/>
            <a:chOff x="579120" y="2305506"/>
            <a:chExt cx="59055" cy="59055"/>
          </a:xfrm>
        </p:grpSpPr>
        <p:sp>
          <p:nvSpPr>
            <p:cNvPr id="16" name="object 16"/>
            <p:cNvSpPr/>
            <p:nvPr/>
          </p:nvSpPr>
          <p:spPr>
            <a:xfrm>
              <a:off x="583996" y="231038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3996" y="231038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346963" y="980948"/>
            <a:ext cx="6137275" cy="14420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Abastir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regularment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d'informació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especialitzada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gestors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xarxes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negocis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Consolidació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Linkedin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corporatiu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definició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llibre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d'estil,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mantenir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creixement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Col·laborar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creixement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visites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corporativa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Consolidació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Xarxes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Socials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Güell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Augmentar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flux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d'informació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d'activitat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divisions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negocis</a:t>
            </a:r>
            <a:r>
              <a:rPr dirty="0" sz="120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cap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unitat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69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298450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E</a:t>
            </a:r>
            <a:r>
              <a:rPr dirty="0" spc="-55"/>
              <a:t>s</a:t>
            </a:r>
            <a:r>
              <a:rPr dirty="0" spc="-405"/>
              <a:t>t</a:t>
            </a:r>
            <a:r>
              <a:rPr dirty="0" spc="-130"/>
              <a:t>u</a:t>
            </a:r>
            <a:r>
              <a:rPr dirty="0" spc="-250"/>
              <a:t>d</a:t>
            </a:r>
            <a:r>
              <a:rPr dirty="0" spc="-165"/>
              <a:t>i</a:t>
            </a:r>
            <a:r>
              <a:rPr dirty="0" spc="-25"/>
              <a:t>s</a:t>
            </a:r>
            <a:r>
              <a:rPr dirty="0" spc="-484"/>
              <a:t> </a:t>
            </a:r>
            <a:r>
              <a:rPr dirty="0" spc="-130"/>
              <a:t>R</a:t>
            </a:r>
            <a:r>
              <a:rPr dirty="0" spc="-185"/>
              <a:t>+</a:t>
            </a:r>
            <a:r>
              <a:rPr dirty="0" spc="-35"/>
              <a:t>D</a:t>
            </a:r>
            <a:r>
              <a:rPr dirty="0" spc="-185"/>
              <a:t>+</a:t>
            </a:r>
            <a:r>
              <a:rPr dirty="0" spc="-275"/>
              <a:t>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9119" y="3828899"/>
            <a:ext cx="59055" cy="59055"/>
            <a:chOff x="579119" y="3828899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383377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383377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19" y="4043481"/>
            <a:ext cx="59055" cy="59055"/>
            <a:chOff x="579119" y="4043481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404835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404835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19" y="4258060"/>
            <a:ext cx="59055" cy="59055"/>
            <a:chOff x="579119" y="4258060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426293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426293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19" y="4901798"/>
            <a:ext cx="59055" cy="59055"/>
            <a:chOff x="579119" y="4901798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490667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490667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79119" y="5330956"/>
            <a:ext cx="59055" cy="59055"/>
            <a:chOff x="579119" y="5330956"/>
            <a:chExt cx="59055" cy="59055"/>
          </a:xfrm>
        </p:grpSpPr>
        <p:sp>
          <p:nvSpPr>
            <p:cNvPr id="16" name="object 16"/>
            <p:cNvSpPr/>
            <p:nvPr/>
          </p:nvSpPr>
          <p:spPr>
            <a:xfrm>
              <a:off x="583996" y="533583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3996" y="533583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79119" y="5760115"/>
            <a:ext cx="59055" cy="59055"/>
            <a:chOff x="579119" y="5760115"/>
            <a:chExt cx="59055" cy="59055"/>
          </a:xfrm>
        </p:grpSpPr>
        <p:sp>
          <p:nvSpPr>
            <p:cNvPr id="19" name="object 19"/>
            <p:cNvSpPr/>
            <p:nvPr/>
          </p:nvSpPr>
          <p:spPr>
            <a:xfrm>
              <a:off x="583996" y="576499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83996" y="576499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79119" y="6403853"/>
            <a:ext cx="59055" cy="59055"/>
            <a:chOff x="579119" y="6403853"/>
            <a:chExt cx="59055" cy="59055"/>
          </a:xfrm>
        </p:grpSpPr>
        <p:sp>
          <p:nvSpPr>
            <p:cNvPr id="22" name="object 22"/>
            <p:cNvSpPr/>
            <p:nvPr/>
          </p:nvSpPr>
          <p:spPr>
            <a:xfrm>
              <a:off x="583996" y="64087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83996" y="64087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46963" y="1382796"/>
            <a:ext cx="6841490" cy="5554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5400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missió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unitat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contribuir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disseny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ciutat,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l’objectiu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d’obtenir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rendiment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econòmic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d’esdevenir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referent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endParaRPr sz="1200">
              <a:latin typeface="Tahoma"/>
              <a:cs typeface="Tahoma"/>
            </a:endParaRPr>
          </a:p>
          <a:p>
            <a:pPr marL="12700" marR="126364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ciutadà,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l’entorn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Així,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proposta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promoció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iniciatives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tracta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seguiment,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coneixement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eficient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sostenible.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650" spc="-1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ss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2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0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1</a:t>
            </a:r>
            <a:r>
              <a:rPr dirty="0" sz="2650" spc="-125">
                <a:solidFill>
                  <a:srgbClr val="D00018"/>
                </a:solidFill>
                <a:latin typeface="Trebuchet MS"/>
                <a:cs typeface="Trebuchet MS"/>
              </a:rPr>
              <a:t>4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plantejats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anterior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assolits,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són:</a:t>
            </a:r>
            <a:endParaRPr sz="1200">
              <a:latin typeface="Tahoma"/>
              <a:cs typeface="Tahoma"/>
            </a:endParaRPr>
          </a:p>
          <a:p>
            <a:pPr marL="402590" marR="799465">
              <a:lnSpc>
                <a:spcPct val="117300"/>
              </a:lnSpc>
              <a:spcBef>
                <a:spcPts val="630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Redacció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ahoma"/>
                <a:cs typeface="Tahoma"/>
              </a:rPr>
              <a:t>d’Accessibilitat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Universal</a:t>
            </a:r>
            <a:r>
              <a:rPr dirty="0" sz="1200" spc="-1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Barcelona. </a:t>
            </a:r>
            <a:r>
              <a:rPr dirty="0" sz="1200" spc="-3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2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2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0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Dimensionament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equips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d’impressió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nou 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edifici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Calàbria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,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seguint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sostenibilitat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ambiental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definició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</a:t>
            </a:r>
            <a:r>
              <a:rPr dirty="0" sz="1200" spc="-20" b="1">
                <a:solidFill>
                  <a:srgbClr val="666666"/>
                </a:solidFill>
                <a:latin typeface="Tahoma"/>
                <a:cs typeface="Tahoma"/>
              </a:rPr>
              <a:t>altres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 aspectes </a:t>
            </a:r>
            <a:r>
              <a:rPr dirty="0" sz="1200" spc="-3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85" b="1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85" b="1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14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 b="1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25" b="1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121285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tècnica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administrativa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 Open</a:t>
            </a:r>
            <a:r>
              <a:rPr dirty="0" sz="1200" spc="-11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Challenge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concurs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fomenta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innovació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l’emprenedoria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clau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endParaRPr sz="1200">
              <a:latin typeface="Tahoma"/>
              <a:cs typeface="Tahoma"/>
            </a:endParaRPr>
          </a:p>
          <a:p>
            <a:pPr marL="402590" marR="42545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Suport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etapes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inicials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Millores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4" b="1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fomenta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igualitària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empleats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endParaRPr sz="1200">
              <a:latin typeface="Tahoma"/>
              <a:cs typeface="Tahoma"/>
            </a:endParaRPr>
          </a:p>
          <a:p>
            <a:pPr marL="402590" marR="413384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Urban</a:t>
            </a:r>
            <a:r>
              <a:rPr dirty="0" sz="1200" spc="-114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Mobility</a:t>
            </a:r>
            <a:r>
              <a:rPr dirty="0" sz="1200" spc="-11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Steering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Committee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cerca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solucions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sostenibles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urbana,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especial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incidència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intermodalitat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urbana.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150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ahoma"/>
                <a:cs typeface="Tahoma"/>
              </a:rPr>
              <a:t>d’estudis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14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14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major</a:t>
            </a:r>
            <a:r>
              <a:rPr dirty="0" sz="1200" spc="-12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ahoma"/>
                <a:cs typeface="Tahoma"/>
              </a:rPr>
              <a:t>coneixement</a:t>
            </a:r>
            <a:r>
              <a:rPr dirty="0" sz="1200" spc="-1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elasticitats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governen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endParaRPr sz="1200">
              <a:latin typeface="Tahoma"/>
              <a:cs typeface="Tahoma"/>
            </a:endParaRPr>
          </a:p>
          <a:p>
            <a:pPr marL="402590" marR="37782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funcionament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d’</a:t>
            </a:r>
            <a:r>
              <a:rPr dirty="0" sz="1200" spc="-85" b="1">
                <a:solidFill>
                  <a:srgbClr val="666666"/>
                </a:solidFill>
                <a:latin typeface="Tahoma"/>
                <a:cs typeface="Tahoma"/>
              </a:rPr>
              <a:t>AREA</a:t>
            </a:r>
            <a:r>
              <a:rPr dirty="0" sz="1200" spc="-10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indisciplina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l’estacionament,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mà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d’universitats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recerca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72251" y="7065757"/>
            <a:ext cx="6828155" cy="3101975"/>
            <a:chOff x="372251" y="7065757"/>
            <a:chExt cx="6828155" cy="3101975"/>
          </a:xfrm>
        </p:grpSpPr>
        <p:sp>
          <p:nvSpPr>
            <p:cNvPr id="26" name="object 26"/>
            <p:cNvSpPr/>
            <p:nvPr/>
          </p:nvSpPr>
          <p:spPr>
            <a:xfrm>
              <a:off x="372251" y="7065757"/>
              <a:ext cx="6828155" cy="3101975"/>
            </a:xfrm>
            <a:custGeom>
              <a:avLst/>
              <a:gdLst/>
              <a:ahLst/>
              <a:cxnLst/>
              <a:rect l="l" t="t" r="r" b="b"/>
              <a:pathLst>
                <a:path w="6828155" h="3101975">
                  <a:moveTo>
                    <a:pt x="6827572" y="3101668"/>
                  </a:moveTo>
                  <a:lnTo>
                    <a:pt x="0" y="3101668"/>
                  </a:lnTo>
                  <a:lnTo>
                    <a:pt x="0" y="0"/>
                  </a:lnTo>
                  <a:lnTo>
                    <a:pt x="6827572" y="0"/>
                  </a:lnTo>
                  <a:lnTo>
                    <a:pt x="6827572" y="3101668"/>
                  </a:lnTo>
                  <a:close/>
                </a:path>
              </a:pathLst>
            </a:custGeom>
            <a:solidFill>
              <a:srgbClr val="E3E4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46919" y="78174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46919" y="78174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46919" y="80320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46919" y="80320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46919" y="84611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46919" y="84611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46919" y="867574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46919" y="867574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46919" y="889032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46919" y="889032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46919" y="953406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46919" y="953406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372251" y="7065757"/>
            <a:ext cx="6828155" cy="3101975"/>
          </a:xfrm>
          <a:prstGeom prst="rect">
            <a:avLst/>
          </a:prstGeom>
        </p:spPr>
        <p:txBody>
          <a:bodyPr wrap="square" lIns="0" tIns="189865" rIns="0" bIns="0" rtlCol="0" vert="horz">
            <a:spAutoFit/>
          </a:bodyPr>
          <a:lstStyle/>
          <a:p>
            <a:pPr marL="450215">
              <a:lnSpc>
                <a:spcPct val="100000"/>
              </a:lnSpc>
              <a:spcBef>
                <a:spcPts val="1495"/>
              </a:spcBef>
            </a:pP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f</a:t>
            </a:r>
            <a:r>
              <a:rPr dirty="0" sz="1850" spc="-17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endParaRPr sz="1850">
              <a:latin typeface="Tahoma"/>
              <a:cs typeface="Tahoma"/>
            </a:endParaRPr>
          </a:p>
          <a:p>
            <a:pPr marL="840105">
              <a:lnSpc>
                <a:spcPct val="100000"/>
              </a:lnSpc>
              <a:spcBef>
                <a:spcPts val="1540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contracte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Call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Center</a:t>
            </a:r>
            <a:endParaRPr sz="1200">
              <a:latin typeface="Trebuchet MS"/>
              <a:cs typeface="Trebuchet MS"/>
            </a:endParaRPr>
          </a:p>
          <a:p>
            <a:pPr marL="840105" marR="68199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Definició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implementació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solució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comptatge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persones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l'accés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Fòrum</a:t>
            </a:r>
            <a:endParaRPr sz="1200">
              <a:latin typeface="Trebuchet MS"/>
              <a:cs typeface="Trebuchet MS"/>
            </a:endParaRPr>
          </a:p>
          <a:p>
            <a:pPr marL="840105" marR="70485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Col·laboració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planificació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actius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negoci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(aparcament,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AREA,...)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Definició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d'un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model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procediment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projectes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equip a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Participació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diferents encàrrecs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l'Ajuntament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coordinació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administrativa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tècnica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Open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Challenge,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promoció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carnet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Gaudir+BCN.</a:t>
            </a:r>
            <a:endParaRPr sz="1200">
              <a:latin typeface="Trebuchet MS"/>
              <a:cs typeface="Trebuchet MS"/>
            </a:endParaRPr>
          </a:p>
          <a:p>
            <a:pPr marL="840105" marR="857250">
              <a:lnSpc>
                <a:spcPts val="1789"/>
              </a:lnSpc>
              <a:spcBef>
                <a:spcPts val="20"/>
              </a:spcBef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Establiment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convenis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col·laboració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Universitats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70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066" y="603121"/>
            <a:ext cx="1659889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latin typeface="Tahoma"/>
                <a:cs typeface="Tahoma"/>
              </a:rPr>
              <a:t>R</a:t>
            </a:r>
            <a:r>
              <a:rPr dirty="0" sz="2650" spc="-170">
                <a:latin typeface="Tahoma"/>
                <a:cs typeface="Tahoma"/>
              </a:rPr>
              <a:t>e</a:t>
            </a:r>
            <a:r>
              <a:rPr dirty="0" sz="2650" spc="-10">
                <a:latin typeface="Tahoma"/>
                <a:cs typeface="Tahoma"/>
              </a:rPr>
              <a:t>p</a:t>
            </a:r>
            <a:r>
              <a:rPr dirty="0" sz="2650" spc="-50">
                <a:latin typeface="Tahoma"/>
                <a:cs typeface="Tahoma"/>
              </a:rPr>
              <a:t>t</a:t>
            </a:r>
            <a:r>
              <a:rPr dirty="0" sz="2650" spc="-170">
                <a:latin typeface="Tahoma"/>
                <a:cs typeface="Tahoma"/>
              </a:rPr>
              <a:t>e</a:t>
            </a:r>
            <a:r>
              <a:rPr dirty="0" sz="2650" spc="-110">
                <a:latin typeface="Tahoma"/>
                <a:cs typeface="Tahoma"/>
              </a:rPr>
              <a:t>s</a:t>
            </a:r>
            <a:r>
              <a:rPr dirty="0" sz="2650" spc="-295">
                <a:latin typeface="Tahoma"/>
                <a:cs typeface="Tahoma"/>
              </a:rPr>
              <a:t> </a:t>
            </a:r>
            <a:r>
              <a:rPr dirty="0" sz="2650" spc="-225">
                <a:latin typeface="Tahoma"/>
                <a:cs typeface="Tahoma"/>
              </a:rPr>
              <a:t>2</a:t>
            </a:r>
            <a:r>
              <a:rPr dirty="0" sz="2650" spc="-145">
                <a:latin typeface="Tahoma"/>
                <a:cs typeface="Tahoma"/>
              </a:rPr>
              <a:t>0</a:t>
            </a:r>
            <a:r>
              <a:rPr dirty="0" sz="2650" spc="-225">
                <a:latin typeface="Tahoma"/>
                <a:cs typeface="Tahoma"/>
              </a:rPr>
              <a:t>1</a:t>
            </a:r>
            <a:r>
              <a:rPr dirty="0" sz="2650" spc="-180"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4224" y="1625421"/>
            <a:ext cx="59055" cy="59055"/>
            <a:chOff x="554224" y="1625421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59101" y="163029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9101" y="163029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54224" y="1840002"/>
            <a:ext cx="59055" cy="59055"/>
            <a:chOff x="554224" y="1840002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59101" y="184487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9101" y="184487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54224" y="2054582"/>
            <a:ext cx="59055" cy="59055"/>
            <a:chOff x="554224" y="2054582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59101" y="205945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9101" y="205945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54224" y="2483744"/>
            <a:ext cx="59055" cy="59055"/>
            <a:chOff x="554224" y="2483744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59101" y="248862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59101" y="248862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54224" y="2912906"/>
            <a:ext cx="59055" cy="59055"/>
            <a:chOff x="554224" y="2912906"/>
            <a:chExt cx="59055" cy="59055"/>
          </a:xfrm>
        </p:grpSpPr>
        <p:sp>
          <p:nvSpPr>
            <p:cNvPr id="16" name="object 16"/>
            <p:cNvSpPr/>
            <p:nvPr/>
          </p:nvSpPr>
          <p:spPr>
            <a:xfrm>
              <a:off x="559101" y="291778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9101" y="291778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54224" y="3342068"/>
            <a:ext cx="59055" cy="59055"/>
            <a:chOff x="554224" y="3342068"/>
            <a:chExt cx="59055" cy="59055"/>
          </a:xfrm>
        </p:grpSpPr>
        <p:sp>
          <p:nvSpPr>
            <p:cNvPr id="19" name="object 19"/>
            <p:cNvSpPr/>
            <p:nvPr/>
          </p:nvSpPr>
          <p:spPr>
            <a:xfrm>
              <a:off x="559101" y="334694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59101" y="334694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54224" y="3556648"/>
            <a:ext cx="59055" cy="59055"/>
            <a:chOff x="554224" y="3556648"/>
            <a:chExt cx="59055" cy="59055"/>
          </a:xfrm>
        </p:grpSpPr>
        <p:sp>
          <p:nvSpPr>
            <p:cNvPr id="22" name="object 22"/>
            <p:cNvSpPr/>
            <p:nvPr/>
          </p:nvSpPr>
          <p:spPr>
            <a:xfrm>
              <a:off x="559101" y="356152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59101" y="356152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54224" y="3771229"/>
            <a:ext cx="59055" cy="59055"/>
            <a:chOff x="554224" y="3771229"/>
            <a:chExt cx="59055" cy="59055"/>
          </a:xfrm>
        </p:grpSpPr>
        <p:sp>
          <p:nvSpPr>
            <p:cNvPr id="25" name="object 25"/>
            <p:cNvSpPr/>
            <p:nvPr/>
          </p:nvSpPr>
          <p:spPr>
            <a:xfrm>
              <a:off x="559101" y="377610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59101" y="377610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554224" y="4200391"/>
            <a:ext cx="59055" cy="59055"/>
            <a:chOff x="554224" y="4200391"/>
            <a:chExt cx="59055" cy="59055"/>
          </a:xfrm>
        </p:grpSpPr>
        <p:sp>
          <p:nvSpPr>
            <p:cNvPr id="28" name="object 28"/>
            <p:cNvSpPr/>
            <p:nvPr/>
          </p:nvSpPr>
          <p:spPr>
            <a:xfrm>
              <a:off x="559101" y="420526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59101" y="420526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554224" y="4629553"/>
            <a:ext cx="59055" cy="59055"/>
            <a:chOff x="554224" y="4629553"/>
            <a:chExt cx="59055" cy="59055"/>
          </a:xfrm>
        </p:grpSpPr>
        <p:sp>
          <p:nvSpPr>
            <p:cNvPr id="31" name="object 31"/>
            <p:cNvSpPr/>
            <p:nvPr/>
          </p:nvSpPr>
          <p:spPr>
            <a:xfrm>
              <a:off x="559101" y="46344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59101" y="46344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554224" y="5487876"/>
            <a:ext cx="59055" cy="59055"/>
            <a:chOff x="554224" y="5487876"/>
            <a:chExt cx="59055" cy="59055"/>
          </a:xfrm>
        </p:grpSpPr>
        <p:sp>
          <p:nvSpPr>
            <p:cNvPr id="34" name="object 34"/>
            <p:cNvSpPr/>
            <p:nvPr/>
          </p:nvSpPr>
          <p:spPr>
            <a:xfrm>
              <a:off x="559101" y="549275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59101" y="549275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554224" y="5917038"/>
            <a:ext cx="59055" cy="59055"/>
            <a:chOff x="554224" y="5917038"/>
            <a:chExt cx="59055" cy="59055"/>
          </a:xfrm>
        </p:grpSpPr>
        <p:sp>
          <p:nvSpPr>
            <p:cNvPr id="37" name="object 37"/>
            <p:cNvSpPr/>
            <p:nvPr/>
          </p:nvSpPr>
          <p:spPr>
            <a:xfrm>
              <a:off x="559101" y="592191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59101" y="592191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322066" y="1159076"/>
            <a:ext cx="6829425" cy="5089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45720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Desenvolupar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observatori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l’activitat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relativa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l’oci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ciutat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Col·laborar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redacció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Estratègic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previst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període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2015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45" b="1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2019</a:t>
            </a:r>
            <a:endParaRPr sz="1200">
              <a:latin typeface="Trebuchet MS"/>
              <a:cs typeface="Trebuchet MS"/>
            </a:endParaRPr>
          </a:p>
          <a:p>
            <a:pPr marL="402590" marR="108585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projectes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estratègics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l’empresa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exercint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part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activa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suport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decisions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45"/>
              </a:spcBef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Optimitzar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redefinir</a:t>
            </a:r>
            <a:r>
              <a:rPr dirty="0" sz="1200" spc="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continguts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i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relacions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contractuals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terceres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parts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ï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402590" marR="110489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Establir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procediment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homologar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empreses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externes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treballs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Unit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at.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45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Promoure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actuacions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millor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coneixement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difusió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interna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nostra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activitat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Seguir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copsant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manera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activa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innovació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present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societat</a:t>
            </a:r>
            <a:r>
              <a:rPr dirty="0" sz="1200" spc="-2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mitjançant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participació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congressos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recerca</a:t>
            </a:r>
            <a:endParaRPr sz="1200">
              <a:latin typeface="Trebuchet MS"/>
              <a:cs typeface="Trebuchet MS"/>
            </a:endParaRPr>
          </a:p>
          <a:p>
            <a:pPr marL="402590" marR="380365">
              <a:lnSpc>
                <a:spcPct val="1173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Avançar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control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processos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intern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Unitat</a:t>
            </a:r>
            <a:r>
              <a:rPr dirty="0" sz="1200" spc="-2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millorant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l’eficiència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planificació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tasques</a:t>
            </a:r>
            <a:endParaRPr sz="1200">
              <a:latin typeface="Trebuchet MS"/>
              <a:cs typeface="Trebuchet MS"/>
            </a:endParaRPr>
          </a:p>
          <a:p>
            <a:pPr marL="402590" marR="9144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ELIPTIC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finançament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ja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aprovat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Unió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Europea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(finals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2014).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recerca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aborda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l’electrificació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xarxes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urbanes de transport,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hi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col·laborarà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mitjançant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disposició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places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càrrega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ràpida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441959">
              <a:lnSpc>
                <a:spcPct val="1173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Participació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encàrrecs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l’Ajuntament</a:t>
            </a:r>
            <a:r>
              <a:rPr dirty="0" sz="1200" spc="-2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coordinació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administrativa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tècnica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Open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Challenge,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promoció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carnet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Gaudir+BCN.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Establiment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convenis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col·laboració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Universitats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l’estudi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d’aspectes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claus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71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663" y="7352995"/>
            <a:ext cx="6827520" cy="2653030"/>
            <a:chOff x="359663" y="7352995"/>
            <a:chExt cx="6827520" cy="2653030"/>
          </a:xfrm>
        </p:grpSpPr>
        <p:sp>
          <p:nvSpPr>
            <p:cNvPr id="3" name="object 3"/>
            <p:cNvSpPr/>
            <p:nvPr/>
          </p:nvSpPr>
          <p:spPr>
            <a:xfrm>
              <a:off x="359663" y="7352995"/>
              <a:ext cx="6827520" cy="2653030"/>
            </a:xfrm>
            <a:custGeom>
              <a:avLst/>
              <a:gdLst/>
              <a:ahLst/>
              <a:cxnLst/>
              <a:rect l="l" t="t" r="r" b="b"/>
              <a:pathLst>
                <a:path w="6827520" h="2653029">
                  <a:moveTo>
                    <a:pt x="6827520" y="2652979"/>
                  </a:moveTo>
                  <a:lnTo>
                    <a:pt x="0" y="2652979"/>
                  </a:lnTo>
                  <a:lnTo>
                    <a:pt x="0" y="0"/>
                  </a:lnTo>
                  <a:lnTo>
                    <a:pt x="6827520" y="0"/>
                  </a:lnTo>
                  <a:lnTo>
                    <a:pt x="6827520" y="2652979"/>
                  </a:lnTo>
                  <a:close/>
                </a:path>
              </a:pathLst>
            </a:custGeom>
            <a:solidFill>
              <a:srgbClr val="E3E4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1676" y="818205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71676" y="86112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1676" y="904036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71676" y="946952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59663" y="7352995"/>
            <a:ext cx="6827520" cy="265303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487045">
              <a:lnSpc>
                <a:spcPct val="100000"/>
              </a:lnSpc>
              <a:spcBef>
                <a:spcPts val="1295"/>
              </a:spcBef>
            </a:pP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f</a:t>
            </a:r>
            <a:r>
              <a:rPr dirty="0" sz="1850" spc="-17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ahoma"/>
              <a:cs typeface="Tahoma"/>
            </a:endParaRPr>
          </a:p>
          <a:p>
            <a:pPr marL="877569" marR="2821940">
              <a:lnSpc>
                <a:spcPct val="117300"/>
              </a:lnSpc>
              <a:spcBef>
                <a:spcPts val="5"/>
              </a:spcBef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 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Tibidabo.</a:t>
            </a:r>
            <a:endParaRPr sz="1200">
              <a:latin typeface="Trebuchet MS"/>
              <a:cs typeface="Trebuchet MS"/>
            </a:endParaRPr>
          </a:p>
          <a:p>
            <a:pPr marL="877569" marR="260286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Llançament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procés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d’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homologació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premsa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escrita.</a:t>
            </a:r>
            <a:endParaRPr sz="1200">
              <a:latin typeface="Trebuchet MS"/>
              <a:cs typeface="Trebuchet MS"/>
            </a:endParaRPr>
          </a:p>
          <a:p>
            <a:pPr marL="877569" marR="2606675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Accions publicitàries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innovadores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(edicles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aparcaments):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Increment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ingressos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publicitat.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Llançament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concurs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filmacions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155565" cy="1169035"/>
          </a:xfrm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pc="-250">
                <a:latin typeface="Tahoma"/>
                <a:cs typeface="Tahoma"/>
              </a:rPr>
              <a:t>M</a:t>
            </a:r>
            <a:r>
              <a:rPr dirty="0" spc="-110">
                <a:latin typeface="Tahoma"/>
                <a:cs typeface="Tahoma"/>
              </a:rPr>
              <a:t>à</a:t>
            </a:r>
            <a:r>
              <a:rPr dirty="0" spc="-140">
                <a:latin typeface="Tahoma"/>
                <a:cs typeface="Tahoma"/>
              </a:rPr>
              <a:t>r</a:t>
            </a:r>
            <a:r>
              <a:rPr dirty="0" spc="-170">
                <a:latin typeface="Tahoma"/>
                <a:cs typeface="Tahoma"/>
              </a:rPr>
              <a:t>q</a:t>
            </a:r>
            <a:r>
              <a:rPr dirty="0" spc="-175">
                <a:latin typeface="Tahoma"/>
                <a:cs typeface="Tahoma"/>
              </a:rPr>
              <a:t>u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175">
                <a:latin typeface="Tahoma"/>
                <a:cs typeface="Tahoma"/>
              </a:rPr>
              <a:t>n</a:t>
            </a:r>
            <a:r>
              <a:rPr dirty="0" spc="-315">
                <a:latin typeface="Tahoma"/>
                <a:cs typeface="Tahoma"/>
              </a:rPr>
              <a:t>g</a:t>
            </a:r>
            <a:r>
              <a:rPr dirty="0" spc="-495">
                <a:latin typeface="Tahoma"/>
                <a:cs typeface="Tahoma"/>
              </a:rPr>
              <a:t> 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114">
                <a:latin typeface="Tahoma"/>
                <a:cs typeface="Tahoma"/>
              </a:rPr>
              <a:t>rp</a:t>
            </a:r>
            <a:r>
              <a:rPr dirty="0" spc="-100">
                <a:latin typeface="Tahoma"/>
                <a:cs typeface="Tahoma"/>
              </a:rPr>
              <a:t>o</a:t>
            </a:r>
            <a:r>
              <a:rPr dirty="0" spc="-160">
                <a:latin typeface="Tahoma"/>
                <a:cs typeface="Tahoma"/>
              </a:rPr>
              <a:t>r</a:t>
            </a:r>
            <a:r>
              <a:rPr dirty="0" spc="-190">
                <a:latin typeface="Tahoma"/>
                <a:cs typeface="Tahoma"/>
              </a:rPr>
              <a:t>a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145">
                <a:latin typeface="Tahoma"/>
                <a:cs typeface="Tahoma"/>
              </a:rPr>
              <a:t>u</a:t>
            </a:r>
            <a:r>
              <a:rPr dirty="0" spc="-530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i  </a:t>
            </a:r>
            <a:r>
              <a:rPr dirty="0" spc="-114">
                <a:latin typeface="Tahoma"/>
                <a:cs typeface="Tahoma"/>
              </a:rPr>
              <a:t>comercial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579119" y="4392780"/>
            <a:ext cx="59055" cy="59055"/>
            <a:chOff x="579119" y="4392780"/>
            <a:chExt cx="59055" cy="59055"/>
          </a:xfrm>
        </p:grpSpPr>
        <p:sp>
          <p:nvSpPr>
            <p:cNvPr id="11" name="object 11"/>
            <p:cNvSpPr/>
            <p:nvPr/>
          </p:nvSpPr>
          <p:spPr>
            <a:xfrm>
              <a:off x="583996" y="439765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3996" y="439765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974140" y="482681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74140" y="504139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74140" y="5255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579119" y="5465676"/>
            <a:ext cx="59055" cy="59055"/>
            <a:chOff x="579119" y="5465676"/>
            <a:chExt cx="59055" cy="59055"/>
          </a:xfrm>
        </p:grpSpPr>
        <p:sp>
          <p:nvSpPr>
            <p:cNvPr id="17" name="object 17"/>
            <p:cNvSpPr/>
            <p:nvPr/>
          </p:nvSpPr>
          <p:spPr>
            <a:xfrm>
              <a:off x="583996" y="547055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83996" y="547055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579119" y="5894833"/>
            <a:ext cx="59055" cy="59055"/>
            <a:chOff x="579119" y="5894833"/>
            <a:chExt cx="59055" cy="59055"/>
          </a:xfrm>
        </p:grpSpPr>
        <p:sp>
          <p:nvSpPr>
            <p:cNvPr id="20" name="object 20"/>
            <p:cNvSpPr/>
            <p:nvPr/>
          </p:nvSpPr>
          <p:spPr>
            <a:xfrm>
              <a:off x="583996" y="58997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83996" y="58997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579119" y="6538571"/>
            <a:ext cx="59055" cy="59055"/>
            <a:chOff x="579119" y="6538571"/>
            <a:chExt cx="59055" cy="59055"/>
          </a:xfrm>
        </p:grpSpPr>
        <p:sp>
          <p:nvSpPr>
            <p:cNvPr id="23" name="object 23"/>
            <p:cNvSpPr/>
            <p:nvPr/>
          </p:nvSpPr>
          <p:spPr>
            <a:xfrm>
              <a:off x="583996" y="654344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83996" y="654344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46963" y="1870476"/>
            <a:ext cx="6831965" cy="521462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l'Àrea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Màrqueting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comercial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manera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conjunta,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línia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línies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estratègiques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l’empresa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per,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optimitzar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rendibilitat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econòmica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social 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activitats,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aportar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valor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plans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màrqueting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cada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negoci,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desenvolupar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sinèrgies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entre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negocis,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creant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benefici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ciutadans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augmentant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satisfacció.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tot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pretenem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aportar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valor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alinear-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nos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polítiques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l’Ajuntament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reptes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plantejats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anterior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assolits,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són: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22288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Continuar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augmentant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base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patrocinadors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negocis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padrins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espècies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Zoo.</a:t>
            </a:r>
            <a:endParaRPr sz="1200">
              <a:latin typeface="Trebuchet MS"/>
              <a:cs typeface="Trebuchet MS"/>
            </a:endParaRPr>
          </a:p>
          <a:p>
            <a:pPr marL="792480" marR="225996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Incorporació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padrins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Hard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Rock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Cola.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Incorporació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patrocini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d’Aigües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Zoo.</a:t>
            </a:r>
            <a:endParaRPr sz="1200">
              <a:latin typeface="Trebuchet MS"/>
              <a:cs typeface="Trebuchet MS"/>
            </a:endParaRPr>
          </a:p>
          <a:p>
            <a:pPr marL="792480">
              <a:lnSpc>
                <a:spcPct val="100000"/>
              </a:lnSpc>
              <a:spcBef>
                <a:spcPts val="25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Incorporació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patrocini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corporatiu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SKODA.</a:t>
            </a:r>
            <a:endParaRPr sz="1200">
              <a:latin typeface="Trebuchet MS"/>
              <a:cs typeface="Trebuchet MS"/>
            </a:endParaRPr>
          </a:p>
          <a:p>
            <a:pPr marL="402590" marR="44704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Reforçar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visió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360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Tour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Operadors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incorporar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Güell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futur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aquestes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negociacions.</a:t>
            </a:r>
            <a:endParaRPr sz="1200">
              <a:latin typeface="Trebuchet MS"/>
              <a:cs typeface="Trebuchet MS"/>
            </a:endParaRPr>
          </a:p>
          <a:p>
            <a:pPr marL="402590" marR="29209">
              <a:lnSpc>
                <a:spcPct val="117300"/>
              </a:lnSpc>
              <a:spcBef>
                <a:spcPts val="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Publicar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corporatiu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transmeti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elements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nostra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missió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nostres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línies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estratègiques: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incorporant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tota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informació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transparència.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45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47625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tendència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zero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incidències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marca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l’Ajuntament</a:t>
            </a:r>
            <a:r>
              <a:rPr dirty="0" sz="1200" spc="-2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hi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hagut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incidències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marca.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adoptat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Aladdin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l’Ajuntament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validació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creativitats.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72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66471"/>
            <a:ext cx="1659889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latin typeface="Tahoma"/>
                <a:cs typeface="Tahoma"/>
              </a:rPr>
              <a:t>R</a:t>
            </a:r>
            <a:r>
              <a:rPr dirty="0" sz="2650" spc="-170">
                <a:latin typeface="Tahoma"/>
                <a:cs typeface="Tahoma"/>
              </a:rPr>
              <a:t>e</a:t>
            </a:r>
            <a:r>
              <a:rPr dirty="0" sz="2650" spc="-10">
                <a:latin typeface="Tahoma"/>
                <a:cs typeface="Tahoma"/>
              </a:rPr>
              <a:t>p</a:t>
            </a:r>
            <a:r>
              <a:rPr dirty="0" sz="2650" spc="-50">
                <a:latin typeface="Tahoma"/>
                <a:cs typeface="Tahoma"/>
              </a:rPr>
              <a:t>t</a:t>
            </a:r>
            <a:r>
              <a:rPr dirty="0" sz="2650" spc="-170">
                <a:latin typeface="Tahoma"/>
                <a:cs typeface="Tahoma"/>
              </a:rPr>
              <a:t>e</a:t>
            </a:r>
            <a:r>
              <a:rPr dirty="0" sz="2650" spc="-110">
                <a:latin typeface="Tahoma"/>
                <a:cs typeface="Tahoma"/>
              </a:rPr>
              <a:t>s</a:t>
            </a:r>
            <a:r>
              <a:rPr dirty="0" sz="2650" spc="-295">
                <a:latin typeface="Tahoma"/>
                <a:cs typeface="Tahoma"/>
              </a:rPr>
              <a:t> </a:t>
            </a:r>
            <a:r>
              <a:rPr dirty="0" sz="2650" spc="-225">
                <a:latin typeface="Tahoma"/>
                <a:cs typeface="Tahoma"/>
              </a:rPr>
              <a:t>2</a:t>
            </a:r>
            <a:r>
              <a:rPr dirty="0" sz="2650" spc="-145">
                <a:latin typeface="Tahoma"/>
                <a:cs typeface="Tahoma"/>
              </a:rPr>
              <a:t>0</a:t>
            </a:r>
            <a:r>
              <a:rPr dirty="0" sz="2650" spc="-225">
                <a:latin typeface="Tahoma"/>
                <a:cs typeface="Tahoma"/>
              </a:rPr>
              <a:t>1</a:t>
            </a:r>
            <a:r>
              <a:rPr dirty="0" sz="2650" spc="-180"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20" y="1388668"/>
            <a:ext cx="59055" cy="59055"/>
            <a:chOff x="579120" y="1388668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139354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139354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1603247"/>
            <a:ext cx="59055" cy="59055"/>
            <a:chOff x="579120" y="1603247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160812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160812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1817826"/>
            <a:ext cx="59055" cy="59055"/>
            <a:chOff x="579120" y="1817826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182270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182270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2032405"/>
            <a:ext cx="59055" cy="59055"/>
            <a:chOff x="579120" y="2032405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203728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203728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46963" y="922426"/>
            <a:ext cx="5986145" cy="12274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totalitat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patrocinis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previstos.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Incrementar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ingressos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publicitat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filmacions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(nou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adjudicatari).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Implantar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procés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concursal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l’adjudicació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campanyes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premsa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escrita.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Publicacar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corporatiu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difusió.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73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663" y="5148681"/>
            <a:ext cx="6827520" cy="1795145"/>
            <a:chOff x="359663" y="5148681"/>
            <a:chExt cx="6827520" cy="1795145"/>
          </a:xfrm>
        </p:grpSpPr>
        <p:sp>
          <p:nvSpPr>
            <p:cNvPr id="3" name="object 3"/>
            <p:cNvSpPr/>
            <p:nvPr/>
          </p:nvSpPr>
          <p:spPr>
            <a:xfrm>
              <a:off x="359663" y="5148681"/>
              <a:ext cx="6827520" cy="1795145"/>
            </a:xfrm>
            <a:custGeom>
              <a:avLst/>
              <a:gdLst/>
              <a:ahLst/>
              <a:cxnLst/>
              <a:rect l="l" t="t" r="r" b="b"/>
              <a:pathLst>
                <a:path w="6827520" h="1795145">
                  <a:moveTo>
                    <a:pt x="6827520" y="1794662"/>
                  </a:moveTo>
                  <a:lnTo>
                    <a:pt x="0" y="1794662"/>
                  </a:lnTo>
                  <a:lnTo>
                    <a:pt x="0" y="0"/>
                  </a:lnTo>
                  <a:lnTo>
                    <a:pt x="6827520" y="0"/>
                  </a:lnTo>
                  <a:lnTo>
                    <a:pt x="6827520" y="1794662"/>
                  </a:lnTo>
                  <a:close/>
                </a:path>
              </a:pathLst>
            </a:custGeom>
            <a:solidFill>
              <a:srgbClr val="E3E4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1676" y="597773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71676" y="640689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1676" y="662147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59663" y="5148681"/>
            <a:ext cx="6827520" cy="179514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487045">
              <a:lnSpc>
                <a:spcPct val="100000"/>
              </a:lnSpc>
              <a:spcBef>
                <a:spcPts val="1295"/>
              </a:spcBef>
            </a:pP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f</a:t>
            </a:r>
            <a:r>
              <a:rPr dirty="0" sz="1850" spc="-17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ahoma"/>
              <a:cs typeface="Tahoma"/>
            </a:endParaRPr>
          </a:p>
          <a:p>
            <a:pPr marL="877569" marR="2522220">
              <a:lnSpc>
                <a:spcPct val="117300"/>
              </a:lnSpc>
              <a:spcBef>
                <a:spcPts val="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Creació,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disseny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realització,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0069E0"/>
                </a:solidFill>
                <a:latin typeface="Trebuchet MS"/>
                <a:cs typeface="Trebuchet MS"/>
              </a:rPr>
              <a:t>Plans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0069E0"/>
                </a:solidFill>
                <a:latin typeface="Trebuchet MS"/>
                <a:cs typeface="Trebuchet MS"/>
              </a:rPr>
              <a:t>Persones </a:t>
            </a:r>
            <a:r>
              <a:rPr dirty="0" sz="1200" spc="-3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ü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877569">
              <a:lnSpc>
                <a:spcPct val="100000"/>
              </a:lnSpc>
              <a:spcBef>
                <a:spcPts val="250"/>
              </a:spcBef>
            </a:pP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0069E0"/>
                </a:solidFill>
                <a:latin typeface="Trebuchet MS"/>
                <a:cs typeface="Trebuchet MS"/>
              </a:rPr>
              <a:t>'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85">
                <a:solidFill>
                  <a:srgbClr val="0069E0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877569">
              <a:lnSpc>
                <a:spcPct val="100000"/>
              </a:lnSpc>
              <a:spcBef>
                <a:spcPts val="245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Implantació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rebuchet MS"/>
                <a:cs typeface="Trebuchet MS"/>
              </a:rPr>
              <a:t>Smart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rebuchet MS"/>
                <a:cs typeface="Trebuchet MS"/>
              </a:rPr>
              <a:t>PrevenZoo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203962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0">
                <a:latin typeface="Tahoma"/>
                <a:cs typeface="Tahoma"/>
              </a:rPr>
              <a:t>Persones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9119" y="3905100"/>
            <a:ext cx="59055" cy="59055"/>
            <a:chOff x="579119" y="3905100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390997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390997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19" y="4334258"/>
            <a:ext cx="59055" cy="59055"/>
            <a:chOff x="579119" y="4334258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433913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433913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46963" y="1382796"/>
            <a:ext cx="6794500" cy="3498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17525">
              <a:lnSpc>
                <a:spcPct val="117300"/>
              </a:lnSpc>
              <a:spcBef>
                <a:spcPts val="95"/>
              </a:spcBef>
            </a:pP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,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organització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RSC,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tot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intentant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combinar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manera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equilibrada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objectius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estratègics,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prioritats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l'empresa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desenvolupament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persones.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Volem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crear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valor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persones,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contribuint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estratègicament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innovació,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competitivitat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responsabilitat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social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l'empresa.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reptes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plantejats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anterior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assolits,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són: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40830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Mantenir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nivell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òptim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actuacions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Direcció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Corporativa,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satisfacció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clients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interns.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Crear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posar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marxa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fomenti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polivalència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funcional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treballadors,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d'optimitzar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rendibilitat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econòmica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social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desenvolupar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capacitats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sinèrgies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l'organització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grup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d'empreses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serveis.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9119" y="8294218"/>
            <a:ext cx="59055" cy="59055"/>
            <a:chOff x="579119" y="8294218"/>
            <a:chExt cx="59055" cy="59055"/>
          </a:xfrm>
        </p:grpSpPr>
        <p:sp>
          <p:nvSpPr>
            <p:cNvPr id="17" name="object 17"/>
            <p:cNvSpPr/>
            <p:nvPr/>
          </p:nvSpPr>
          <p:spPr>
            <a:xfrm>
              <a:off x="583996" y="82990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83996" y="82990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579119" y="8508797"/>
            <a:ext cx="59055" cy="59055"/>
            <a:chOff x="579119" y="8508797"/>
            <a:chExt cx="59055" cy="59055"/>
          </a:xfrm>
        </p:grpSpPr>
        <p:sp>
          <p:nvSpPr>
            <p:cNvPr id="20" name="object 20"/>
            <p:cNvSpPr/>
            <p:nvPr/>
          </p:nvSpPr>
          <p:spPr>
            <a:xfrm>
              <a:off x="583996" y="85136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83996" y="85136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579119" y="8723376"/>
            <a:ext cx="59055" cy="59055"/>
            <a:chOff x="579119" y="8723376"/>
            <a:chExt cx="59055" cy="59055"/>
          </a:xfrm>
        </p:grpSpPr>
        <p:sp>
          <p:nvSpPr>
            <p:cNvPr id="23" name="object 23"/>
            <p:cNvSpPr/>
            <p:nvPr/>
          </p:nvSpPr>
          <p:spPr>
            <a:xfrm>
              <a:off x="583996" y="872825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83996" y="872825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579119" y="8937955"/>
            <a:ext cx="59055" cy="59055"/>
            <a:chOff x="579119" y="8937955"/>
            <a:chExt cx="59055" cy="59055"/>
          </a:xfrm>
        </p:grpSpPr>
        <p:sp>
          <p:nvSpPr>
            <p:cNvPr id="26" name="object 26"/>
            <p:cNvSpPr/>
            <p:nvPr/>
          </p:nvSpPr>
          <p:spPr>
            <a:xfrm>
              <a:off x="583996" y="89428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83996" y="89428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346963" y="7272020"/>
            <a:ext cx="6730365" cy="17830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Introduir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persones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mínim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unitat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negoci.</a:t>
            </a:r>
            <a:endParaRPr sz="1200">
              <a:latin typeface="Trebuchet MS"/>
              <a:cs typeface="Trebuchet MS"/>
            </a:endParaRPr>
          </a:p>
          <a:p>
            <a:pPr marL="402590" marR="91059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Desenvolupar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it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ineraris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professionals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capacitació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professional.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Aprofundir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relacions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Universit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at/Empresa.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Ajudar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salvaguarda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treballadors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mitjançant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realització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d'un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I+D+i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Grues.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74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33629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5">
                <a:latin typeface="Tahoma"/>
                <a:cs typeface="Tahoma"/>
              </a:rPr>
              <a:t>S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-250">
                <a:latin typeface="Tahoma"/>
                <a:cs typeface="Tahoma"/>
              </a:rPr>
              <a:t>r</a:t>
            </a:r>
            <a:r>
              <a:rPr dirty="0" spc="-300">
                <a:latin typeface="Tahoma"/>
                <a:cs typeface="Tahoma"/>
              </a:rPr>
              <a:t>v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200">
                <a:latin typeface="Tahoma"/>
                <a:cs typeface="Tahoma"/>
              </a:rPr>
              <a:t>s</a:t>
            </a:r>
            <a:r>
              <a:rPr dirty="0" spc="-535">
                <a:latin typeface="Tahoma"/>
                <a:cs typeface="Tahoma"/>
              </a:rPr>
              <a:t> </a:t>
            </a:r>
            <a:r>
              <a:rPr dirty="0" spc="-210">
                <a:latin typeface="Tahoma"/>
                <a:cs typeface="Tahoma"/>
              </a:rPr>
              <a:t>T</a:t>
            </a:r>
            <a:r>
              <a:rPr dirty="0" spc="-195">
                <a:latin typeface="Tahoma"/>
                <a:cs typeface="Tahoma"/>
              </a:rPr>
              <a:t>è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175">
                <a:latin typeface="Tahoma"/>
                <a:cs typeface="Tahoma"/>
              </a:rPr>
              <a:t>n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200">
                <a:latin typeface="Tahoma"/>
                <a:cs typeface="Tahoma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778625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33985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compliment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missió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estratègica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Divisió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implica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determinar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criteris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tècnics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què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realitzen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diverses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activitats,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des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fins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manteniment: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gestionar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definició 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necessitats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requeriments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donar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seqüència,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impulsar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dirigir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projectes,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efectuar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homogeneïtzar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criteris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posterior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manteniment.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Tot</a:t>
            </a: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plegat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finalitat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d’impulsar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l’activitat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promotors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d’obres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d’acord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l’Estratègia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necessitats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demandes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l’Ajuntament,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donar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adequat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ciutadà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termes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qualitat,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cost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termini.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120" y="4334255"/>
            <a:ext cx="59055" cy="59055"/>
            <a:chOff x="579120" y="4334255"/>
            <a:chExt cx="59055" cy="59055"/>
          </a:xfrm>
        </p:grpSpPr>
        <p:sp>
          <p:nvSpPr>
            <p:cNvPr id="5" name="object 5"/>
            <p:cNvSpPr/>
            <p:nvPr/>
          </p:nvSpPr>
          <p:spPr>
            <a:xfrm>
              <a:off x="583996" y="43391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3996" y="43391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79120" y="4763414"/>
            <a:ext cx="59055" cy="59055"/>
            <a:chOff x="579120" y="4763414"/>
            <a:chExt cx="59055" cy="59055"/>
          </a:xfrm>
        </p:grpSpPr>
        <p:sp>
          <p:nvSpPr>
            <p:cNvPr id="8" name="object 8"/>
            <p:cNvSpPr/>
            <p:nvPr/>
          </p:nvSpPr>
          <p:spPr>
            <a:xfrm>
              <a:off x="583996" y="476829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3996" y="476829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79120" y="5192572"/>
            <a:ext cx="59055" cy="59055"/>
            <a:chOff x="579120" y="5192572"/>
            <a:chExt cx="59055" cy="59055"/>
          </a:xfrm>
        </p:grpSpPr>
        <p:sp>
          <p:nvSpPr>
            <p:cNvPr id="11" name="object 11"/>
            <p:cNvSpPr/>
            <p:nvPr/>
          </p:nvSpPr>
          <p:spPr>
            <a:xfrm>
              <a:off x="583996" y="51974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3996" y="51974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579120" y="5621730"/>
            <a:ext cx="59055" cy="59055"/>
            <a:chOff x="579120" y="5621730"/>
            <a:chExt cx="59055" cy="59055"/>
          </a:xfrm>
        </p:grpSpPr>
        <p:sp>
          <p:nvSpPr>
            <p:cNvPr id="14" name="object 14"/>
            <p:cNvSpPr/>
            <p:nvPr/>
          </p:nvSpPr>
          <p:spPr>
            <a:xfrm>
              <a:off x="583996" y="562660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83996" y="562660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579120" y="6694627"/>
            <a:ext cx="59055" cy="59055"/>
            <a:chOff x="579120" y="6694627"/>
            <a:chExt cx="59055" cy="59055"/>
          </a:xfrm>
        </p:grpSpPr>
        <p:sp>
          <p:nvSpPr>
            <p:cNvPr id="17" name="object 17"/>
            <p:cNvSpPr/>
            <p:nvPr/>
          </p:nvSpPr>
          <p:spPr>
            <a:xfrm>
              <a:off x="583996" y="669950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83996" y="669950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579120" y="7552943"/>
            <a:ext cx="59055" cy="59055"/>
            <a:chOff x="579120" y="7552943"/>
            <a:chExt cx="59055" cy="59055"/>
          </a:xfrm>
        </p:grpSpPr>
        <p:sp>
          <p:nvSpPr>
            <p:cNvPr id="20" name="object 20"/>
            <p:cNvSpPr/>
            <p:nvPr/>
          </p:nvSpPr>
          <p:spPr>
            <a:xfrm>
              <a:off x="583996" y="755782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83996" y="755782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579120" y="8196681"/>
            <a:ext cx="59055" cy="59055"/>
            <a:chOff x="579120" y="8196681"/>
            <a:chExt cx="59055" cy="59055"/>
          </a:xfrm>
        </p:grpSpPr>
        <p:sp>
          <p:nvSpPr>
            <p:cNvPr id="23" name="object 23"/>
            <p:cNvSpPr/>
            <p:nvPr/>
          </p:nvSpPr>
          <p:spPr>
            <a:xfrm>
              <a:off x="583996" y="820155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83996" y="820155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579120" y="8625840"/>
            <a:ext cx="59055" cy="59055"/>
            <a:chOff x="579120" y="8625840"/>
            <a:chExt cx="59055" cy="59055"/>
          </a:xfrm>
        </p:grpSpPr>
        <p:sp>
          <p:nvSpPr>
            <p:cNvPr id="26" name="object 26"/>
            <p:cNvSpPr/>
            <p:nvPr/>
          </p:nvSpPr>
          <p:spPr>
            <a:xfrm>
              <a:off x="583996" y="863071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83996" y="863071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346963" y="3312058"/>
            <a:ext cx="6834505" cy="543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r>
              <a:rPr dirty="0" sz="2650" spc="-254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27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22034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construcció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l’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aparcament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subterrani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carrer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Badajoz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,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iniciades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2011</a:t>
            </a:r>
            <a:endParaRPr sz="1200">
              <a:latin typeface="Trebuchet MS"/>
              <a:cs typeface="Trebuchet MS"/>
            </a:endParaRPr>
          </a:p>
          <a:p>
            <a:pPr marL="402590" marR="63817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construcció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l’aparcament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subterrani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plaça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Gardunya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col·laboració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equips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tècnics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BIMSA,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iniciades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2010.</a:t>
            </a:r>
            <a:endParaRPr sz="1200">
              <a:latin typeface="Trebuchet MS"/>
              <a:cs typeface="Trebuchet MS"/>
            </a:endParaRPr>
          </a:p>
          <a:p>
            <a:pPr marL="402590" marR="59626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instal·lació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185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endolls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elèctrics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(motos,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cotxes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bicis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elèctriques)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xarxa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0,9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MM€</a:t>
            </a:r>
            <a:endParaRPr sz="1200">
              <a:latin typeface="Trebuchet MS"/>
              <a:cs typeface="Trebuchet MS"/>
            </a:endParaRPr>
          </a:p>
          <a:p>
            <a:pPr marL="402590" marR="14732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finalitzat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col·laboració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assessorament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redacció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l’aparcament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subterrani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Jardins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Menéndez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Pelayo</a:t>
            </a:r>
            <a:r>
              <a:rPr dirty="0" sz="1200" spc="-2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29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tramitació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aprovacions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propi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aparcament,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així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Reurbanització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Jardins</a:t>
            </a:r>
            <a:endParaRPr sz="1200">
              <a:latin typeface="Trebuchet MS"/>
              <a:cs typeface="Trebuchet MS"/>
            </a:endParaRPr>
          </a:p>
          <a:p>
            <a:pPr marL="402590" marR="9906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Menéndez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Pelayo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Urbanit</a:t>
            </a:r>
            <a:r>
              <a:rPr dirty="0" sz="1200" spc="-229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zació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provisional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Carrer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Maignon.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global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13,9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MM€.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preveu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l’inici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obres,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primer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trimestre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d’aquest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2015.</a:t>
            </a:r>
            <a:endParaRPr sz="1200">
              <a:latin typeface="Trebuchet MS"/>
              <a:cs typeface="Trebuchet MS"/>
            </a:endParaRPr>
          </a:p>
          <a:p>
            <a:pPr marL="402590" marR="18351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redacció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Protocol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d’Inspeccions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estructurals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inspeccions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(etapes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2)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Rius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Taulet,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Fòrum,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Moll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Fusta,</a:t>
            </a:r>
            <a:endParaRPr sz="1200">
              <a:latin typeface="Trebuchet MS"/>
              <a:cs typeface="Trebuchet MS"/>
            </a:endParaRPr>
          </a:p>
          <a:p>
            <a:pPr marL="402590" marR="471805">
              <a:lnSpc>
                <a:spcPct val="117300"/>
              </a:lnSpc>
              <a:spcBef>
                <a:spcPts val="5"/>
              </a:spcBef>
            </a:pP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Gaudí,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Plaça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Arts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Nord.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finalització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d’aquestes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primeres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inspeccions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preveu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segon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trimestre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d’aquest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cost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aproximat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0,1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MM€.</a:t>
            </a:r>
            <a:endParaRPr sz="1200">
              <a:latin typeface="Trebuchet MS"/>
              <a:cs typeface="Trebuchet MS"/>
            </a:endParaRPr>
          </a:p>
          <a:p>
            <a:pPr algn="just" marL="402590" marR="42735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ampliat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xarxa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d’aparcaments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poden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gestionar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distància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havent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modificat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Interfonia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senyals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redundants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cinc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Xarxa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(Motos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Gràcia,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Maragall,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Fòrum,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Rius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Taulet,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Tanatori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Corts).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0,3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MM€.</a:t>
            </a:r>
            <a:endParaRPr sz="1200">
              <a:latin typeface="Trebuchet MS"/>
              <a:cs typeface="Trebuchet MS"/>
            </a:endParaRPr>
          </a:p>
          <a:p>
            <a:pPr algn="just" marL="40259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eficiència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energètica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facilitat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d’aparcament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usuaris,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instal·lat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detecció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places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lliures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Hospital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Mar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d’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0,15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MM€.</a:t>
            </a:r>
            <a:endParaRPr sz="1200">
              <a:latin typeface="Trebuchet MS"/>
              <a:cs typeface="Trebuchet MS"/>
            </a:endParaRPr>
          </a:p>
          <a:p>
            <a:pPr algn="just"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detecció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places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lliures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l’aparcament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Boqueria.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75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20" y="1164335"/>
            <a:ext cx="59055" cy="59055"/>
            <a:chOff x="579120" y="1164335"/>
            <a:chExt cx="59055" cy="59055"/>
          </a:xfrm>
        </p:grpSpPr>
        <p:sp>
          <p:nvSpPr>
            <p:cNvPr id="3" name="object 3"/>
            <p:cNvSpPr/>
            <p:nvPr/>
          </p:nvSpPr>
          <p:spPr>
            <a:xfrm>
              <a:off x="583996" y="11692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3996" y="11692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79120" y="1378914"/>
            <a:ext cx="59055" cy="59055"/>
            <a:chOff x="579120" y="1378914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138379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138379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20" y="2334767"/>
            <a:ext cx="59055" cy="59055"/>
            <a:chOff x="579120" y="2334767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233964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233964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20" y="2763925"/>
            <a:ext cx="59055" cy="59055"/>
            <a:chOff x="579120" y="2763925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276880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276880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79120" y="3407663"/>
            <a:ext cx="59055" cy="59055"/>
            <a:chOff x="579120" y="3407663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83996" y="341254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996" y="341254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79120" y="4051401"/>
            <a:ext cx="59055" cy="59055"/>
            <a:chOff x="579120" y="4051401"/>
            <a:chExt cx="59055" cy="59055"/>
          </a:xfrm>
        </p:grpSpPr>
        <p:sp>
          <p:nvSpPr>
            <p:cNvPr id="18" name="object 18"/>
            <p:cNvSpPr/>
            <p:nvPr/>
          </p:nvSpPr>
          <p:spPr>
            <a:xfrm>
              <a:off x="583996" y="405627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3996" y="405627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79120" y="5221833"/>
            <a:ext cx="59055" cy="59055"/>
            <a:chOff x="579120" y="5221833"/>
            <a:chExt cx="59055" cy="59055"/>
          </a:xfrm>
        </p:grpSpPr>
        <p:sp>
          <p:nvSpPr>
            <p:cNvPr id="21" name="object 21"/>
            <p:cNvSpPr/>
            <p:nvPr/>
          </p:nvSpPr>
          <p:spPr>
            <a:xfrm>
              <a:off x="583996" y="52267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3996" y="52267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579120" y="5650991"/>
            <a:ext cx="59055" cy="59055"/>
            <a:chOff x="579120" y="5650991"/>
            <a:chExt cx="59055" cy="59055"/>
          </a:xfrm>
        </p:grpSpPr>
        <p:sp>
          <p:nvSpPr>
            <p:cNvPr id="24" name="object 24"/>
            <p:cNvSpPr/>
            <p:nvPr/>
          </p:nvSpPr>
          <p:spPr>
            <a:xfrm>
              <a:off x="583996" y="565586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83996" y="565586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579120" y="6606844"/>
            <a:ext cx="59055" cy="59055"/>
            <a:chOff x="579120" y="6606844"/>
            <a:chExt cx="59055" cy="59055"/>
          </a:xfrm>
        </p:grpSpPr>
        <p:sp>
          <p:nvSpPr>
            <p:cNvPr id="27" name="object 27"/>
            <p:cNvSpPr/>
            <p:nvPr/>
          </p:nvSpPr>
          <p:spPr>
            <a:xfrm>
              <a:off x="583996" y="661172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83996" y="661172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579120" y="7036003"/>
            <a:ext cx="59055" cy="59055"/>
            <a:chOff x="579120" y="7036003"/>
            <a:chExt cx="59055" cy="59055"/>
          </a:xfrm>
        </p:grpSpPr>
        <p:sp>
          <p:nvSpPr>
            <p:cNvPr id="30" name="object 30"/>
            <p:cNvSpPr/>
            <p:nvPr/>
          </p:nvSpPr>
          <p:spPr>
            <a:xfrm>
              <a:off x="583996" y="704087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3996" y="704087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579120" y="7679740"/>
            <a:ext cx="59055" cy="59055"/>
            <a:chOff x="579120" y="7679740"/>
            <a:chExt cx="59055" cy="59055"/>
          </a:xfrm>
        </p:grpSpPr>
        <p:sp>
          <p:nvSpPr>
            <p:cNvPr id="33" name="object 33"/>
            <p:cNvSpPr/>
            <p:nvPr/>
          </p:nvSpPr>
          <p:spPr>
            <a:xfrm>
              <a:off x="583996" y="768461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83996" y="768461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579120" y="8635593"/>
            <a:ext cx="59055" cy="59055"/>
            <a:chOff x="579120" y="8635593"/>
            <a:chExt cx="59055" cy="59055"/>
          </a:xfrm>
        </p:grpSpPr>
        <p:sp>
          <p:nvSpPr>
            <p:cNvPr id="36" name="object 36"/>
            <p:cNvSpPr/>
            <p:nvPr/>
          </p:nvSpPr>
          <p:spPr>
            <a:xfrm>
              <a:off x="583996" y="864047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83996" y="864047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579120" y="9064752"/>
            <a:ext cx="59055" cy="59055"/>
            <a:chOff x="579120" y="9064752"/>
            <a:chExt cx="59055" cy="59055"/>
          </a:xfrm>
        </p:grpSpPr>
        <p:sp>
          <p:nvSpPr>
            <p:cNvPr id="39" name="object 39"/>
            <p:cNvSpPr/>
            <p:nvPr/>
          </p:nvSpPr>
          <p:spPr>
            <a:xfrm>
              <a:off x="583996" y="906962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83996" y="906962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346963" y="698093"/>
            <a:ext cx="6831965" cy="8698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TRANSPORTS: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Assessorament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col·laboració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Bicing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elèctric</a:t>
            </a:r>
            <a:endParaRPr sz="1200">
              <a:latin typeface="Trebuchet MS"/>
              <a:cs typeface="Trebuchet MS"/>
            </a:endParaRPr>
          </a:p>
          <a:p>
            <a:pPr marL="402590" marR="249554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rehabilitació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climatització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geotèrmica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l'estació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d'autobusos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Nord.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MM€.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ZOO: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16256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Posta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zero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Zoo.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1,12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MM€.</a:t>
            </a:r>
            <a:endParaRPr sz="1200">
              <a:latin typeface="Trebuchet MS"/>
              <a:cs typeface="Trebuchet MS"/>
            </a:endParaRPr>
          </a:p>
          <a:p>
            <a:pPr marL="402590" marR="31813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Sabana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Africana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l’ampliació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l’espai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Orangutans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d’aquestes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7,51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MM€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finalitzaran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12573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iniciat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treballs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previs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realització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d’un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Complex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Mamífers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Marins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preveu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prevista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10,72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MM€.</a:t>
            </a:r>
            <a:endParaRPr sz="1200">
              <a:latin typeface="Trebuchet MS"/>
              <a:cs typeface="Trebuchet MS"/>
            </a:endParaRPr>
          </a:p>
          <a:p>
            <a:pPr marL="402590" marR="36195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redacció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espai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Quarantena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secció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veterinària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Zoo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Està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previst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iniciar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primer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semestre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prevista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0,14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MM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€.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8636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enllumenat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emergència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l’Estadi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Olímpic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iniciar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setembre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preveu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finalitzin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març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0,80MM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€.</a:t>
            </a:r>
            <a:endParaRPr sz="1200">
              <a:latin typeface="Trebuchet MS"/>
              <a:cs typeface="Trebuchet MS"/>
            </a:endParaRPr>
          </a:p>
          <a:p>
            <a:pPr marL="402590" marR="26797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d’instal·lació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d’una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xarxa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seguretat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l’interior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coberta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Palau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Sant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Jordi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0,12MM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€.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Ü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236220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redacció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Rehabilitació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Readequació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 b="1">
                <a:solidFill>
                  <a:srgbClr val="666666"/>
                </a:solidFill>
                <a:latin typeface="Trebuchet MS"/>
                <a:cs typeface="Trebuchet MS"/>
              </a:rPr>
              <a:t>Casa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Jaqués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Güell.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Previsió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prevista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2,4MM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€.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arranjament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rehabilitació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d’uns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higiènics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públics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Park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Güell.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preveu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puguin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realitzar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2015.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prevista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0,16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MM€.</a:t>
            </a:r>
            <a:endParaRPr sz="1200">
              <a:latin typeface="Trebuchet MS"/>
              <a:cs typeface="Trebuchet MS"/>
            </a:endParaRPr>
          </a:p>
          <a:p>
            <a:pPr marL="402590" marR="3556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relatives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d’actuacions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regulació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 b="1">
                <a:solidFill>
                  <a:srgbClr val="666666"/>
                </a:solidFill>
                <a:latin typeface="Trebuchet MS"/>
                <a:cs typeface="Trebuchet MS"/>
              </a:rPr>
              <a:t>accessos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l’eix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ü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€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FÒRUM: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28765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derivades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Mobilitat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Fòrum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0,17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MM€.</a:t>
            </a:r>
            <a:endParaRPr sz="1200">
              <a:latin typeface="Trebuchet MS"/>
              <a:cs typeface="Trebuchet MS"/>
            </a:endParaRPr>
          </a:p>
          <a:p>
            <a:pPr marL="402590" marR="9207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redactat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executat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d’arranjament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substitució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paviments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Auditoris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Fòrum.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inversió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1,00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MM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€.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76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21" y="1873852"/>
            <a:ext cx="59055" cy="59055"/>
            <a:chOff x="579121" y="1873852"/>
            <a:chExt cx="59055" cy="59055"/>
          </a:xfrm>
        </p:grpSpPr>
        <p:sp>
          <p:nvSpPr>
            <p:cNvPr id="3" name="object 3"/>
            <p:cNvSpPr/>
            <p:nvPr/>
          </p:nvSpPr>
          <p:spPr>
            <a:xfrm>
              <a:off x="583998" y="187872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3998" y="187872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46954" y="2706644"/>
            <a:ext cx="6788784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volum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d’inversió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conjunt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actuacions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Tècnics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troba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voltant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44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milions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d’euros,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10,11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aproximadament,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corresponen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aportacions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l’Ajuntament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virtut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encàrrecs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realitzats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2117" y="1019488"/>
            <a:ext cx="59055" cy="59055"/>
            <a:chOff x="562117" y="1019488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66994" y="10243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66994" y="10243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55361" y="553238"/>
            <a:ext cx="6688455" cy="16522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ALTRES: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rebuchet MS"/>
              <a:cs typeface="Trebuchet MS"/>
            </a:endParaRPr>
          </a:p>
          <a:p>
            <a:pPr marL="394335" marR="5080" indent="-17145">
              <a:lnSpc>
                <a:spcPct val="116599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seguit assessorant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equips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tècnics 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BIMSA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redacció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rehabilitació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edifici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d’oficines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carrer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Calàbria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adequació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esdevenir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seu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corporativa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d’altres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equipaments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ciutadans.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obres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iniciat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preveu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finalitzin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durant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2015.</a:t>
            </a:r>
            <a:endParaRPr sz="1200">
              <a:latin typeface="Trebuchet MS"/>
              <a:cs typeface="Trebuchet MS"/>
            </a:endParaRPr>
          </a:p>
          <a:p>
            <a:pPr marL="394335" marR="713740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Estratègic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implementar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manteniment</a:t>
            </a:r>
            <a:r>
              <a:rPr dirty="0" sz="1200" spc="19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voluntat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d’implantar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GMAO.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77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85330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5">
                <a:latin typeface="Tahoma"/>
                <a:cs typeface="Tahoma"/>
              </a:rPr>
              <a:t>S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229">
                <a:latin typeface="Tahoma"/>
                <a:cs typeface="Tahoma"/>
              </a:rPr>
              <a:t>s</a:t>
            </a:r>
            <a:r>
              <a:rPr dirty="0" spc="-140">
                <a:latin typeface="Tahoma"/>
                <a:cs typeface="Tahoma"/>
              </a:rPr>
              <a:t>t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-235">
                <a:latin typeface="Tahoma"/>
                <a:cs typeface="Tahoma"/>
              </a:rPr>
              <a:t>m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-200">
                <a:latin typeface="Tahoma"/>
                <a:cs typeface="Tahoma"/>
              </a:rPr>
              <a:t>s</a:t>
            </a:r>
            <a:r>
              <a:rPr dirty="0" spc="-535">
                <a:latin typeface="Tahoma"/>
                <a:cs typeface="Tahoma"/>
              </a:rPr>
              <a:t> </a:t>
            </a:r>
            <a:r>
              <a:rPr dirty="0" spc="-70">
                <a:latin typeface="Tahoma"/>
                <a:cs typeface="Tahoma"/>
              </a:rPr>
              <a:t>d</a:t>
            </a:r>
            <a:r>
              <a:rPr dirty="0" spc="-5">
                <a:latin typeface="Tahoma"/>
                <a:cs typeface="Tahoma"/>
              </a:rPr>
              <a:t>'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175">
                <a:latin typeface="Tahoma"/>
                <a:cs typeface="Tahoma"/>
              </a:rPr>
              <a:t>n</a:t>
            </a:r>
            <a:r>
              <a:rPr dirty="0" spc="-225">
                <a:latin typeface="Tahoma"/>
                <a:cs typeface="Tahoma"/>
              </a:rPr>
              <a:t>f</a:t>
            </a:r>
            <a:r>
              <a:rPr dirty="0" spc="-35">
                <a:latin typeface="Tahoma"/>
                <a:cs typeface="Tahoma"/>
              </a:rPr>
              <a:t>o</a:t>
            </a:r>
            <a:r>
              <a:rPr dirty="0" spc="-125">
                <a:latin typeface="Tahoma"/>
                <a:cs typeface="Tahoma"/>
              </a:rPr>
              <a:t>r</a:t>
            </a:r>
            <a:r>
              <a:rPr dirty="0" spc="-335">
                <a:latin typeface="Tahoma"/>
                <a:cs typeface="Tahoma"/>
              </a:rPr>
              <a:t>m</a:t>
            </a:r>
            <a:r>
              <a:rPr dirty="0" spc="-110">
                <a:latin typeface="Tahoma"/>
                <a:cs typeface="Tahoma"/>
              </a:rPr>
              <a:t>a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50">
                <a:latin typeface="Tahoma"/>
                <a:cs typeface="Tahoma"/>
              </a:rPr>
              <a:t>ó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9120" y="4061154"/>
            <a:ext cx="59055" cy="59055"/>
            <a:chOff x="579120" y="4061154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406603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406603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4275733"/>
            <a:ext cx="59055" cy="59055"/>
            <a:chOff x="579120" y="4275733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42806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42806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4490313"/>
            <a:ext cx="59055" cy="59055"/>
            <a:chOff x="579120" y="4490313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449518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449518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4704892"/>
            <a:ext cx="59055" cy="59055"/>
            <a:chOff x="579120" y="4704892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47097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47097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79120" y="5134050"/>
            <a:ext cx="59055" cy="59055"/>
            <a:chOff x="579120" y="5134050"/>
            <a:chExt cx="59055" cy="59055"/>
          </a:xfrm>
        </p:grpSpPr>
        <p:sp>
          <p:nvSpPr>
            <p:cNvPr id="16" name="object 16"/>
            <p:cNvSpPr/>
            <p:nvPr/>
          </p:nvSpPr>
          <p:spPr>
            <a:xfrm>
              <a:off x="583996" y="513892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3996" y="513892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79120" y="5348630"/>
            <a:ext cx="59055" cy="59055"/>
            <a:chOff x="579120" y="5348630"/>
            <a:chExt cx="59055" cy="59055"/>
          </a:xfrm>
        </p:grpSpPr>
        <p:sp>
          <p:nvSpPr>
            <p:cNvPr id="19" name="object 19"/>
            <p:cNvSpPr/>
            <p:nvPr/>
          </p:nvSpPr>
          <p:spPr>
            <a:xfrm>
              <a:off x="583996" y="535350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83996" y="535350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79120" y="5563209"/>
            <a:ext cx="59055" cy="59055"/>
            <a:chOff x="579120" y="5563209"/>
            <a:chExt cx="59055" cy="59055"/>
          </a:xfrm>
        </p:grpSpPr>
        <p:sp>
          <p:nvSpPr>
            <p:cNvPr id="22" name="object 22"/>
            <p:cNvSpPr/>
            <p:nvPr/>
          </p:nvSpPr>
          <p:spPr>
            <a:xfrm>
              <a:off x="583996" y="556808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83996" y="556808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79120" y="5777788"/>
            <a:ext cx="59055" cy="59055"/>
            <a:chOff x="579120" y="5777788"/>
            <a:chExt cx="59055" cy="59055"/>
          </a:xfrm>
        </p:grpSpPr>
        <p:sp>
          <p:nvSpPr>
            <p:cNvPr id="25" name="object 25"/>
            <p:cNvSpPr/>
            <p:nvPr/>
          </p:nvSpPr>
          <p:spPr>
            <a:xfrm>
              <a:off x="583996" y="578266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83996" y="578266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579120" y="5992367"/>
            <a:ext cx="59055" cy="59055"/>
            <a:chOff x="579120" y="5992367"/>
            <a:chExt cx="59055" cy="59055"/>
          </a:xfrm>
        </p:grpSpPr>
        <p:sp>
          <p:nvSpPr>
            <p:cNvPr id="28" name="object 28"/>
            <p:cNvSpPr/>
            <p:nvPr/>
          </p:nvSpPr>
          <p:spPr>
            <a:xfrm>
              <a:off x="583996" y="599724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83996" y="599724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579120" y="6421526"/>
            <a:ext cx="59055" cy="59055"/>
            <a:chOff x="579120" y="6421526"/>
            <a:chExt cx="59055" cy="59055"/>
          </a:xfrm>
        </p:grpSpPr>
        <p:sp>
          <p:nvSpPr>
            <p:cNvPr id="31" name="object 31"/>
            <p:cNvSpPr/>
            <p:nvPr/>
          </p:nvSpPr>
          <p:spPr>
            <a:xfrm>
              <a:off x="583996" y="642640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3996" y="642640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579120" y="6636105"/>
            <a:ext cx="59055" cy="59055"/>
            <a:chOff x="579120" y="6636105"/>
            <a:chExt cx="59055" cy="59055"/>
          </a:xfrm>
        </p:grpSpPr>
        <p:sp>
          <p:nvSpPr>
            <p:cNvPr id="34" name="object 34"/>
            <p:cNvSpPr/>
            <p:nvPr/>
          </p:nvSpPr>
          <p:spPr>
            <a:xfrm>
              <a:off x="583996" y="664098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83996" y="664098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579120" y="6850684"/>
            <a:ext cx="59055" cy="59055"/>
            <a:chOff x="579120" y="6850684"/>
            <a:chExt cx="59055" cy="59055"/>
          </a:xfrm>
        </p:grpSpPr>
        <p:sp>
          <p:nvSpPr>
            <p:cNvPr id="37" name="object 37"/>
            <p:cNvSpPr/>
            <p:nvPr/>
          </p:nvSpPr>
          <p:spPr>
            <a:xfrm>
              <a:off x="583996" y="685556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83996" y="685556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/>
          <p:cNvGrpSpPr/>
          <p:nvPr/>
        </p:nvGrpSpPr>
        <p:grpSpPr>
          <a:xfrm>
            <a:off x="579120" y="8391753"/>
            <a:ext cx="59055" cy="59055"/>
            <a:chOff x="579120" y="8391753"/>
            <a:chExt cx="59055" cy="59055"/>
          </a:xfrm>
        </p:grpSpPr>
        <p:sp>
          <p:nvSpPr>
            <p:cNvPr id="40" name="object 40"/>
            <p:cNvSpPr/>
            <p:nvPr/>
          </p:nvSpPr>
          <p:spPr>
            <a:xfrm>
              <a:off x="583996" y="83966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83996" y="83966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579120" y="8820911"/>
            <a:ext cx="59055" cy="59055"/>
            <a:chOff x="579120" y="8820911"/>
            <a:chExt cx="59055" cy="59055"/>
          </a:xfrm>
        </p:grpSpPr>
        <p:sp>
          <p:nvSpPr>
            <p:cNvPr id="43" name="object 43"/>
            <p:cNvSpPr/>
            <p:nvPr/>
          </p:nvSpPr>
          <p:spPr>
            <a:xfrm>
              <a:off x="583996" y="882578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83996" y="882578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579120" y="9035491"/>
            <a:ext cx="59055" cy="59055"/>
            <a:chOff x="579120" y="9035491"/>
            <a:chExt cx="59055" cy="59055"/>
          </a:xfrm>
        </p:grpSpPr>
        <p:sp>
          <p:nvSpPr>
            <p:cNvPr id="46" name="object 46"/>
            <p:cNvSpPr/>
            <p:nvPr/>
          </p:nvSpPr>
          <p:spPr>
            <a:xfrm>
              <a:off x="583996" y="904036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83996" y="904036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346963" y="1382796"/>
            <a:ext cx="6824980" cy="77698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Direcció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corporativa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Sistemes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d’Informació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contribueix,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aportant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valor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afegit,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consecució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objectius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proveint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administrant</a:t>
            </a:r>
            <a:r>
              <a:rPr dirty="0" sz="1200" spc="229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solucions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innovadores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l’àmbit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TIC.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Vetllant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sostenibilitat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optimització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cost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solucions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proposades.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12700" marR="46990">
              <a:lnSpc>
                <a:spcPct val="117300"/>
              </a:lnSpc>
              <a:spcBef>
                <a:spcPts val="5"/>
              </a:spcBef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Volem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referents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l’empresa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pública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desenvolupament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TIC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vida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ciutat,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facilitant,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mitjançant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tecnología,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l’ús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gestionem.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402590" marR="2653030" indent="-390525">
              <a:lnSpc>
                <a:spcPts val="2920"/>
              </a:lnSpc>
              <a:spcBef>
                <a:spcPts val="50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assoliments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ingut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lloc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llarg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l'any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són: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Creixement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l’ApparkB.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ts val="1345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Inici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pilot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d'accés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smartphone.</a:t>
            </a:r>
            <a:endParaRPr sz="1200">
              <a:latin typeface="Trebuchet MS"/>
              <a:cs typeface="Trebuchet MS"/>
            </a:endParaRPr>
          </a:p>
          <a:p>
            <a:pPr marL="402590" marR="19748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Posada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marxa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desenvolupament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d’infraestructures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bicicleta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bicing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elèctrica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l'app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corresponent.</a:t>
            </a:r>
            <a:endParaRPr sz="1200">
              <a:latin typeface="Trebuchet MS"/>
              <a:cs typeface="Trebuchet MS"/>
            </a:endParaRPr>
          </a:p>
          <a:p>
            <a:pPr marL="402590" marR="157988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Finalització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implantació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grua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municipal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(GIVI).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Planificació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campanya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l’Ajuntament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“Gaudir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més”.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Continuació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migració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BD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SOC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Clúster.</a:t>
            </a:r>
            <a:endParaRPr sz="1200">
              <a:latin typeface="Trebuchet MS"/>
              <a:cs typeface="Trebuchet MS"/>
            </a:endParaRPr>
          </a:p>
          <a:p>
            <a:pPr marL="402590" marR="462915">
              <a:lnSpc>
                <a:spcPct val="117300"/>
              </a:lnSpc>
            </a:pP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Inici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planificació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actuacions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necessàries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pel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trasllat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oficines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Calàbria.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comptatge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persones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d'actes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l'esplanada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Fòrum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torns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mòbils.</a:t>
            </a:r>
            <a:endParaRPr sz="1200">
              <a:latin typeface="Trebuchet MS"/>
              <a:cs typeface="Trebuchet MS"/>
            </a:endParaRPr>
          </a:p>
          <a:p>
            <a:pPr marL="402590" marR="98615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Nous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IT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peticions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departament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tècnic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d’assessoria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jurífica.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Implantació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renovació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eina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copies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seguretat.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Nova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Bus,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Transports,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Nord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Fundació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51625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Evolucionar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Zona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Bus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incorporar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disponibilitat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places.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Publicació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disponibilitat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marquesines.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Portar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producció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campanya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l’Ajuntament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“Gaudir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més”.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78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83159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A</a:t>
            </a:r>
            <a:r>
              <a:rPr dirty="0" spc="-465"/>
              <a:t> </a:t>
            </a:r>
            <a:r>
              <a:rPr dirty="0" spc="-290"/>
              <a:t>pr</a:t>
            </a:r>
            <a:r>
              <a:rPr dirty="0" spc="-210"/>
              <a:t>i</a:t>
            </a:r>
            <a:r>
              <a:rPr dirty="0" spc="-195"/>
              <a:t>m</a:t>
            </a:r>
            <a:r>
              <a:rPr dirty="0" spc="-275"/>
              <a:t>e</a:t>
            </a:r>
            <a:r>
              <a:rPr dirty="0" spc="-355"/>
              <a:t>r</a:t>
            </a:r>
            <a:r>
              <a:rPr dirty="0" spc="-475"/>
              <a:t> </a:t>
            </a:r>
            <a:r>
              <a:rPr dirty="0" spc="-215"/>
              <a:t>c</a:t>
            </a:r>
            <a:r>
              <a:rPr dirty="0" spc="-5"/>
              <a:t>o</a:t>
            </a:r>
            <a:r>
              <a:rPr dirty="0" spc="-75"/>
              <a:t>p</a:t>
            </a:r>
            <a:r>
              <a:rPr dirty="0" spc="-490"/>
              <a:t> </a:t>
            </a:r>
            <a:r>
              <a:rPr dirty="0" spc="80"/>
              <a:t>d</a:t>
            </a:r>
            <a:r>
              <a:rPr dirty="0" spc="40"/>
              <a:t>'</a:t>
            </a:r>
            <a:r>
              <a:rPr dirty="0" spc="-130"/>
              <a:t>u</a:t>
            </a:r>
            <a:r>
              <a:rPr dirty="0" spc="-275"/>
              <a:t>l</a:t>
            </a:r>
            <a:r>
              <a:rPr dirty="0" spc="-280"/>
              <a:t>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422805"/>
            <a:ext cx="6827519" cy="63886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99364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0">
                <a:latin typeface="Tahoma"/>
                <a:cs typeface="Tahoma"/>
              </a:rPr>
              <a:t>E</a:t>
            </a:r>
            <a:r>
              <a:rPr dirty="0" spc="-235">
                <a:latin typeface="Tahoma"/>
                <a:cs typeface="Tahoma"/>
              </a:rPr>
              <a:t>m</a:t>
            </a:r>
            <a:r>
              <a:rPr dirty="0" spc="-180">
                <a:latin typeface="Tahoma"/>
                <a:cs typeface="Tahoma"/>
              </a:rPr>
              <a:t>pr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229">
                <a:latin typeface="Tahoma"/>
                <a:cs typeface="Tahoma"/>
              </a:rPr>
              <a:t>s</a:t>
            </a:r>
            <a:r>
              <a:rPr dirty="0" spc="-195">
                <a:latin typeface="Tahoma"/>
                <a:cs typeface="Tahoma"/>
              </a:rPr>
              <a:t>e</a:t>
            </a:r>
            <a:r>
              <a:rPr dirty="0" spc="-200">
                <a:latin typeface="Tahoma"/>
                <a:cs typeface="Tahoma"/>
              </a:rPr>
              <a:t>s</a:t>
            </a:r>
            <a:r>
              <a:rPr dirty="0" spc="-535">
                <a:latin typeface="Tahoma"/>
                <a:cs typeface="Tahoma"/>
              </a:rPr>
              <a:t> </a:t>
            </a:r>
            <a:r>
              <a:rPr dirty="0" spc="80">
                <a:latin typeface="Tahoma"/>
                <a:cs typeface="Tahoma"/>
              </a:rPr>
              <a:t>P</a:t>
            </a:r>
            <a:r>
              <a:rPr dirty="0" spc="-110">
                <a:latin typeface="Tahoma"/>
                <a:cs typeface="Tahoma"/>
              </a:rPr>
              <a:t>a</a:t>
            </a:r>
            <a:r>
              <a:rPr dirty="0" spc="-204">
                <a:latin typeface="Tahoma"/>
                <a:cs typeface="Tahoma"/>
              </a:rPr>
              <a:t>r</a:t>
            </a:r>
            <a:r>
              <a:rPr dirty="0" spc="-170">
                <a:latin typeface="Tahoma"/>
                <a:cs typeface="Tahoma"/>
              </a:rPr>
              <a:t>t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70">
                <a:latin typeface="Tahoma"/>
                <a:cs typeface="Tahoma"/>
              </a:rPr>
              <a:t>c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120">
                <a:latin typeface="Tahoma"/>
                <a:cs typeface="Tahoma"/>
              </a:rPr>
              <a:t>p</a:t>
            </a:r>
            <a:r>
              <a:rPr dirty="0" spc="-70">
                <a:latin typeface="Tahoma"/>
                <a:cs typeface="Tahoma"/>
              </a:rPr>
              <a:t>a</a:t>
            </a:r>
            <a:r>
              <a:rPr dirty="0" spc="-155">
                <a:latin typeface="Tahoma"/>
                <a:cs typeface="Tahoma"/>
              </a:rPr>
              <a:t>d</a:t>
            </a:r>
            <a:r>
              <a:rPr dirty="0" spc="-114">
                <a:latin typeface="Tahoma"/>
                <a:cs typeface="Tahoma"/>
              </a:rPr>
              <a:t>e</a:t>
            </a:r>
            <a:r>
              <a:rPr dirty="0" spc="-200">
                <a:latin typeface="Tahoma"/>
                <a:cs typeface="Tahoma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814184" cy="14693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realitzem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altres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definides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nostre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objecte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social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mitjançat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societats.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tancament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l’exercici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2014,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som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accionistes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grup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d’empreses,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format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quatre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societats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què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majoritària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unes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altres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minoritària.</a:t>
            </a:r>
            <a:endParaRPr sz="1200">
              <a:latin typeface="Trebuchet MS"/>
              <a:cs typeface="Trebuchet MS"/>
            </a:endParaRPr>
          </a:p>
          <a:p>
            <a:pPr marL="12700" marR="13335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Respecte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2013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incorporat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societat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BAMSA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perímetre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consolidació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deixat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l’1,33%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Catalunya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CarSharing,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detall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societats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formen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Grup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següent: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2870506"/>
            <a:ext cx="6827246" cy="51889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56" y="8658690"/>
            <a:ext cx="1316737" cy="9265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1656" y="8287342"/>
            <a:ext cx="85280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2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5654" y="8633290"/>
            <a:ext cx="1053389" cy="9168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84186" y="8287342"/>
            <a:ext cx="226758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20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5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1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8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79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38404" y="8796480"/>
            <a:ext cx="189611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0069E0"/>
                </a:solidFill>
                <a:latin typeface="Trebuchet MS"/>
                <a:cs typeface="Trebuchet MS"/>
              </a:rPr>
              <a:t>e  </a:t>
            </a:r>
            <a:r>
              <a:rPr dirty="0" sz="1200">
                <a:solidFill>
                  <a:srgbClr val="0069E0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86334" y="8796480"/>
            <a:ext cx="194627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cc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0069E0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0069E0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0069E0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0069E0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0069E0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0069E0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0069E0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0069E0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9E0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0069E0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0069E0"/>
                </a:solidFill>
                <a:latin typeface="Trebuchet MS"/>
                <a:cs typeface="Trebuchet MS"/>
              </a:rPr>
              <a:t>l  </a:t>
            </a:r>
            <a:r>
              <a:rPr dirty="0" sz="1200">
                <a:solidFill>
                  <a:srgbClr val="0069E0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99136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0">
                <a:latin typeface="Tahoma"/>
                <a:cs typeface="Tahoma"/>
              </a:rPr>
              <a:t>T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80">
                <a:latin typeface="Tahoma"/>
                <a:cs typeface="Tahoma"/>
              </a:rPr>
              <a:t>b</a:t>
            </a:r>
            <a:r>
              <a:rPr dirty="0" spc="-70">
                <a:latin typeface="Tahoma"/>
                <a:cs typeface="Tahoma"/>
              </a:rPr>
              <a:t>i</a:t>
            </a:r>
            <a:r>
              <a:rPr dirty="0" spc="-120">
                <a:latin typeface="Tahoma"/>
                <a:cs typeface="Tahoma"/>
              </a:rPr>
              <a:t>d</a:t>
            </a:r>
            <a:r>
              <a:rPr dirty="0" spc="-70">
                <a:latin typeface="Tahoma"/>
                <a:cs typeface="Tahoma"/>
              </a:rPr>
              <a:t>a</a:t>
            </a:r>
            <a:r>
              <a:rPr dirty="0" spc="-75">
                <a:latin typeface="Tahoma"/>
                <a:cs typeface="Tahoma"/>
              </a:rPr>
              <a:t>bo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734809" cy="1898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6637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d’atraccions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Tibidabo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Felicitat.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Volem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tothom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qui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relacioni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nosaltres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senti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feliç,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ja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siguin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treballadors,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clients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empreses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col·laboradores.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rebuchet MS"/>
              <a:cs typeface="Trebuchet MS"/>
            </a:endParaRPr>
          </a:p>
          <a:p>
            <a:pPr marL="12700" marR="33337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aconseguir-ho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contem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equip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gairebé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200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persones,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formen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plantilla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valors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són: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compromís,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solidaritat,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il·lusió,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seguretat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passió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persones.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aquests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valors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treballem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assumir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reptes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present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futur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Parc,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projectes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seguir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fent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Tibidabo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l’espai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d’oci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familiar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referent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ciutat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sostenibilitat,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l’educació,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solidaritat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diversió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s’uneixen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fer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l’experiència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Tibidabo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sigui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inoblidable.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663" y="3549091"/>
            <a:ext cx="6827520" cy="878205"/>
          </a:xfrm>
          <a:prstGeom prst="rect">
            <a:avLst/>
          </a:prstGeom>
          <a:solidFill>
            <a:srgbClr val="E3E4E6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487045" marR="2479675">
              <a:lnSpc>
                <a:spcPts val="1839"/>
              </a:lnSpc>
              <a:spcBef>
                <a:spcPts val="5"/>
              </a:spcBef>
            </a:pP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618.741 </a:t>
            </a:r>
            <a:r>
              <a:rPr dirty="0" sz="1850" spc="-75">
                <a:solidFill>
                  <a:srgbClr val="D00018"/>
                </a:solidFill>
                <a:latin typeface="Tahoma"/>
                <a:cs typeface="Tahoma"/>
              </a:rPr>
              <a:t>visitants,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un </a:t>
            </a:r>
            <a:r>
              <a:rPr dirty="0" sz="1850" spc="-175">
                <a:solidFill>
                  <a:srgbClr val="D00018"/>
                </a:solidFill>
                <a:latin typeface="Tahoma"/>
                <a:cs typeface="Tahoma"/>
              </a:rPr>
              <a:t>11% </a:t>
            </a:r>
            <a:r>
              <a:rPr dirty="0" sz="1850" spc="-80">
                <a:solidFill>
                  <a:srgbClr val="D00018"/>
                </a:solidFill>
                <a:latin typeface="Tahoma"/>
                <a:cs typeface="Tahoma"/>
              </a:rPr>
              <a:t>que </a:t>
            </a:r>
            <a:r>
              <a:rPr dirty="0" sz="1850" spc="-75">
                <a:solidFill>
                  <a:srgbClr val="D00018"/>
                </a:solidFill>
                <a:latin typeface="Tahoma"/>
                <a:cs typeface="Tahoma"/>
              </a:rPr>
              <a:t>l'any </a:t>
            </a:r>
            <a:r>
              <a:rPr dirty="0" sz="1850" spc="-125">
                <a:solidFill>
                  <a:srgbClr val="D00018"/>
                </a:solidFill>
                <a:latin typeface="Tahoma"/>
                <a:cs typeface="Tahoma"/>
              </a:rPr>
              <a:t>2013 </a:t>
            </a:r>
            <a:r>
              <a:rPr dirty="0" sz="1850" spc="-5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9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7</a:t>
            </a:r>
            <a:r>
              <a:rPr dirty="0" sz="1850" spc="-170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1850" spc="-140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1850" spc="-2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0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ahoma"/>
                <a:cs typeface="Tahoma"/>
              </a:rPr>
              <a:t>f</a:t>
            </a:r>
            <a:r>
              <a:rPr dirty="0" sz="1850" spc="-11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í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850" spc="-4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,</a:t>
            </a:r>
            <a:r>
              <a:rPr dirty="0" sz="1850" spc="-1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850" spc="-65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850" spc="-2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ahoma"/>
                <a:cs typeface="Tahoma"/>
              </a:rPr>
              <a:t>17</a:t>
            </a:r>
            <a:r>
              <a:rPr dirty="0" sz="1850" spc="-340">
                <a:solidFill>
                  <a:srgbClr val="D00018"/>
                </a:solidFill>
                <a:latin typeface="Tahoma"/>
                <a:cs typeface="Tahoma"/>
              </a:rPr>
              <a:t>%</a:t>
            </a:r>
            <a:r>
              <a:rPr dirty="0" sz="1850" spc="-21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850" spc="-10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850" spc="-135">
                <a:solidFill>
                  <a:srgbClr val="D00018"/>
                </a:solidFill>
                <a:latin typeface="Tahoma"/>
                <a:cs typeface="Tahoma"/>
              </a:rPr>
              <a:t>é</a:t>
            </a:r>
            <a:r>
              <a:rPr dirty="0" sz="1850" spc="-6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850" spc="-180">
                <a:solidFill>
                  <a:srgbClr val="D00018"/>
                </a:solidFill>
                <a:latin typeface="Tahoma"/>
                <a:cs typeface="Tahoma"/>
              </a:rPr>
              <a:t>.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9119" y="5777791"/>
            <a:ext cx="59055" cy="59055"/>
            <a:chOff x="579119" y="5777791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578266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578266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19" y="6421528"/>
            <a:ext cx="59055" cy="59055"/>
            <a:chOff x="579119" y="6421528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642640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642640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19" y="6850686"/>
            <a:ext cx="59055" cy="59055"/>
            <a:chOff x="579119" y="6850686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685556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685556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46963" y="4755591"/>
            <a:ext cx="6831965" cy="28562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reptes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plantejàvem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anterior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són: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Augmentar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l’oferta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incorporacions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com: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l'Escola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endParaRPr sz="1200">
              <a:latin typeface="Trebuchet MS"/>
              <a:cs typeface="Trebuchet MS"/>
            </a:endParaRPr>
          </a:p>
          <a:p>
            <a:pPr marL="402590" marR="25019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reciclatge,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Festa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Avis,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Mascota,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Foto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Alaska,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tallers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infantils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(papiroflexia…),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producte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turístic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novetats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l'Hot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Krüeger.</a:t>
            </a:r>
            <a:endParaRPr sz="120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  <a:spcBef>
                <a:spcPts val="5"/>
              </a:spcBef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18.000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socis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Tibiclub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realització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d'activitats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desè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aniversari,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promocional,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venda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interna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venda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externa.</a:t>
            </a:r>
            <a:endParaRPr sz="1200">
              <a:latin typeface="Trebuchet MS"/>
              <a:cs typeface="Trebuchet MS"/>
            </a:endParaRPr>
          </a:p>
          <a:p>
            <a:pPr marL="402590" marR="44450">
              <a:lnSpc>
                <a:spcPct val="1173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l'oferta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restauració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parc,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reforma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oferta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Telepizza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Taverna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Castell,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l'obertura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d'un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centre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"xurreria",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incorporació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productes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ibèrics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qualitat,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canvi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previst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centre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l'Aeroport,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imatge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presentació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productes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col·laboració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Fundació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Alícia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(esmorzars,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conferències,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etc).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80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98" y="227765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3998" y="37797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3998" y="463804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3998" y="635469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8" y="80713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579120" y="1164335"/>
            <a:ext cx="59055" cy="59055"/>
            <a:chOff x="579120" y="1164335"/>
            <a:chExt cx="59055" cy="59055"/>
          </a:xfrm>
        </p:grpSpPr>
        <p:sp>
          <p:nvSpPr>
            <p:cNvPr id="8" name="object 8"/>
            <p:cNvSpPr/>
            <p:nvPr/>
          </p:nvSpPr>
          <p:spPr>
            <a:xfrm>
              <a:off x="583996" y="11692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3996" y="11692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46963" y="698093"/>
            <a:ext cx="6803390" cy="8987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NOVETATS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NOUS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TEMPORADA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roda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panoràmica,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batejada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“Giradabo”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pels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nostres</a:t>
            </a:r>
            <a:r>
              <a:rPr dirty="0" sz="1200" spc="-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clients,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novetat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temporada.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Inaugurada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d’abril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convertit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atraccions</a:t>
            </a:r>
            <a:r>
              <a:rPr dirty="0" sz="1200" spc="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estrella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comptat 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gran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acollida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part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clients.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Així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mateix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recuperat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aquesta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rebuchet MS"/>
              <a:cs typeface="Trebuchet MS"/>
            </a:endParaRPr>
          </a:p>
          <a:p>
            <a:pPr marL="402590" marR="3494404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402590" marR="3522979">
              <a:lnSpc>
                <a:spcPct val="117300"/>
              </a:lnSpc>
            </a:pP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“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”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ï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“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Regne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Fantasia”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realitza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endParaRPr sz="1200">
              <a:latin typeface="Trebuchet MS"/>
              <a:cs typeface="Trebuchet MS"/>
            </a:endParaRPr>
          </a:p>
          <a:p>
            <a:pPr marL="402590" marR="3544570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d’estiu.</a:t>
            </a:r>
            <a:endParaRPr sz="1200">
              <a:latin typeface="Trebuchet MS"/>
              <a:cs typeface="Trebuchet MS"/>
            </a:endParaRPr>
          </a:p>
          <a:p>
            <a:pPr marL="402590" marR="3442335">
              <a:lnSpc>
                <a:spcPct val="117300"/>
              </a:lnSpc>
            </a:pP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cloenda,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presentant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endParaRPr sz="1200">
              <a:latin typeface="Trebuchet MS"/>
              <a:cs typeface="Trebuchet MS"/>
            </a:endParaRPr>
          </a:p>
          <a:p>
            <a:pPr marL="402590" marR="3478529">
              <a:lnSpc>
                <a:spcPct val="117300"/>
              </a:lnSpc>
            </a:pP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. 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cinema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Dididado,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estrenat: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bo,el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dolent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cavall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20.000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llegües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viatge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submarí,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clàssic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Julio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Verne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algn="just" marL="402590" marR="3473450" indent="2857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clàssic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Petit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Príncep,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gran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acollida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3632200">
              <a:lnSpc>
                <a:spcPct val="117300"/>
              </a:lnSpc>
              <a:spcBef>
                <a:spcPts val="5"/>
              </a:spcBef>
            </a:pP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V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402590" marR="347154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d’aquest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pogués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gaudir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31800">
              <a:lnSpc>
                <a:spcPct val="100000"/>
              </a:lnSpc>
              <a:spcBef>
                <a:spcPts val="245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402590" marR="3698875">
              <a:lnSpc>
                <a:spcPct val="117300"/>
              </a:lnSpc>
              <a:spcBef>
                <a:spcPts val="5"/>
              </a:spcBef>
            </a:pP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temporada</a:t>
            </a:r>
            <a:r>
              <a:rPr dirty="0" sz="1200" spc="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clients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Parc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pogut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402590" marR="363537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l’espectacle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“Pintamùsica”.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espectacle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algn="just" marL="402590" marR="3771265">
              <a:lnSpc>
                <a:spcPct val="117300"/>
              </a:lnSpc>
            </a:pP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5 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anys.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5240" y="2397238"/>
            <a:ext cx="3548322" cy="532247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81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8093"/>
            <a:ext cx="6811009" cy="1871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7</a:t>
            </a:r>
            <a:r>
              <a:rPr dirty="0" sz="1200" spc="210" b="1">
                <a:solidFill>
                  <a:srgbClr val="666666"/>
                </a:solidFill>
                <a:latin typeface="Trebuchet MS"/>
                <a:cs typeface="Trebuchet MS"/>
              </a:rPr>
              <a:t>%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88595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Respecte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col·lectiu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Socis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Tibiclub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treballat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fi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d’assolir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nombre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socis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òptim.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Durant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rebuchet MS"/>
                <a:cs typeface="Trebuchet MS"/>
              </a:rPr>
              <a:t>l’any,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celebrat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10è</a:t>
            </a:r>
            <a:r>
              <a:rPr dirty="0" sz="1200" spc="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aniversari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creació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Tibiclub,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motiu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incorporat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aniversari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campanya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comunicació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temporada.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Així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mateix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accions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adreçades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socis,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convidant-los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participar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esdeveniments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exclusius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així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gaudiment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forma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preferent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jornades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especials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Parc.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aquestes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hem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arribat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total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Socis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19.700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famílies,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 </a:t>
            </a:r>
            <a:r>
              <a:rPr dirty="0" sz="1200" spc="110">
                <a:solidFill>
                  <a:srgbClr val="666666"/>
                </a:solidFill>
                <a:latin typeface="Trebuchet MS"/>
                <a:cs typeface="Trebuchet MS"/>
              </a:rPr>
              <a:t>17%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anterior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molt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proper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ja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xifra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òptima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20.000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socis.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20" y="4226966"/>
            <a:ext cx="59055" cy="59055"/>
            <a:chOff x="579120" y="4226966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423184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423184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5085282"/>
            <a:ext cx="59055" cy="59055"/>
            <a:chOff x="579120" y="5085282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509015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509015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5514441"/>
            <a:ext cx="59055" cy="59055"/>
            <a:chOff x="579120" y="5514441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551931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551931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5943599"/>
            <a:ext cx="59055" cy="59055"/>
            <a:chOff x="579120" y="5943599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594847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594847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79120" y="7913827"/>
            <a:ext cx="59055" cy="59055"/>
            <a:chOff x="579120" y="7913827"/>
            <a:chExt cx="59055" cy="59055"/>
          </a:xfrm>
        </p:grpSpPr>
        <p:sp>
          <p:nvSpPr>
            <p:cNvPr id="16" name="object 16"/>
            <p:cNvSpPr/>
            <p:nvPr/>
          </p:nvSpPr>
          <p:spPr>
            <a:xfrm>
              <a:off x="583996" y="791870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3996" y="791870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79120" y="8128406"/>
            <a:ext cx="59055" cy="59055"/>
            <a:chOff x="579120" y="8128406"/>
            <a:chExt cx="59055" cy="59055"/>
          </a:xfrm>
        </p:grpSpPr>
        <p:sp>
          <p:nvSpPr>
            <p:cNvPr id="19" name="object 19"/>
            <p:cNvSpPr/>
            <p:nvPr/>
          </p:nvSpPr>
          <p:spPr>
            <a:xfrm>
              <a:off x="583996" y="813328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83996" y="813328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79120" y="8557564"/>
            <a:ext cx="59055" cy="59055"/>
            <a:chOff x="579120" y="8557564"/>
            <a:chExt cx="59055" cy="59055"/>
          </a:xfrm>
        </p:grpSpPr>
        <p:sp>
          <p:nvSpPr>
            <p:cNvPr id="22" name="object 22"/>
            <p:cNvSpPr/>
            <p:nvPr/>
          </p:nvSpPr>
          <p:spPr>
            <a:xfrm>
              <a:off x="583996" y="856244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83996" y="856244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79120" y="8772143"/>
            <a:ext cx="59055" cy="59055"/>
            <a:chOff x="579120" y="8772143"/>
            <a:chExt cx="59055" cy="59055"/>
          </a:xfrm>
        </p:grpSpPr>
        <p:sp>
          <p:nvSpPr>
            <p:cNvPr id="25" name="object 25"/>
            <p:cNvSpPr/>
            <p:nvPr/>
          </p:nvSpPr>
          <p:spPr>
            <a:xfrm>
              <a:off x="583996" y="877702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83996" y="877702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46963" y="3175508"/>
            <a:ext cx="6784975" cy="57137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quan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restauració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Parc,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nombroses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accions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l’objectiu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d’augmentar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satisfacció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clients,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diversificar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l’oferta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augmentar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consum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intern: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rebuchet MS"/>
              <a:cs typeface="Trebuchet MS"/>
            </a:endParaRPr>
          </a:p>
          <a:p>
            <a:pPr marL="402590" marR="545465">
              <a:lnSpc>
                <a:spcPct val="115999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col·laboració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reconeguda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Fundació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Alicia</a:t>
            </a:r>
            <a:r>
              <a:rPr dirty="0" sz="1250" spc="-21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favor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l’alimentació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saludable.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treballat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conjuntament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configuració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oferta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centre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endParaRPr sz="1200">
              <a:latin typeface="Trebuchet MS"/>
              <a:cs typeface="Trebuchet MS"/>
            </a:endParaRPr>
          </a:p>
          <a:p>
            <a:pPr marL="402590" marR="1270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restauració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l’Aeroport,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sota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lema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“Menja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sa,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menja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divertit”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està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contribuint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l’eduació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hàbits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d’alimentació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saludable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tota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família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Parc.</a:t>
            </a:r>
            <a:endParaRPr sz="1200">
              <a:latin typeface="Trebuchet MS"/>
              <a:cs typeface="Trebuchet MS"/>
            </a:endParaRPr>
          </a:p>
          <a:p>
            <a:pPr marL="402590" marR="6413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inaugurat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Xurreria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Plaça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Tibidabo.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centre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convertit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ràpidament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20383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reformat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centre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Taverna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Castell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reconvertir-la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centre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reconeguda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pizzes,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Telepizza,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juliol.</a:t>
            </a:r>
            <a:endParaRPr sz="1200">
              <a:latin typeface="Trebuchet MS"/>
              <a:cs typeface="Trebuchet MS"/>
            </a:endParaRPr>
          </a:p>
          <a:p>
            <a:pPr marL="402590" marR="20320">
              <a:lnSpc>
                <a:spcPts val="1689"/>
              </a:lnSpc>
              <a:spcBef>
                <a:spcPts val="100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Nou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centre 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Enrique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Tomàs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Mirador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Tibidabo.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Aquesta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temporada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iniciat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col·laboració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incorporat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l’oferta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d’entrepans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embotits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Mirador,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centre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ubicat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gran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balcó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Tibidabo.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</a:pP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02590" marR="129539">
              <a:lnSpc>
                <a:spcPct val="1173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atraccions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Posada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marxa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l’Escola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Mobilitat,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espai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Playful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learning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by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LEGO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Education,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pel·lícules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4D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Dididado,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Nous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espectacles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cloenda.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d’ocupació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+40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anys,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Mes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l’alimentació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saludable.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00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+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00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82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235140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5">
                <a:latin typeface="Tahoma"/>
                <a:cs typeface="Tahoma"/>
              </a:rPr>
              <a:t>Cementiris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640195" cy="2854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683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S.A.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empresa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grup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gestiona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ciutat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Montjuïc,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Poblenou,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Andreu,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Corts,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Collserola,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Hort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Sants,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Sarrià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Sant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Gervasi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així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dos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centres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cremació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situats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Montjuïc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Collserola.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objectius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són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d'una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banda,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apropar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gestió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tota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l'act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ivitat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usuaris,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l'atenció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personal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oferir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funeraris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traslladen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persones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difuntes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nostres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espais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rebuchet MS"/>
                <a:cs typeface="Trebuchet MS"/>
              </a:rPr>
              <a:t>i,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d'altra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banda,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difondre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cultura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història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recintes.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650" spc="-215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4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reptes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plantejàvem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anterior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són: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120" y="4860950"/>
            <a:ext cx="59055" cy="59055"/>
            <a:chOff x="579120" y="4860950"/>
            <a:chExt cx="59055" cy="59055"/>
          </a:xfrm>
        </p:grpSpPr>
        <p:sp>
          <p:nvSpPr>
            <p:cNvPr id="5" name="object 5"/>
            <p:cNvSpPr/>
            <p:nvPr/>
          </p:nvSpPr>
          <p:spPr>
            <a:xfrm>
              <a:off x="583996" y="486582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3996" y="486582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37108" y="4738034"/>
            <a:ext cx="6311900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97205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d’autosuficiència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energètica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cementiri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Corts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reduïr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consum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energètic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seves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instal·lacions.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6.000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visites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nova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Col·lecció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Carrosses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Fúnebres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través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realització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d’activitats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pedagògiques,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visites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grups,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promocional.</a:t>
            </a:r>
            <a:endParaRPr sz="1200">
              <a:latin typeface="Trebuchet MS"/>
              <a:cs typeface="Trebuchet MS"/>
            </a:endParaRPr>
          </a:p>
          <a:p>
            <a:pPr marL="12700" marR="141605">
              <a:lnSpc>
                <a:spcPct val="1173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Augmentar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visibilitat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participant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esdeveniments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vinculats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ciutat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Fira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Modernisme,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Mercè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actes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Commemoració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Tricentenari.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9120" y="5290108"/>
            <a:ext cx="59055" cy="59055"/>
            <a:chOff x="579120" y="5290108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529498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529498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20" y="5719266"/>
            <a:ext cx="59055" cy="59055"/>
            <a:chOff x="579120" y="5719266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57241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57241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46963" y="6844812"/>
            <a:ext cx="3423920" cy="2327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0495">
              <a:lnSpc>
                <a:spcPct val="117300"/>
              </a:lnSpc>
              <a:spcBef>
                <a:spcPts val="95"/>
              </a:spcBef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AUTOSUFICIÈNCIA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ENERGÈTICA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CEMENTIRI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80645">
              <a:lnSpc>
                <a:spcPct val="117300"/>
              </a:lnSpc>
              <a:spcBef>
                <a:spcPts val="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passat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setembre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instal·lar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Cementiri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17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  <a:p>
            <a:pPr marL="12700" marR="84455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captadors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solars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tèrmics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serveixen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abastir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74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500 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kWh/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preveu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redueixi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  <a:r>
              <a:rPr dirty="0" sz="1200" spc="290">
                <a:solidFill>
                  <a:srgbClr val="666666"/>
                </a:solidFill>
                <a:latin typeface="Trebuchet MS"/>
                <a:cs typeface="Trebuchet MS"/>
              </a:rPr>
              <a:t>%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recinte.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4209" y="6961013"/>
            <a:ext cx="3341893" cy="1910266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83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98093"/>
            <a:ext cx="6659245" cy="798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6.000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VISITES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COL·LECCIÓ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CARROSSES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FÚNEBRES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superat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nombre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primer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any,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igual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presència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d’escoles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portat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seus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alumnes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realitzar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pedagògiques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s’hi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desenvolupen.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102612"/>
            <a:ext cx="6835140" cy="24561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AUGMENTAR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VISIBILITAT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29210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aconseguit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apropar-se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encara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ciutadans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presents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diferents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esdeveniments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vinculats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ciutat </a:t>
            </a:r>
            <a:r>
              <a:rPr dirty="0" sz="1200" spc="-90">
                <a:solidFill>
                  <a:srgbClr val="666666"/>
                </a:solidFill>
                <a:latin typeface="Trebuchet MS"/>
                <a:cs typeface="Trebuchet MS"/>
              </a:rPr>
              <a:t>i,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així,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augmentar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visibilitat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l’empresa.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Exemple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d’això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participació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segon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consecutiu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Tombs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carrossa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fúnebre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figurar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juntament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altres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portats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cavall.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ser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present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10a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Fira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Modernista,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s’hi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exhibir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dues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carrosses fúnebres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promocionar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visites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guiades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gratuïtes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cementiris,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31a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edició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l’Auto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Retro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exhibir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carrossa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Estufa,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emblemàtica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Col·lecció.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dur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terme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acte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d’homenatge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pel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centenari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Mancomunitat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Catalunya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seu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president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fundador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Enric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Prat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Riba,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forma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d’obra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teatral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Cementiri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Montjuíc.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5165242"/>
            <a:ext cx="6831330" cy="27292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91414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Ú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391414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, 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reunir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uns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1.800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assistents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Palau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ú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 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ú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(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)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3914140" marR="12700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interpretació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d’una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sèrie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peces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musicals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història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cinema,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quals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endParaRPr sz="1200">
              <a:latin typeface="Trebuchet MS"/>
              <a:cs typeface="Trebuchet MS"/>
            </a:endParaRPr>
          </a:p>
          <a:p>
            <a:pPr marL="12700" marR="33020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homenatjar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diverses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generacions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difunts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enterrats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Barcelona.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signar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conveni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col·laboració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l'ESMUC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cedir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partitures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bandes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sonores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adquirides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Concert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seva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biblioteca.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8500973"/>
            <a:ext cx="3338829" cy="165671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inaugurar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punts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càrrega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vehicles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elèctrics,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cementiri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Poblenou,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davant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l'entrada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principal,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donaran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usuaris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estaran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ï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5177943"/>
            <a:ext cx="3712786" cy="18563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3423" y="8513673"/>
            <a:ext cx="3413759" cy="146304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84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95629"/>
            <a:ext cx="6737350" cy="14420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CAPITAL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EUROPEUS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0287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d'octubre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celebrar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trobada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anual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l'Associació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Cementiris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Significatius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Europeus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reflexionar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sobre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record,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patrimoni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funerari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sota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ítol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“Més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enllà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mort: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record,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patrimoni”.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Hi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assistir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130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representants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europeus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incloure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l'assemblea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general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l'organisme,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cicle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conferències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algunes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visites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recintes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funeraris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ciutat.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20" y="6294729"/>
            <a:ext cx="59055" cy="59055"/>
            <a:chOff x="579120" y="6294729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629960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629960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20" y="6723887"/>
            <a:ext cx="59055" cy="59055"/>
            <a:chOff x="579120" y="6723887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67287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67287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20" y="7153046"/>
            <a:ext cx="59055" cy="59055"/>
            <a:chOff x="579120" y="7153046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715792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715792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20" y="7796783"/>
            <a:ext cx="59055" cy="59055"/>
            <a:chOff x="579120" y="7796783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780166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780166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2" y="33876"/>
                  </a:lnTo>
                  <a:lnTo>
                    <a:pt x="41627" y="41627"/>
                  </a:lnTo>
                  <a:lnTo>
                    <a:pt x="33876" y="46852"/>
                  </a:lnTo>
                  <a:lnTo>
                    <a:pt x="24384" y="48768"/>
                  </a:lnTo>
                  <a:lnTo>
                    <a:pt x="14891" y="46852"/>
                  </a:lnTo>
                  <a:lnTo>
                    <a:pt x="7140" y="41627"/>
                  </a:lnTo>
                  <a:lnTo>
                    <a:pt x="1915" y="33876"/>
                  </a:lnTo>
                  <a:lnTo>
                    <a:pt x="0" y="24384"/>
                  </a:lnTo>
                  <a:lnTo>
                    <a:pt x="1915" y="14891"/>
                  </a:lnTo>
                  <a:lnTo>
                    <a:pt x="7140" y="7140"/>
                  </a:lnTo>
                  <a:lnTo>
                    <a:pt x="14891" y="1915"/>
                  </a:lnTo>
                  <a:lnTo>
                    <a:pt x="24384" y="0"/>
                  </a:lnTo>
                  <a:lnTo>
                    <a:pt x="33876" y="1915"/>
                  </a:lnTo>
                  <a:lnTo>
                    <a:pt x="41627" y="7140"/>
                  </a:lnTo>
                  <a:lnTo>
                    <a:pt x="46852" y="14891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46963" y="2843885"/>
            <a:ext cx="6807834" cy="54997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cementiri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Poblenou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s’han rehabilitat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façanes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perimetrals,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tanca patrimonial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d’accés,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cobertes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elements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coronament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Departament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2n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cementiri.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execució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té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cura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patrimoni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molt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important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ciutat,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ja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primer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cementiri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tot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l’estat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espanyol,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després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s’hagueren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clausurar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parroquials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raons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d’higiene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salubritat.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29539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També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s’ha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executat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aquest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2014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rehabilitació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façana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principal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cementiri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Sants,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qual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tracta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d’un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conjunt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protegit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Bé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Cultural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Local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(BCIL)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municipi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l’Hospit</a:t>
            </a:r>
            <a:r>
              <a:rPr dirty="0" sz="1200" spc="-2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alet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Llobregat.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50" spc="-190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D0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D0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D0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02590" marR="29718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Creació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rutes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culturals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Andreu,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Sant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Gervasi,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Sarrià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Corts.</a:t>
            </a:r>
            <a:endParaRPr sz="1200">
              <a:latin typeface="Trebuchet MS"/>
              <a:cs typeface="Trebuchet MS"/>
            </a:endParaRPr>
          </a:p>
          <a:p>
            <a:pPr marL="402590" marR="151130">
              <a:lnSpc>
                <a:spcPct val="117300"/>
              </a:lnSpc>
            </a:pP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Catalogació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llibres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publicacions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Biblioteca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Funerària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Col·lecció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Carrosses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Fúnebres,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l’objectiu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d’introduir-los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xarxa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biblioteques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l’Ajuntament.</a:t>
            </a:r>
            <a:endParaRPr sz="1200">
              <a:latin typeface="Trebuchet MS"/>
              <a:cs typeface="Trebuchet MS"/>
            </a:endParaRPr>
          </a:p>
          <a:p>
            <a:pPr marL="402590" marR="21590">
              <a:lnSpc>
                <a:spcPct val="1173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Renovació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pàgina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donar-li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millor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visibilitat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accessibilitat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seus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continguts,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seran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ampliats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millorats.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-el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disseny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serà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responsive,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qual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permet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aquesta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ingui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correcte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visualització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des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qualsevol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dispositiu.</a:t>
            </a:r>
            <a:endParaRPr sz="1200">
              <a:latin typeface="Trebuchet MS"/>
              <a:cs typeface="Trebuchet MS"/>
            </a:endParaRPr>
          </a:p>
          <a:p>
            <a:pPr marL="402590" marR="31623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Cementiri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Poblenou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app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mòbil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cementiri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Poblenou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estrenar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Sants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aplicació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qual</a:t>
            </a:r>
            <a:r>
              <a:rPr dirty="0" sz="1200" spc="-2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usuaris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poden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descobrir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patrimoni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històric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artístic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recinte,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seguir-hi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petjades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ciutat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segles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XIX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XX.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85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289369"/>
            <a:ext cx="331851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inversions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necessàries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complir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9913" y="4173321"/>
            <a:ext cx="790041" cy="7900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96303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80"/>
              <a:t>G</a:t>
            </a:r>
            <a:r>
              <a:rPr dirty="0" spc="-275"/>
              <a:t>e</a:t>
            </a:r>
            <a:r>
              <a:rPr dirty="0" spc="-55"/>
              <a:t>s</a:t>
            </a:r>
            <a:r>
              <a:rPr dirty="0" spc="-405"/>
              <a:t>t</a:t>
            </a:r>
            <a:r>
              <a:rPr dirty="0" spc="-315"/>
              <a:t>i</a:t>
            </a:r>
            <a:r>
              <a:rPr dirty="0" spc="-20"/>
              <a:t>ó</a:t>
            </a:r>
            <a:r>
              <a:rPr dirty="0" spc="-440"/>
              <a:t> </a:t>
            </a:r>
            <a:r>
              <a:rPr dirty="0" spc="-80"/>
              <a:t>E</a:t>
            </a:r>
            <a:r>
              <a:rPr dirty="0" spc="-215"/>
              <a:t>c</a:t>
            </a:r>
            <a:r>
              <a:rPr dirty="0" spc="-5"/>
              <a:t>o</a:t>
            </a:r>
            <a:r>
              <a:rPr dirty="0" spc="-125"/>
              <a:t>n</a:t>
            </a:r>
            <a:r>
              <a:rPr dirty="0" spc="-5"/>
              <a:t>ò</a:t>
            </a:r>
            <a:r>
              <a:rPr dirty="0" spc="-195"/>
              <a:t>m</a:t>
            </a:r>
            <a:r>
              <a:rPr dirty="0" spc="-315"/>
              <a:t>i</a:t>
            </a:r>
            <a:r>
              <a:rPr dirty="0" spc="-215"/>
              <a:t>c</a:t>
            </a:r>
            <a:r>
              <a:rPr dirty="0" spc="-135"/>
              <a:t>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86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963" y="1382796"/>
            <a:ext cx="631126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econòmica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Companyia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s’articula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voltant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administració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eficaç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eficient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recursos,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vista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financer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social,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contribuint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sostenible.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2631257"/>
            <a:ext cx="683514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missió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suport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l’Equip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Directiu,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Divisions,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Empreses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Participades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econòmics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financers,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proporcionant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clara,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fiable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completa,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correcta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temps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forma, amb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l’objectiu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instruments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indicadors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útils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decisions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nivell,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operatiu.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6091834"/>
            <a:ext cx="6332855" cy="12274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40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 b="1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aprofundit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implantació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Línies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eixos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principals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guiat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consecució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l’assoliment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reptes.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continuació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presentem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</a:rPr>
              <a:t>principals</a:t>
            </a:r>
            <a:r>
              <a:rPr dirty="0" sz="1200" spc="-1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fites </a:t>
            </a:r>
            <a:r>
              <a:rPr dirty="0" sz="1200" spc="-36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0069E0"/>
                </a:solidFill>
                <a:latin typeface="Tahoma"/>
                <a:cs typeface="Tahoma"/>
              </a:rPr>
              <a:t>assolides</a:t>
            </a:r>
            <a:r>
              <a:rPr dirty="0" sz="1200" spc="-13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</a:rPr>
              <a:t>durant 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</a:rPr>
              <a:t>2014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3722" y="5145735"/>
            <a:ext cx="21209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Línies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estratègiques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</a:rPr>
              <a:t>2012-2015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87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542036"/>
            <a:ext cx="6840220" cy="3958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5">
                <a:solidFill>
                  <a:srgbClr val="D00018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3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200" spc="-11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è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7556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acomplert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rigorosament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obligacions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contretes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proveïdors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regulades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llei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morositat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4/2013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pagaments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rigorós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venciment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dies.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Igualment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direcció,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processos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comptables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l’informe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d’Auditoria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externa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Individuals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l’Informe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l’exercici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ingui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incidència.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línia 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supervisió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constant,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revisions,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comprovacions,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requeriments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inspeccions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realitzades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autoritats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fiscals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saldat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resultat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sanció.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aprofundit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antifrau,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important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cobrament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efectiu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metàl·lic.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74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arqueigs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sorpresius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taquilles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Tanmateix,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mesura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preventiva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frau,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actuat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sobre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promocions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comercials,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garantint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mesures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mateixes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comú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partners.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Destaquem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numeració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iquets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1,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senyalectica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ubicada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entrades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il·legalitat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revenda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iquets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1,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traçabilitat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iquets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comerços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botigues,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d’altres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millores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últim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participat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implantació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Llei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Transparència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19/2013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9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desembre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redacció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Codi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Ètic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4950663"/>
            <a:ext cx="6844030" cy="47580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1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-20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ò</a:t>
            </a: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-8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-20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D00018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4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8890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garantit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classificació 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Societat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Financera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Sector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11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Comptabilitat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Nacional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(empresa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mercat),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davant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l'entrada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vigor,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restrictius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SEC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2010.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direcció,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proposat,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justificat,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valorat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dissenyat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modificacions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d'Activitats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implantació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compliment 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criteris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SEC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2010,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col·laboració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Intervenció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obtingut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reconeixement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d'aquesta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classificació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Intervenció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l'Administració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(IGAE).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garantint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modificacions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adients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mantenir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viabilitat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econòmica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financera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permet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continuar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presentant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ciutadà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encomanats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continuar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sent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potent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instrument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inversor.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Igualment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garantit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viabilitat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financera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cobrint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d'Inversions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devolució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Deute,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previstes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Pressupost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clàusules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pòlisses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contractades,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respectivament.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Fruit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bona previsió hem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obtingut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financers necessaris.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Destaquem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fet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d’aconseguir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finançament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d'actuacions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inversores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executades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encàrrec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l'Ajuntament,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minimitzant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l'esforç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financer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assumit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BSM.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anticipat,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mesura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possible,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partides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encarregades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procurat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incorporació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Pressupostos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l'Ajuntament.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Així,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pogut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evitar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problemàtica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pugui endarrerir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transferència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 serveis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obres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executades.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215265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l’operació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BAMSA,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liderat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mateixa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nivell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jurídic,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financer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traspàs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societat,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perjudici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88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319652"/>
            <a:ext cx="669861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últim, s’han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portat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diverses operacions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societàries,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transmissió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d’actius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participacions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altres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operacions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financeres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relatives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dividends,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operacions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crèdit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societats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entitats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financeres.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439367"/>
            <a:ext cx="6819900" cy="54997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D00018"/>
                </a:solidFill>
                <a:latin typeface="Tahoma"/>
                <a:cs typeface="Tahoma"/>
              </a:rPr>
              <a:t>ó</a:t>
            </a:r>
            <a:r>
              <a:rPr dirty="0" sz="1200" spc="-114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-20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interna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imprescindible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formulació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Comptes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Anuals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Individuals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Consolidats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d'acord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normatiu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d'informació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financera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aplicable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Opinió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d'Auditoria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favorable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(sense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salvetats,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exceptuant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causades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disposar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Comptes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Anuals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auditats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societats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minoritària).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L’elaboració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Comptes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Individuals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Consolidats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l'exercici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presentat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correcta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temps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obtenint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opinió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d'auditoria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favorable.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26364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elaborat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Pressupost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resulti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eina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útil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totalitat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anat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detriment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l’elaboració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Pressupost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correcta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temps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(complint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calendari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Ajuntament)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(amb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detall,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coherència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claredat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necessaris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correcta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utilització).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Destaquem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lliurat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Pressupost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dins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termini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Empreses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04775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vetllat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racionalitat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financera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actuació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eina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imprescindible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proporcionar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mensualment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d'Explotació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Activitat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eina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d'anàlisi,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posant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manifest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desviacions.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assolit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l’objectiu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publicar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l'Informe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Mensual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primers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hàbils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següent.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6034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Continuem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assolint</a:t>
            </a:r>
            <a:r>
              <a:rPr dirty="0" sz="1200" spc="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satisfactòria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davant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registres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públics,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l’adequació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itularitat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places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d’aparcaments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construïts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BSM,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règim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dret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d’ús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cedides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particulars.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7747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Enguany,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acomplert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requeriments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d’informació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rebuts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òrgans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judicials</a:t>
            </a:r>
            <a:r>
              <a:rPr dirty="0" sz="1200" spc="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cossos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seguretat,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d’acord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diligències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judicials/policials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obertes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termini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requerit,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7389062"/>
            <a:ext cx="6827520" cy="28270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D00018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125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-40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200" spc="-11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-20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D00018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3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200" spc="-7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è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D00018"/>
                </a:solidFill>
                <a:latin typeface="Tahoma"/>
                <a:cs typeface="Tahoma"/>
              </a:rPr>
              <a:t>c</a:t>
            </a:r>
            <a:r>
              <a:rPr dirty="0" sz="1200" spc="-155">
                <a:solidFill>
                  <a:srgbClr val="D00018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2222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destacar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d’acomplir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Llei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25/2013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27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desembre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impulsat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marxa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facturació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electrònica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registre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comptable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factures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Sector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Públic.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eficiència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processos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rapidesa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comptabilització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apunts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bancaris,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tancant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conciliacions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bancàries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mensuals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termini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superior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hàbils.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76555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Tanmateix,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consonància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anteriorment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esmentada,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garantit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tancament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comptable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l'Àrea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d'Ingressos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Recaptació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7è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hàbil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compliment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Normat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SEPA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Europea,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aconseguint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quaderns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19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estiguin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adaptats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normativa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31/07/2014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quadern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43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31/12/2014.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actualitzat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procediments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millores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sistema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antifrau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</a:t>
            </a:r>
            <a:r>
              <a:rPr dirty="0" sz="1200" spc="-2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intern.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93267"/>
            <a:ext cx="6334125" cy="77660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635"/>
              </a:spcBef>
            </a:pP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370">
                <a:solidFill>
                  <a:srgbClr val="D00018"/>
                </a:solidFill>
                <a:latin typeface="Trebuchet MS"/>
                <a:cs typeface="Trebuchet MS"/>
              </a:rPr>
              <a:t>f</a:t>
            </a:r>
            <a:r>
              <a:rPr dirty="0" sz="2650" spc="-220">
                <a:solidFill>
                  <a:srgbClr val="D00018"/>
                </a:solidFill>
                <a:latin typeface="Trebuchet MS"/>
                <a:cs typeface="Trebuchet MS"/>
              </a:rPr>
              <a:t>í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6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110">
                <a:solidFill>
                  <a:srgbClr val="D00018"/>
                </a:solidFill>
                <a:latin typeface="Trebuchet MS"/>
                <a:cs typeface="Trebuchet MS"/>
              </a:rPr>
              <a:t>'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04">
                <a:solidFill>
                  <a:srgbClr val="D00018"/>
                </a:solidFill>
                <a:latin typeface="Trebuchet MS"/>
                <a:cs typeface="Trebuchet MS"/>
              </a:rPr>
              <a:t>t  </a:t>
            </a:r>
            <a:r>
              <a:rPr dirty="0" sz="2650" spc="-100">
                <a:solidFill>
                  <a:srgbClr val="D00018"/>
                </a:solidFill>
                <a:latin typeface="Trebuchet MS"/>
                <a:cs typeface="Trebuchet MS"/>
              </a:rPr>
              <a:t>d'Aparcaments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65" y="1255760"/>
            <a:ext cx="6011748" cy="88630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"/>
              </a:spcBef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89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639572"/>
            <a:ext cx="6724015" cy="12274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D00018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30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D00018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t</a:t>
            </a:r>
            <a:r>
              <a:rPr dirty="0" sz="1200" spc="-7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D00018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r>
              <a:rPr dirty="0" sz="1200" spc="-13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D00018"/>
                </a:solidFill>
                <a:latin typeface="Tahoma"/>
                <a:cs typeface="Tahoma"/>
              </a:rPr>
              <a:t>i</a:t>
            </a:r>
            <a:r>
              <a:rPr dirty="0" sz="1200" spc="-200">
                <a:solidFill>
                  <a:srgbClr val="D00018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D00018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D00018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D00018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D00018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D00018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D00018"/>
                </a:solidFill>
                <a:latin typeface="Tahoma"/>
                <a:cs typeface="Tahoma"/>
              </a:rPr>
              <a:t>a</a:t>
            </a:r>
            <a:r>
              <a:rPr dirty="0" sz="1200" spc="15">
                <a:solidFill>
                  <a:srgbClr val="D00018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continua 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l’equip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Directiu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SDG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Econòmica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Financera, ha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actualitzar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coneixements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disposar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d’eines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suficients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facilitat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motivació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l’equip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humà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global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establert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contínuament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cerquem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redundeixi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prestació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pública.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90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871720" cy="1169035"/>
          </a:xfrm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pc="-195"/>
              <a:t>C</a:t>
            </a:r>
            <a:r>
              <a:rPr dirty="0" spc="-5"/>
              <a:t>o</a:t>
            </a:r>
            <a:r>
              <a:rPr dirty="0" spc="-195"/>
              <a:t>m</a:t>
            </a:r>
            <a:r>
              <a:rPr dirty="0" spc="-204"/>
              <a:t>pr</a:t>
            </a:r>
            <a:r>
              <a:rPr dirty="0" spc="-204"/>
              <a:t>a</a:t>
            </a:r>
            <a:r>
              <a:rPr dirty="0" spc="-430"/>
              <a:t> </a:t>
            </a:r>
            <a:r>
              <a:rPr dirty="0" spc="-275"/>
              <a:t>i</a:t>
            </a:r>
            <a:r>
              <a:rPr dirty="0" spc="-490"/>
              <a:t> </a:t>
            </a:r>
            <a:r>
              <a:rPr dirty="0" spc="-215"/>
              <a:t>c</a:t>
            </a:r>
            <a:r>
              <a:rPr dirty="0" spc="-5"/>
              <a:t>o</a:t>
            </a:r>
            <a:r>
              <a:rPr dirty="0" spc="-125"/>
              <a:t>n</a:t>
            </a:r>
            <a:r>
              <a:rPr dirty="0" spc="-405"/>
              <a:t>t</a:t>
            </a:r>
            <a:r>
              <a:rPr dirty="0" spc="-220"/>
              <a:t>r</a:t>
            </a:r>
            <a:r>
              <a:rPr dirty="0" spc="-254"/>
              <a:t>a</a:t>
            </a:r>
            <a:r>
              <a:rPr dirty="0" spc="-215"/>
              <a:t>c</a:t>
            </a:r>
            <a:r>
              <a:rPr dirty="0" spc="-405"/>
              <a:t>t</a:t>
            </a:r>
            <a:r>
              <a:rPr dirty="0" spc="-110"/>
              <a:t>a</a:t>
            </a:r>
            <a:r>
              <a:rPr dirty="0" spc="-215"/>
              <a:t>c</a:t>
            </a:r>
            <a:r>
              <a:rPr dirty="0" spc="-315"/>
              <a:t>i</a:t>
            </a:r>
            <a:r>
              <a:rPr dirty="0" spc="-15"/>
              <a:t>ó  </a:t>
            </a:r>
            <a:r>
              <a:rPr dirty="0" spc="-160"/>
              <a:t>responsable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870475"/>
            <a:ext cx="6845934" cy="4785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ja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contribuir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aconseguir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reconeixent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social.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Incorporem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clàusules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mediambientals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licitacions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susceptibles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tenir-ne.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Consolidar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l’aplicació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conceptes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RSC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licitacions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departaments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d’Assessoria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Jurídica,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RSC.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15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2650" spc="-6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28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8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-145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endParaRPr sz="2650">
              <a:latin typeface="Trebuchet MS"/>
              <a:cs typeface="Trebuchet MS"/>
            </a:endParaRPr>
          </a:p>
          <a:p>
            <a:pPr marL="12700" marR="41910">
              <a:lnSpc>
                <a:spcPct val="117300"/>
              </a:lnSpc>
              <a:spcBef>
                <a:spcPts val="94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L’impuls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contractació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ve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diferents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directives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europees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directrius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2013, l'Ajuntament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conformitat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Mesura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govern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pública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ambientals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Decret d'Alcaldia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mateix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nom,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transversal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l’Ajuntament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organismes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depenem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l'objectiu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principal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potenciar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labor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l'Ajuntament,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manera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directa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mercat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laboral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risc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d'exclusió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social.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5400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Anualment,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estableix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quantia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adjudicada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reserva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social.</a:t>
            </a:r>
            <a:r>
              <a:rPr dirty="0" sz="1200" spc="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contractes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susceptibles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reserva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d'obres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conservació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béns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immobles;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socials,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 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missatgeria,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correspondència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distribució, d'arts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gràfiques, 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bugaderia,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restauració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recollida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transport 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residus,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serveis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subministraments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auxiliars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 altre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objecte contractual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adequat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l'aplicació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reserva.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 aquesta, mereixen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especial</a:t>
            </a:r>
            <a:r>
              <a:rPr dirty="0" sz="1200" spc="-2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atenció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següents: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96" y="83759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7107" y="709798"/>
            <a:ext cx="3004185" cy="4746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76884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d'inserció.</a:t>
            </a:r>
            <a:endParaRPr sz="1200">
              <a:latin typeface="Tahoma"/>
              <a:cs typeface="Tahoma"/>
            </a:endParaRPr>
          </a:p>
          <a:p>
            <a:pPr marL="12700" marR="19685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33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343535">
              <a:lnSpc>
                <a:spcPct val="117300"/>
              </a:lnSpc>
            </a:pP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15240">
              <a:lnSpc>
                <a:spcPct val="117300"/>
              </a:lnSpc>
            </a:pP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menors.</a:t>
            </a:r>
            <a:endParaRPr sz="1200">
              <a:latin typeface="Tahoma"/>
              <a:cs typeface="Tahoma"/>
            </a:endParaRPr>
          </a:p>
          <a:p>
            <a:pPr marL="12700" marR="109220">
              <a:lnSpc>
                <a:spcPct val="117300"/>
              </a:lnSpc>
            </a:pP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situació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accedir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12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alcoholisme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trobin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procés 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13970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puguin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accedir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renda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996" y="126675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3996" y="169591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2339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298338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996" y="405628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3996" y="470001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369" y="6103373"/>
            <a:ext cx="5440592" cy="268886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91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70783"/>
            <a:ext cx="585533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fomentar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implementació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reserva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ipus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546656"/>
            <a:ext cx="404812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Reserva</a:t>
            </a:r>
            <a:r>
              <a:rPr dirty="0" sz="1850" spc="-1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social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per</a:t>
            </a:r>
            <a:r>
              <a:rPr dirty="0" sz="1850" spc="-20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tipus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rebuchet MS"/>
                <a:cs typeface="Trebuchet MS"/>
              </a:rPr>
              <a:t>de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05">
                <a:solidFill>
                  <a:srgbClr val="D00018"/>
                </a:solidFill>
                <a:latin typeface="Trebuchet MS"/>
                <a:cs typeface="Trebuchet MS"/>
              </a:rPr>
              <a:t>contracte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05">
                <a:solidFill>
                  <a:srgbClr val="D00018"/>
                </a:solidFill>
                <a:latin typeface="Trebuchet MS"/>
                <a:cs typeface="Trebuchet MS"/>
              </a:rPr>
              <a:t>(2014)</a:t>
            </a:r>
            <a:endParaRPr sz="18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939746"/>
            <a:ext cx="6827519" cy="539374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92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52628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/>
              <a:t>R</a:t>
            </a:r>
            <a:r>
              <a:rPr dirty="0" spc="-275"/>
              <a:t>e</a:t>
            </a:r>
            <a:r>
              <a:rPr dirty="0" spc="-55"/>
              <a:t>s</a:t>
            </a:r>
            <a:r>
              <a:rPr dirty="0" spc="-130"/>
              <a:t>u</a:t>
            </a:r>
            <a:r>
              <a:rPr dirty="0" spc="-275"/>
              <a:t>l</a:t>
            </a:r>
            <a:r>
              <a:rPr dirty="0" spc="-405"/>
              <a:t>t</a:t>
            </a:r>
            <a:r>
              <a:rPr dirty="0" spc="-110"/>
              <a:t>a</a:t>
            </a:r>
            <a:r>
              <a:rPr dirty="0" spc="-405"/>
              <a:t>t</a:t>
            </a:r>
            <a:r>
              <a:rPr dirty="0" spc="-25"/>
              <a:t>s</a:t>
            </a:r>
            <a:r>
              <a:rPr dirty="0" spc="-484"/>
              <a:t> </a:t>
            </a:r>
            <a:r>
              <a:rPr dirty="0" spc="-275"/>
              <a:t>e</a:t>
            </a:r>
            <a:r>
              <a:rPr dirty="0" spc="-215"/>
              <a:t>c</a:t>
            </a:r>
            <a:r>
              <a:rPr dirty="0" spc="-5"/>
              <a:t>o</a:t>
            </a:r>
            <a:r>
              <a:rPr dirty="0" spc="-125"/>
              <a:t>n</a:t>
            </a:r>
            <a:r>
              <a:rPr dirty="0" spc="-5"/>
              <a:t>ò</a:t>
            </a:r>
            <a:r>
              <a:rPr dirty="0" spc="-195"/>
              <a:t>m</a:t>
            </a:r>
            <a:r>
              <a:rPr dirty="0" spc="-315"/>
              <a:t>i</a:t>
            </a:r>
            <a:r>
              <a:rPr dirty="0" spc="-215"/>
              <a:t>c</a:t>
            </a:r>
            <a:r>
              <a:rPr dirty="0" spc="-25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1520342"/>
            <a:ext cx="6827520" cy="1463040"/>
          </a:xfrm>
          <a:prstGeom prst="rect">
            <a:avLst/>
          </a:prstGeom>
          <a:solidFill>
            <a:srgbClr val="E3E4E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487045" marR="483234">
              <a:lnSpc>
                <a:spcPct val="1173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L’exercici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presenta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context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macroeconòmic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caracteritzat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l’inici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mantenir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prestats,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ocupacions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visitants,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d’activitats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gestiona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3373529"/>
            <a:ext cx="6827516" cy="45256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93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94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46963" y="698093"/>
            <a:ext cx="6834505" cy="9518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5" b="1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d'Aparcaments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Municipals,</a:t>
            </a:r>
            <a:r>
              <a:rPr dirty="0" sz="120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S.A.</a:t>
            </a:r>
            <a:r>
              <a:rPr dirty="0" sz="1200" spc="-1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35" b="1">
                <a:solidFill>
                  <a:srgbClr val="666666"/>
                </a:solidFill>
                <a:latin typeface="Tahoma"/>
                <a:cs typeface="Tahoma"/>
              </a:rPr>
              <a:t>(BAMSA)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905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operació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significativa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l’exercici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assenyalar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mixta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d’Aparcaments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Municipals,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S.A.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(BAMSA),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gestionarà,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règim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concessió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26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ubicats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perímetre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BAMSA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ha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iniciat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operacions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novembre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fins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data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gestionava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anirà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incorporant gradualment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altres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11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aparcaments, actualment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gestionats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concessionaris privats, conforme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vencin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concessions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actuals.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procedit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adjudicar,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concurs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públic,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60%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operador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privat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40%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restant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compensació, 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comptable,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gestions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revocades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ampliació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capital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prima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d’emissió.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operació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impacta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significativa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 ja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suposa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important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situació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patrimonial,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queda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reflectida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Balanç,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presenta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tancament de l’exercici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 un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increment,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l’exercici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2013,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Fons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Propis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145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d’euros, dels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127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l’ampliació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capital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18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l’exercici,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situen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Propis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354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Patrimoni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Net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379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milions.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Actiu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Balanç,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l’operació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suposa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baixa,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l’Immobilitzat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Material,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comptable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import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32,3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(51,7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19,4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d’amortització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acumulada),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d’alta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Inversions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Empreses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Associades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termini,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40%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BAMSA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import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159,2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milions,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32,3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indemnització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retirada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directes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126,8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ampliació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capital,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5,4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augmenten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xifra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capital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social,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augment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prima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d’emissió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import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121,4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milions.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L’import 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BAMSA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159,2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milions,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veu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minorat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devolució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prima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d’emissió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BAMSA,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efectuada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desembre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l’oferta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l’adjudicatari,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40%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import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43,6 milions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s’incorporen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tresoreria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increment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Tresoreria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cancel·lació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l’endeutament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finançament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d’Inversions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iniciar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projecció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plurianual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propers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exercicis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2017,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definitiva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reforça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capacitat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inversora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650" spc="-5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2650" spc="30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2650" spc="-1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21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32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16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 spc="-32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è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2650" spc="-2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2650" spc="-225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6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2650" spc="-2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2650" spc="-185">
                <a:solidFill>
                  <a:srgbClr val="D00018"/>
                </a:solidFill>
                <a:latin typeface="Trebuchet MS"/>
                <a:cs typeface="Trebuchet MS"/>
              </a:rPr>
              <a:t>G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2650" spc="-90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2650" spc="-70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2650" spc="-160">
                <a:solidFill>
                  <a:srgbClr val="D00018"/>
                </a:solidFill>
                <a:latin typeface="Trebuchet MS"/>
                <a:cs typeface="Trebuchet MS"/>
              </a:rPr>
              <a:t>y</a:t>
            </a:r>
            <a:r>
              <a:rPr dirty="0" sz="265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endParaRPr sz="2650">
              <a:latin typeface="Trebuchet MS"/>
              <a:cs typeface="Trebuchet MS"/>
            </a:endParaRPr>
          </a:p>
          <a:p>
            <a:pPr marL="12700" marR="60960">
              <a:lnSpc>
                <a:spcPct val="117300"/>
              </a:lnSpc>
              <a:spcBef>
                <a:spcPts val="940"/>
              </a:spcBef>
            </a:pP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Pèrdues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Guanys,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operació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suposa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cessament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l’explotació,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novembre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6510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context,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 relacionats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mobilitat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presenten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evolució lleugerament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positiva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l’activitat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subterranis,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l’estacionament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superfície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(AREA)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Estacions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Bus.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 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Grues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Bicing,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l’evolució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continuat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essent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lleugerament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negativa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menor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activitat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l’exercici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precedent.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307975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lleure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l’evolució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positiva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Parcs,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complet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d’accessos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monumental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lleugerament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negativa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negativa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Anella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Olímpica,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donats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esdeveniments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significatius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celebrar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2013.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context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descrit,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l’exercici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qualificar-se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satisfactori,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l’evolució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obtingut.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400352"/>
            <a:ext cx="120840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85" b="1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9491" y="1400352"/>
            <a:ext cx="21926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85" b="1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3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5984544"/>
            <a:ext cx="12814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9491" y="5984544"/>
            <a:ext cx="22656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75" b="1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9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80" b="1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0" b="1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 b="1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70" b="1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5" b="1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 b="1">
                <a:solidFill>
                  <a:srgbClr val="666666"/>
                </a:solidFill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668832"/>
            <a:ext cx="438213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ç</a:t>
            </a:r>
            <a:r>
              <a:rPr dirty="0" sz="1850" spc="-229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20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D00018"/>
                </a:solidFill>
                <a:latin typeface="Trebuchet MS"/>
                <a:cs typeface="Trebuchet MS"/>
              </a:rPr>
              <a:t>o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4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u</a:t>
            </a:r>
            <a:r>
              <a:rPr dirty="0" sz="1850" spc="-5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D0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850" spc="-300">
                <a:solidFill>
                  <a:srgbClr val="D00018"/>
                </a:solidFill>
                <a:latin typeface="Trebuchet MS"/>
                <a:cs typeface="Trebuchet MS"/>
              </a:rPr>
              <a:t>:</a:t>
            </a:r>
            <a:r>
              <a:rPr dirty="0" sz="1850" spc="30">
                <a:solidFill>
                  <a:srgbClr val="D00018"/>
                </a:solidFill>
                <a:latin typeface="Trebuchet MS"/>
                <a:cs typeface="Trebuchet MS"/>
              </a:rPr>
              <a:t>S</a:t>
            </a:r>
            <a:r>
              <a:rPr dirty="0" sz="1850" spc="-3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5253024"/>
            <a:ext cx="646747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85">
                <a:solidFill>
                  <a:srgbClr val="D00018"/>
                </a:solidFill>
                <a:latin typeface="Trebuchet MS"/>
                <a:cs typeface="Trebuchet MS"/>
              </a:rPr>
              <a:t>Balanç</a:t>
            </a:r>
            <a:r>
              <a:rPr dirty="0" sz="1850" spc="-229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20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compte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rebuchet MS"/>
                <a:cs typeface="Trebuchet MS"/>
              </a:rPr>
              <a:t>de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00">
                <a:solidFill>
                  <a:srgbClr val="D00018"/>
                </a:solidFill>
                <a:latin typeface="Trebuchet MS"/>
                <a:cs typeface="Trebuchet MS"/>
              </a:rPr>
              <a:t>resultats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consolidat</a:t>
            </a:r>
            <a:r>
              <a:rPr dirty="0" sz="1850" spc="-12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rebuchet MS"/>
                <a:cs typeface="Trebuchet MS"/>
              </a:rPr>
              <a:t>de</a:t>
            </a:r>
            <a:r>
              <a:rPr dirty="0" sz="1850" spc="-210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rebuchet MS"/>
                <a:cs typeface="Trebuchet MS"/>
              </a:rPr>
              <a:t>B:SM</a:t>
            </a:r>
            <a:r>
              <a:rPr dirty="0" sz="1850" spc="-23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20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D00018"/>
                </a:solidFill>
                <a:latin typeface="Trebuchet MS"/>
                <a:cs typeface="Trebuchet MS"/>
              </a:rPr>
              <a:t>societats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10">
                <a:solidFill>
                  <a:srgbClr val="D00018"/>
                </a:solidFill>
                <a:latin typeface="Trebuchet MS"/>
                <a:cs typeface="Trebuchet MS"/>
              </a:rPr>
              <a:t>depenents</a:t>
            </a:r>
            <a:endParaRPr sz="18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1783688"/>
            <a:ext cx="3315071" cy="18824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0467" y="1783688"/>
            <a:ext cx="3208934" cy="29260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664" y="6367881"/>
            <a:ext cx="3308988" cy="20482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00118" y="6367881"/>
            <a:ext cx="2389632" cy="292608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95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292550"/>
            <a:ext cx="3429000" cy="35585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25">
                <a:solidFill>
                  <a:srgbClr val="D00018"/>
                </a:solidFill>
                <a:latin typeface="Trebuchet MS"/>
                <a:cs typeface="Trebuchet MS"/>
              </a:rPr>
              <a:t>Gestió</a:t>
            </a:r>
            <a:endParaRPr sz="2650">
              <a:latin typeface="Trebuchet MS"/>
              <a:cs typeface="Trebuchet MS"/>
            </a:endParaRPr>
          </a:p>
          <a:p>
            <a:pPr marL="12700" marR="163830">
              <a:lnSpc>
                <a:spcPct val="117300"/>
              </a:lnSpc>
              <a:spcBef>
                <a:spcPts val="940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pertany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programa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d’Entitats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Empreses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65">
                <a:solidFill>
                  <a:srgbClr val="666666"/>
                </a:solidFill>
                <a:latin typeface="Tahoma"/>
                <a:cs typeface="Tahoma"/>
              </a:rPr>
              <a:t>+ </a:t>
            </a:r>
            <a:r>
              <a:rPr dirty="0" sz="12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002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Sostenibilitat,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renovat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desembre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65">
                <a:solidFill>
                  <a:srgbClr val="666666"/>
                </a:solidFill>
                <a:latin typeface="Tahoma"/>
                <a:cs typeface="Tahoma"/>
              </a:rPr>
              <a:t>+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setembre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2014.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l'Anella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Olímpica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Fòrum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001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compromisos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fonamentals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comparteixen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principi 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contaminació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7915" y="4065780"/>
            <a:ext cx="3413482" cy="17263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74015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80"/>
              <a:t>G</a:t>
            </a:r>
            <a:r>
              <a:rPr dirty="0" spc="-275"/>
              <a:t>e</a:t>
            </a:r>
            <a:r>
              <a:rPr dirty="0" spc="-55"/>
              <a:t>s</a:t>
            </a:r>
            <a:r>
              <a:rPr dirty="0" spc="-405"/>
              <a:t>t</a:t>
            </a:r>
            <a:r>
              <a:rPr dirty="0" spc="-315"/>
              <a:t>i</a:t>
            </a:r>
            <a:r>
              <a:rPr dirty="0" spc="-20"/>
              <a:t>ó</a:t>
            </a:r>
            <a:r>
              <a:rPr dirty="0" spc="-440"/>
              <a:t> </a:t>
            </a:r>
            <a:r>
              <a:rPr dirty="0" spc="-315"/>
              <a:t>A</a:t>
            </a:r>
            <a:r>
              <a:rPr dirty="0" spc="-195"/>
              <a:t>m</a:t>
            </a:r>
            <a:r>
              <a:rPr dirty="0" spc="-250"/>
              <a:t>b</a:t>
            </a:r>
            <a:r>
              <a:rPr dirty="0" spc="-165"/>
              <a:t>i</a:t>
            </a:r>
            <a:r>
              <a:rPr dirty="0" spc="-275"/>
              <a:t>e</a:t>
            </a:r>
            <a:r>
              <a:rPr dirty="0" spc="-125"/>
              <a:t>n</a:t>
            </a:r>
            <a:r>
              <a:rPr dirty="0" spc="-405"/>
              <a:t>t</a:t>
            </a:r>
            <a:r>
              <a:rPr dirty="0" spc="-110"/>
              <a:t>a</a:t>
            </a:r>
            <a:r>
              <a:rPr dirty="0" spc="-280"/>
              <a:t>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96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963" y="1382796"/>
            <a:ext cx="6830059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Conscients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importància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valorar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ambient,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sentim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responsables 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l’impacte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ambiental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activitats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tractem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mantenir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l’equilibri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ecològic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global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l’objectiu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enllà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obligacions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legals.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compromesa,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incorporar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pràctiques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ús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disponibles.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activitat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aixoplugada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Política</a:t>
            </a:r>
            <a:r>
              <a:rPr dirty="0" sz="1200" spc="-155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de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5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Medi</a:t>
            </a:r>
            <a:r>
              <a:rPr dirty="0" sz="1200" spc="-140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Ambient</a:t>
            </a:r>
            <a:r>
              <a:rPr dirty="0" sz="1200" spc="-15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de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  <a:hlinkClick r:id="rId3"/>
              </a:rPr>
              <a:t>B:SM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cabuda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eixos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estratègics,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compromisos.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7527564"/>
            <a:ext cx="668845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Comitès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revisat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l’acompliment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d’objectius,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indicadors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associades,</a:t>
            </a:r>
            <a:r>
              <a:rPr dirty="0" sz="1200" spc="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derivades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mateixos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SGM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i/o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Plans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ambient.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l'Anella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Olímpica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Fòrum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validat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respectius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ambiental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auditories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externes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avaluat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l'activitat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integral.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140" y="6338620"/>
            <a:ext cx="2282342" cy="2438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8932082"/>
            <a:ext cx="3165475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cinc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realitzem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internament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edició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obrir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participació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equips,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9491" y="6179616"/>
            <a:ext cx="260794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46523" y="66507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99635" y="6522943"/>
            <a:ext cx="2862580" cy="3029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4940">
              <a:lnSpc>
                <a:spcPct val="117300"/>
              </a:lnSpc>
              <a:spcBef>
                <a:spcPts val="95"/>
              </a:spcBef>
            </a:pP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158115">
              <a:lnSpc>
                <a:spcPct val="117300"/>
              </a:lnSpc>
            </a:pP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d’Aparcaments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endParaRPr sz="1200">
              <a:latin typeface="Tahoma"/>
              <a:cs typeface="Tahoma"/>
            </a:endParaRPr>
          </a:p>
          <a:p>
            <a:pPr marL="12700" marR="3492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: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d’Informació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46523" y="707989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46523" y="772363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46523" y="793821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46523" y="836737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46523" y="901110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2" y="33876"/>
                </a:lnTo>
                <a:lnTo>
                  <a:pt x="41627" y="41627"/>
                </a:lnTo>
                <a:lnTo>
                  <a:pt x="33876" y="46852"/>
                </a:lnTo>
                <a:lnTo>
                  <a:pt x="24384" y="48768"/>
                </a:lnTo>
                <a:lnTo>
                  <a:pt x="14891" y="46852"/>
                </a:lnTo>
                <a:lnTo>
                  <a:pt x="7140" y="41627"/>
                </a:lnTo>
                <a:lnTo>
                  <a:pt x="1915" y="33876"/>
                </a:lnTo>
                <a:lnTo>
                  <a:pt x="0" y="24384"/>
                </a:lnTo>
                <a:lnTo>
                  <a:pt x="1915" y="14891"/>
                </a:lnTo>
                <a:lnTo>
                  <a:pt x="7140" y="7140"/>
                </a:lnTo>
                <a:lnTo>
                  <a:pt x="14891" y="1915"/>
                </a:lnTo>
                <a:lnTo>
                  <a:pt x="24384" y="0"/>
                </a:lnTo>
                <a:lnTo>
                  <a:pt x="33876" y="1915"/>
                </a:lnTo>
                <a:lnTo>
                  <a:pt x="41627" y="7140"/>
                </a:lnTo>
                <a:lnTo>
                  <a:pt x="46852" y="14891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554740"/>
            <a:ext cx="6827516" cy="218480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46963" y="3343269"/>
            <a:ext cx="683069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rellevants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matèria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ambient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anat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relacionats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</a:t>
            </a:r>
            <a:r>
              <a:rPr dirty="0" sz="1200" spc="5">
                <a:solidFill>
                  <a:srgbClr val="0069E0"/>
                </a:solidFill>
                <a:latin typeface="Tahoma"/>
                <a:cs typeface="Tahoma"/>
              </a:rPr>
              <a:t>aigua</a:t>
            </a:r>
            <a:r>
              <a:rPr dirty="0" sz="1200" spc="-16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electricitat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</a:t>
            </a:r>
            <a:r>
              <a:rPr dirty="0" sz="1200" spc="15">
                <a:solidFill>
                  <a:srgbClr val="0069E0"/>
                </a:solidFill>
                <a:latin typeface="Tahoma"/>
                <a:cs typeface="Tahoma"/>
              </a:rPr>
              <a:t>electrificació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9E0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</a:rPr>
              <a:t>la</a:t>
            </a:r>
            <a:r>
              <a:rPr dirty="0" sz="1200" spc="-16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flota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97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9663" y="4066032"/>
            <a:ext cx="6827520" cy="1385570"/>
          </a:xfrm>
          <a:prstGeom prst="rect">
            <a:avLst/>
          </a:prstGeom>
          <a:solidFill>
            <a:srgbClr val="E3E4E6"/>
          </a:solidFill>
        </p:spPr>
        <p:txBody>
          <a:bodyPr wrap="square" lIns="0" tIns="164465" rIns="0" bIns="0" rtlCol="0" vert="horz">
            <a:spAutoFit/>
          </a:bodyPr>
          <a:lstStyle/>
          <a:p>
            <a:pPr marL="487045">
              <a:lnSpc>
                <a:spcPct val="100000"/>
              </a:lnSpc>
              <a:spcBef>
                <a:spcPts val="1295"/>
              </a:spcBef>
            </a:pPr>
            <a:r>
              <a:rPr dirty="0" sz="1850" spc="-200">
                <a:solidFill>
                  <a:srgbClr val="D00018"/>
                </a:solidFill>
                <a:latin typeface="Trebuchet MS"/>
                <a:cs typeface="Trebuchet MS"/>
              </a:rPr>
              <a:t>V</a:t>
            </a:r>
            <a:r>
              <a:rPr dirty="0" sz="1850" spc="-14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35">
                <a:solidFill>
                  <a:srgbClr val="D00018"/>
                </a:solidFill>
                <a:latin typeface="Trebuchet MS"/>
                <a:cs typeface="Trebuchet MS"/>
              </a:rPr>
              <a:t>P</a:t>
            </a:r>
            <a:r>
              <a:rPr dirty="0" sz="1850" spc="-185">
                <a:solidFill>
                  <a:srgbClr val="D00018"/>
                </a:solidFill>
                <a:latin typeface="Trebuchet MS"/>
                <a:cs typeface="Trebuchet MS"/>
              </a:rPr>
              <a:t>r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20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215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9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40">
                <a:solidFill>
                  <a:srgbClr val="D00018"/>
                </a:solidFill>
                <a:latin typeface="Trebuchet MS"/>
                <a:cs typeface="Trebuchet MS"/>
              </a:rPr>
              <a:t>d</a:t>
            </a:r>
            <a:r>
              <a:rPr dirty="0" sz="1850" spc="-12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204">
                <a:solidFill>
                  <a:srgbClr val="D00018"/>
                </a:solidFill>
                <a:latin typeface="Trebuchet MS"/>
                <a:cs typeface="Trebuchet MS"/>
              </a:rPr>
              <a:t> </a:t>
            </a:r>
            <a:r>
              <a:rPr dirty="0" sz="1850" spc="-175">
                <a:solidFill>
                  <a:srgbClr val="D00018"/>
                </a:solidFill>
                <a:latin typeface="Trebuchet MS"/>
                <a:cs typeface="Trebuchet MS"/>
              </a:rPr>
              <a:t>A</a:t>
            </a:r>
            <a:r>
              <a:rPr dirty="0" sz="1850" spc="-80">
                <a:solidFill>
                  <a:srgbClr val="D0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D00018"/>
                </a:solidFill>
                <a:latin typeface="Trebuchet MS"/>
                <a:cs typeface="Trebuchet MS"/>
              </a:rPr>
              <a:t>b</a:t>
            </a:r>
            <a:r>
              <a:rPr dirty="0" sz="1850" spc="-150">
                <a:solidFill>
                  <a:srgbClr val="D00018"/>
                </a:solidFill>
                <a:latin typeface="Trebuchet MS"/>
                <a:cs typeface="Trebuchet MS"/>
              </a:rPr>
              <a:t>i</a:t>
            </a:r>
            <a:r>
              <a:rPr dirty="0" sz="1850" spc="-170">
                <a:solidFill>
                  <a:srgbClr val="D0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D00018"/>
                </a:solidFill>
                <a:latin typeface="Trebuchet MS"/>
                <a:cs typeface="Trebuchet MS"/>
              </a:rPr>
              <a:t>n</a:t>
            </a:r>
            <a:r>
              <a:rPr dirty="0" sz="1850" spc="-180">
                <a:solidFill>
                  <a:srgbClr val="D00018"/>
                </a:solidFill>
                <a:latin typeface="Trebuchet MS"/>
                <a:cs typeface="Trebuchet MS"/>
              </a:rPr>
              <a:t>t</a:t>
            </a:r>
            <a:endParaRPr sz="1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rebuchet MS"/>
              <a:cs typeface="Trebuchet MS"/>
            </a:endParaRPr>
          </a:p>
          <a:p>
            <a:pPr marL="487045" marR="628650">
              <a:lnSpc>
                <a:spcPct val="113900"/>
              </a:lnSpc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L’equip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departament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Sistemes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d’Informació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guanya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1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edició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d’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60" b="1" i="1">
                <a:solidFill>
                  <a:srgbClr val="666666"/>
                </a:solidFill>
                <a:latin typeface="Trebuchet MS"/>
                <a:cs typeface="Trebuchet MS"/>
              </a:rPr>
              <a:t>“Optimització</a:t>
            </a:r>
            <a:r>
              <a:rPr dirty="0" sz="1250" spc="-55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50" b="1" i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50" spc="-6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25" b="1" i="1">
                <a:solidFill>
                  <a:srgbClr val="666666"/>
                </a:solidFill>
                <a:latin typeface="Trebuchet MS"/>
                <a:cs typeface="Trebuchet MS"/>
              </a:rPr>
              <a:t>Recursos</a:t>
            </a:r>
            <a:r>
              <a:rPr dirty="0" sz="1250" spc="-65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40" b="1" i="1">
                <a:solidFill>
                  <a:srgbClr val="666666"/>
                </a:solidFill>
                <a:latin typeface="Trebuchet MS"/>
                <a:cs typeface="Trebuchet MS"/>
              </a:rPr>
              <a:t>d’impressions:</a:t>
            </a:r>
            <a:r>
              <a:rPr dirty="0" sz="1250" spc="-175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40" b="1" i="1">
                <a:solidFill>
                  <a:srgbClr val="666666"/>
                </a:solidFill>
                <a:latin typeface="Trebuchet MS"/>
                <a:cs typeface="Trebuchet MS"/>
              </a:rPr>
              <a:t>Prova</a:t>
            </a:r>
            <a:r>
              <a:rPr dirty="0" sz="1250" spc="-10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65" b="1" i="1">
                <a:solidFill>
                  <a:srgbClr val="666666"/>
                </a:solidFill>
                <a:latin typeface="Trebuchet MS"/>
                <a:cs typeface="Trebuchet MS"/>
              </a:rPr>
              <a:t>pilot</a:t>
            </a:r>
            <a:r>
              <a:rPr dirty="0" sz="1250" spc="-55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65" b="1" i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50" spc="-17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30" b="1" i="1">
                <a:solidFill>
                  <a:srgbClr val="666666"/>
                </a:solidFill>
                <a:latin typeface="Trebuchet MS"/>
                <a:cs typeface="Trebuchet MS"/>
              </a:rPr>
              <a:t>Zoo"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67195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E</a:t>
            </a:r>
            <a:r>
              <a:rPr dirty="0" spc="-125"/>
              <a:t>n</a:t>
            </a:r>
            <a:r>
              <a:rPr dirty="0" spc="-275"/>
              <a:t>e</a:t>
            </a:r>
            <a:r>
              <a:rPr dirty="0" spc="-210"/>
              <a:t>r</a:t>
            </a:r>
            <a:r>
              <a:rPr dirty="0" spc="-240"/>
              <a:t>g</a:t>
            </a:r>
            <a:r>
              <a:rPr dirty="0" spc="-315"/>
              <a:t>i</a:t>
            </a:r>
            <a:r>
              <a:rPr dirty="0" spc="-135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40588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d'energia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ve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usos: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d'electricitat,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calefacció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moviment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vehicles.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966" y="2602991"/>
            <a:ext cx="5305958" cy="2984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6452717"/>
            <a:ext cx="23710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65">
                <a:solidFill>
                  <a:srgbClr val="0069E0"/>
                </a:solidFill>
                <a:latin typeface="Tahoma"/>
                <a:cs typeface="Tahoma"/>
              </a:rPr>
              <a:t>&gt;</a:t>
            </a:r>
            <a:r>
              <a:rPr dirty="0" sz="1200" spc="-7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3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0069E0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0069E0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0069E0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0069E0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-14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-130">
                <a:solidFill>
                  <a:srgbClr val="0069E0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0069E0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0069E0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0069E0"/>
                </a:solidFill>
                <a:latin typeface="Tahoma"/>
                <a:cs typeface="Tahoma"/>
              </a:rPr>
              <a:t>ó</a:t>
            </a:r>
            <a:r>
              <a:rPr dirty="0" sz="1200" spc="-125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0069E0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0069E0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0069E0"/>
                </a:solidFill>
                <a:latin typeface="Tahoma"/>
                <a:cs typeface="Tahoma"/>
              </a:rPr>
              <a:t>J</a:t>
            </a:r>
            <a:r>
              <a:rPr dirty="0" sz="1200" spc="30">
                <a:solidFill>
                  <a:srgbClr val="0069E0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0069E0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0069E0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0069E0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0069E0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98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9E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2022-10-03T14:41:19Z</dcterms:created>
  <dcterms:modified xsi:type="dcterms:W3CDTF">2022-10-03T14:41:19Z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2015-07-02T00:00:00Z</vt:filetime>
  </property>
  <property fmtid="{D5CDD505-2E9C-101B-9397-08002B2CF9AE}" pid="3" name="Creator">
    <vt:lpwstr>wkhtmltopdf 0.12.2.1</vt:lpwstr>
  </property>
  <property fmtid="{D5CDD505-2E9C-101B-9397-08002B2CF9AE}" pid="4" name="LastSaved">
    <vt:filetime>2022-10-03T00:00:00Z</vt:filetime>
  </property>
</Properties>
</file>