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Default Extension="png" ContentType="image/png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  <p:sldId id="388" r:id="rId138"/>
    <p:sldId id="389" r:id="rId139"/>
    <p:sldId id="390" r:id="rId140"/>
    <p:sldId id="391" r:id="rId141"/>
    <p:sldId id="392" r:id="rId142"/>
    <p:sldId id="393" r:id="rId143"/>
    <p:sldId id="394" r:id="rId144"/>
    <p:sldId id="395" r:id="rId145"/>
    <p:sldId id="396" r:id="rId146"/>
    <p:sldId id="397" r:id="rId147"/>
    <p:sldId id="398" r:id="rId148"/>
    <p:sldId id="399" r:id="rId149"/>
    <p:sldId id="400" r:id="rId150"/>
    <p:sldId id="401" r:id="rId151"/>
    <p:sldId id="402" r:id="rId152"/>
    <p:sldId id="403" r:id="rId153"/>
    <p:sldId id="404" r:id="rId154"/>
    <p:sldId id="405" r:id="rId155"/>
    <p:sldId id="406" r:id="rId156"/>
    <p:sldId id="407" r:id="rId157"/>
    <p:sldId id="408" r:id="rId158"/>
    <p:sldId id="409" r:id="rId159"/>
    <p:sldId id="410" r:id="rId160"/>
    <p:sldId id="411" r:id="rId161"/>
    <p:sldId id="412" r:id="rId162"/>
    <p:sldId id="413" r:id="rId163"/>
    <p:sldId id="414" r:id="rId164"/>
    <p:sldId id="415" r:id="rId165"/>
    <p:sldId id="416" r:id="rId166"/>
    <p:sldId id="417" r:id="rId167"/>
    <p:sldId id="418" r:id="rId16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Relationship Id="rId138" Type="http://schemas.openxmlformats.org/officeDocument/2006/relationships/slide" Target="slides/slide133.xml"/><Relationship Id="rId139" Type="http://schemas.openxmlformats.org/officeDocument/2006/relationships/slide" Target="slides/slide134.xml"/><Relationship Id="rId140" Type="http://schemas.openxmlformats.org/officeDocument/2006/relationships/slide" Target="slides/slide135.xml"/><Relationship Id="rId141" Type="http://schemas.openxmlformats.org/officeDocument/2006/relationships/slide" Target="slides/slide136.xml"/><Relationship Id="rId142" Type="http://schemas.openxmlformats.org/officeDocument/2006/relationships/slide" Target="slides/slide137.xml"/><Relationship Id="rId143" Type="http://schemas.openxmlformats.org/officeDocument/2006/relationships/slide" Target="slides/slide138.xml"/><Relationship Id="rId144" Type="http://schemas.openxmlformats.org/officeDocument/2006/relationships/slide" Target="slides/slide139.xml"/><Relationship Id="rId145" Type="http://schemas.openxmlformats.org/officeDocument/2006/relationships/slide" Target="slides/slide140.xml"/><Relationship Id="rId146" Type="http://schemas.openxmlformats.org/officeDocument/2006/relationships/slide" Target="slides/slide141.xml"/><Relationship Id="rId147" Type="http://schemas.openxmlformats.org/officeDocument/2006/relationships/slide" Target="slides/slide142.xml"/><Relationship Id="rId148" Type="http://schemas.openxmlformats.org/officeDocument/2006/relationships/slide" Target="slides/slide143.xml"/><Relationship Id="rId149" Type="http://schemas.openxmlformats.org/officeDocument/2006/relationships/slide" Target="slides/slide144.xml"/><Relationship Id="rId150" Type="http://schemas.openxmlformats.org/officeDocument/2006/relationships/slide" Target="slides/slide145.xml"/><Relationship Id="rId151" Type="http://schemas.openxmlformats.org/officeDocument/2006/relationships/slide" Target="slides/slide146.xml"/><Relationship Id="rId152" Type="http://schemas.openxmlformats.org/officeDocument/2006/relationships/slide" Target="slides/slide147.xml"/><Relationship Id="rId153" Type="http://schemas.openxmlformats.org/officeDocument/2006/relationships/slide" Target="slides/slide148.xml"/><Relationship Id="rId154" Type="http://schemas.openxmlformats.org/officeDocument/2006/relationships/slide" Target="slides/slide149.xml"/><Relationship Id="rId155" Type="http://schemas.openxmlformats.org/officeDocument/2006/relationships/slide" Target="slides/slide150.xml"/><Relationship Id="rId156" Type="http://schemas.openxmlformats.org/officeDocument/2006/relationships/slide" Target="slides/slide151.xml"/><Relationship Id="rId157" Type="http://schemas.openxmlformats.org/officeDocument/2006/relationships/slide" Target="slides/slide152.xml"/><Relationship Id="rId158" Type="http://schemas.openxmlformats.org/officeDocument/2006/relationships/slide" Target="slides/slide153.xml"/><Relationship Id="rId159" Type="http://schemas.openxmlformats.org/officeDocument/2006/relationships/slide" Target="slides/slide154.xml"/><Relationship Id="rId160" Type="http://schemas.openxmlformats.org/officeDocument/2006/relationships/slide" Target="slides/slide155.xml"/><Relationship Id="rId161" Type="http://schemas.openxmlformats.org/officeDocument/2006/relationships/slide" Target="slides/slide156.xml"/><Relationship Id="rId162" Type="http://schemas.openxmlformats.org/officeDocument/2006/relationships/slide" Target="slides/slide157.xml"/><Relationship Id="rId163" Type="http://schemas.openxmlformats.org/officeDocument/2006/relationships/slide" Target="slides/slide158.xml"/><Relationship Id="rId164" Type="http://schemas.openxmlformats.org/officeDocument/2006/relationships/slide" Target="slides/slide159.xml"/><Relationship Id="rId165" Type="http://schemas.openxmlformats.org/officeDocument/2006/relationships/slide" Target="slides/slide160.xml"/><Relationship Id="rId166" Type="http://schemas.openxmlformats.org/officeDocument/2006/relationships/slide" Target="slides/slide161.xml"/><Relationship Id="rId167" Type="http://schemas.openxmlformats.org/officeDocument/2006/relationships/slide" Target="slides/slide162.xml"/><Relationship Id="rId168" Type="http://schemas.openxmlformats.org/officeDocument/2006/relationships/slide" Target="slides/slide16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F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F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CF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2582" y="493268"/>
            <a:ext cx="2291334" cy="435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CF0018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6963" y="1831462"/>
            <a:ext cx="6862572" cy="24053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642174" y="10262699"/>
            <a:ext cx="272414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666666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10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jpg"/><Relationship Id="rId3" Type="http://schemas.openxmlformats.org/officeDocument/2006/relationships/hyperlink" Target="https://www.bsmsa.cat/memoria-de-sostenibilitat-2015/medi-ambient/aigua/" TargetMode="External"/><Relationship Id="rId4" Type="http://schemas.openxmlformats.org/officeDocument/2006/relationships/hyperlink" Target="https://www.bsmsa.cat/memoria-de-sostenibilitat-2015/medi-ambient/energia/" TargetMode="External"/><Relationship Id="rId5" Type="http://schemas.openxmlformats.org/officeDocument/2006/relationships/hyperlink" Target="https://www.bsmsa.cat/memoria-de-sostenibilitat-2015/medi-ambient/residus/" TargetMode="External"/></Relationships>

</file>

<file path=ppt/slides/_rels/slide10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3.jpg"/><Relationship Id="rId3" Type="http://schemas.openxmlformats.org/officeDocument/2006/relationships/hyperlink" Target="https://www.bsmsa.cat/fileadmin/user_upload/memoria_sostenibilitat/2014/medi_ambient/05_Medi_Ambient_2_Energia_detall.pdf" TargetMode="External"/></Relationships>

</file>

<file path=ppt/slides/_rels/slide10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/Relationships>

</file>

<file path=ppt/slides/_rels/slide10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5.png"/></Relationships>

</file>

<file path=ppt/slides/_rels/slide10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/Relationships>

</file>

<file path=ppt/slides/_rels/slide10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7.png"/></Relationships>

</file>

<file path=ppt/slides/_rels/slide10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/Relationships>

</file>

<file path=ppt/slides/_rels/slide10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Relationship Id="rId3" Type="http://schemas.openxmlformats.org/officeDocument/2006/relationships/image" Target="../media/image12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2.jpg"/><Relationship Id="rId3" Type="http://schemas.openxmlformats.org/officeDocument/2006/relationships/image" Target="../media/image123.jpg"/><Relationship Id="rId4" Type="http://schemas.openxmlformats.org/officeDocument/2006/relationships/hyperlink" Target="http://pontsolidari.org/" TargetMode="External"/><Relationship Id="rId5" Type="http://schemas.openxmlformats.org/officeDocument/2006/relationships/hyperlink" Target="http://www.paremanel.org/" TargetMode="External"/></Relationships>

</file>

<file path=ppt/slides/_rels/slide1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4.png"/><Relationship Id="rId3" Type="http://schemas.openxmlformats.org/officeDocument/2006/relationships/image" Target="../media/image125.png"/></Relationships>

</file>

<file path=ppt/slides/_rels/slide1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6.png"/></Relationships>

</file>

<file path=ppt/slides/_rels/slide1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hyperlink" Target="https://www.bsmsa.cat/memoria-de-sostenibilitat-2015/medi-ambient/energia/" TargetMode="External"/><Relationship Id="rId5" Type="http://schemas.openxmlformats.org/officeDocument/2006/relationships/image" Target="../media/image129.png"/></Relationships>

</file>

<file path=ppt/slides/_rels/slide1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medi-ambient/energia/" TargetMode="External"/><Relationship Id="rId3" Type="http://schemas.openxmlformats.org/officeDocument/2006/relationships/image" Target="../media/image130.png"/><Relationship Id="rId4" Type="http://schemas.openxmlformats.org/officeDocument/2006/relationships/hyperlink" Target="https://www.bsmsa.cat/memoria-de-sostenibilitat-2015/medi-ambient/residus/" TargetMode="External"/><Relationship Id="rId5" Type="http://schemas.openxmlformats.org/officeDocument/2006/relationships/hyperlink" Target="https://www.bsmsa.cat/memoria-de-sostenibilitat-2015/medi-ambient/aigua/" TargetMode="External"/><Relationship Id="rId6" Type="http://schemas.openxmlformats.org/officeDocument/2006/relationships/image" Target="../media/image131.png"/></Relationships>

</file>

<file path=ppt/slides/_rels/slide1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smsa.cat/transparencia/coneix-bsm/estructura-retributiva/" TargetMode="External"/><Relationship Id="rId3" Type="http://schemas.openxmlformats.org/officeDocument/2006/relationships/hyperlink" Target="https://www.bsmsa.cat/transparencia/coneix-bsm/persones/" TargetMode="External"/></Relationships>

</file>

<file path=ppt/slides/_rels/slide1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Relationship Id="rId4" Type="http://schemas.openxmlformats.org/officeDocument/2006/relationships/image" Target="../media/image134.jpg"/><Relationship Id="rId5" Type="http://schemas.openxmlformats.org/officeDocument/2006/relationships/image" Target="../media/image135.png"/><Relationship Id="rId6" Type="http://schemas.openxmlformats.org/officeDocument/2006/relationships/hyperlink" Target="https://www.bsmsa.cat/memoria-de-sostenibilitat-2015/persones/diversitat-i-igualtat-doportunitats/" TargetMode="External"/><Relationship Id="rId7" Type="http://schemas.openxmlformats.org/officeDocument/2006/relationships/hyperlink" Target="https://www.bsmsa.cat/fileadmin/user_upload/memoria_sostenibilitat/2015/grafiques/persones_ocupacio/Persones_Nivell_instruccio_anys_2.PNG" TargetMode="External"/></Relationships>

</file>

<file path=ppt/slides/_rels/slide1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jp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hyperlink" Target="https://www.bsmsa.cat/fileadmin/user_upload/memoria_sostenibilitat/2015/grafiques/persones_ocupacio/Persones_Ocupacio_Distribucio_unitats_2015.jpg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0.jpg"/><Relationship Id="rId3" Type="http://schemas.openxmlformats.org/officeDocument/2006/relationships/image" Target="../media/image141.jpg"/><Relationship Id="rId4" Type="http://schemas.openxmlformats.org/officeDocument/2006/relationships/image" Target="../media/image142.jpg"/><Relationship Id="rId5" Type="http://schemas.openxmlformats.org/officeDocument/2006/relationships/hyperlink" Target="https://www.bsmsa.cat/memoria-de-sostenibilitat-2015/aspectes-rellevants/els-negocis/agents-civics/" TargetMode="External"/><Relationship Id="rId6" Type="http://schemas.openxmlformats.org/officeDocument/2006/relationships/hyperlink" Target="https://www.bsmsa.cat/memoria-de-sostenibilitat-2015/aspectes-rellevants/els-serveis-corporatius/atencio-al-client/" TargetMode="External"/></Relationships>

</file>

<file path=ppt/slides/_rels/slide1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3.png"/><Relationship Id="rId3" Type="http://schemas.openxmlformats.org/officeDocument/2006/relationships/image" Target="../media/image144.png"/></Relationships>

</file>

<file path=ppt/slides/_rels/slide1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5.png"/></Relationships>

</file>

<file path=ppt/slides/_rels/slide1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6.png"/><Relationship Id="rId3" Type="http://schemas.openxmlformats.org/officeDocument/2006/relationships/image" Target="../media/image147.png"/><Relationship Id="rId4" Type="http://schemas.openxmlformats.org/officeDocument/2006/relationships/image" Target="../media/image148.png"/><Relationship Id="rId5" Type="http://schemas.openxmlformats.org/officeDocument/2006/relationships/image" Target="../media/image149.png"/></Relationships>

</file>

<file path=ppt/slides/_rels/slide1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-2015/persones/ocupacio/" TargetMode="External"/><Relationship Id="rId3" Type="http://schemas.openxmlformats.org/officeDocument/2006/relationships/image" Target="../media/image150.jpg"/></Relationships>

</file>

<file path=ppt/slides/_rels/slide1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1.png"/><Relationship Id="rId3" Type="http://schemas.openxmlformats.org/officeDocument/2006/relationships/image" Target="../media/image152.png"/><Relationship Id="rId4" Type="http://schemas.openxmlformats.org/officeDocument/2006/relationships/image" Target="../media/image153.jpg"/><Relationship Id="rId5" Type="http://schemas.openxmlformats.org/officeDocument/2006/relationships/image" Target="../media/image154.jpg"/></Relationships>

</file>

<file path=ppt/slides/_rels/slide1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5.jpg"/><Relationship Id="rId3" Type="http://schemas.openxmlformats.org/officeDocument/2006/relationships/image" Target="../media/image156.png"/><Relationship Id="rId4" Type="http://schemas.openxmlformats.org/officeDocument/2006/relationships/image" Target="../media/image157.jpg"/></Relationships>

</file>

<file path=ppt/slides/_rels/slide1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8.png"/><Relationship Id="rId3" Type="http://schemas.openxmlformats.org/officeDocument/2006/relationships/image" Target="../media/image159.png"/><Relationship Id="rId4" Type="http://schemas.openxmlformats.org/officeDocument/2006/relationships/image" Target="../media/image160.png"/></Relationships>

</file>

<file path=ppt/slides/_rels/slide1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1.png"/><Relationship Id="rId3" Type="http://schemas.openxmlformats.org/officeDocument/2006/relationships/image" Target="../media/image162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-2015/persones/formacio-i-desenvolupament-professional/formacio-i-desenvolupament-professional/" TargetMode="External"/></Relationships>

</file>

<file path=ppt/slides/_rels/slide1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jpg"/><Relationship Id="rId3" Type="http://schemas.openxmlformats.org/officeDocument/2006/relationships/hyperlink" Target="https://www.bsmsa.cat/memoria-de-sostenibilitat-2015/persones/formacio-i-desenvolupament-professional/hores-per-categoria/" TargetMode="External"/><Relationship Id="rId4" Type="http://schemas.openxmlformats.org/officeDocument/2006/relationships/hyperlink" Target="https://www.bsmsa.cat/memoria-de-sostenibilitat-2015/persones/formacio-i-desenvolupament-professional/historic-indicadors-formacio/" TargetMode="External"/><Relationship Id="rId5" Type="http://schemas.openxmlformats.org/officeDocument/2006/relationships/image" Target="../media/image164.png"/></Relationships>

</file>

<file path=ppt/slides/_rels/slide1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5.jpg"/><Relationship Id="rId3" Type="http://schemas.openxmlformats.org/officeDocument/2006/relationships/image" Target="../media/image166.jpg"/><Relationship Id="rId4" Type="http://schemas.openxmlformats.org/officeDocument/2006/relationships/image" Target="../media/image167.jpg"/></Relationships>

</file>

<file path=ppt/slides/_rels/slide1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8.png"/><Relationship Id="rId3" Type="http://schemas.openxmlformats.org/officeDocument/2006/relationships/image" Target="../media/image169.jpg"/><Relationship Id="rId4" Type="http://schemas.openxmlformats.org/officeDocument/2006/relationships/hyperlink" Target="https://www.bsmsa.cat/memoria-de-sostenibilitat-2015/persones/formacio-i-desenvolupament-professional/participacio-en-accions-formatives-per-materia-i-genere/" TargetMode="External"/></Relationships>

</file>

<file path=ppt/slides/_rels/slide1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0.jpg"/><Relationship Id="rId3" Type="http://schemas.openxmlformats.org/officeDocument/2006/relationships/hyperlink" Target="https://www.bsmsa.cat/memoria-de-sostenibilitat-2015/persones/formacio-i-desenvolupament-professional/" TargetMode="External"/></Relationships>

</file>

<file path=ppt/slides/_rels/slide1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1.jpg"/><Relationship Id="rId3" Type="http://schemas.openxmlformats.org/officeDocument/2006/relationships/image" Target="../media/image172.jpg"/><Relationship Id="rId4" Type="http://schemas.openxmlformats.org/officeDocument/2006/relationships/hyperlink" Target="https://www.bsmsa.cat/memoria-de-sostenibilitat-2015/persones/formacio-i-desenvolupament-professional/" TargetMode="External"/></Relationships>

</file>

<file path=ppt/slides/_rels/slide1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3.png"/><Relationship Id="rId3" Type="http://schemas.openxmlformats.org/officeDocument/2006/relationships/hyperlink" Target="https://www.bsmsa.cat/memoria-de-sostenibilitat-2015/persones/formacio-i-desenvolupament-professional/" TargetMode="External"/></Relationships>

</file>

<file path=ppt/slides/_rels/slide1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persones/formacio-i-desenvolupament-professional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4.jpg"/></Relationships>

</file>

<file path=ppt/slides/_rels/slide1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5.png"/></Relationships>

</file>

<file path=ppt/slides/_rels/slide1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6.png"/><Relationship Id="rId3" Type="http://schemas.openxmlformats.org/officeDocument/2006/relationships/image" Target="../media/image177.png"/><Relationship Id="rId4" Type="http://schemas.openxmlformats.org/officeDocument/2006/relationships/image" Target="../media/image178.png"/></Relationships>

</file>

<file path=ppt/slides/_rels/slide1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9.png"/><Relationship Id="rId3" Type="http://schemas.openxmlformats.org/officeDocument/2006/relationships/image" Target="../media/image180.jpg"/><Relationship Id="rId4" Type="http://schemas.openxmlformats.org/officeDocument/2006/relationships/image" Target="../media/image181.jpg"/><Relationship Id="rId5" Type="http://schemas.openxmlformats.org/officeDocument/2006/relationships/image" Target="../media/image182.jpg"/></Relationships>

</file>

<file path=ppt/slides/_rels/slide1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jpg"/></Relationships>

</file>

<file path=ppt/slides/_rels/slide1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4.jpg"/><Relationship Id="rId3" Type="http://schemas.openxmlformats.org/officeDocument/2006/relationships/image" Target="../media/image185.png"/><Relationship Id="rId4" Type="http://schemas.openxmlformats.org/officeDocument/2006/relationships/image" Target="../media/image186.jpg"/><Relationship Id="rId5" Type="http://schemas.openxmlformats.org/officeDocument/2006/relationships/image" Target="../media/image187.jpg"/></Relationships>

</file>

<file path=ppt/slides/_rels/slide1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8.png"/><Relationship Id="rId3" Type="http://schemas.openxmlformats.org/officeDocument/2006/relationships/image" Target="../media/image157.jpg"/></Relationships>

</file>

<file path=ppt/slides/_rels/slide1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9.png"/><Relationship Id="rId3" Type="http://schemas.openxmlformats.org/officeDocument/2006/relationships/image" Target="../media/image190.jpg"/></Relationships>

</file>

<file path=ppt/slides/_rels/slide1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/organitzacio/millora-continua/" TargetMode="External"/><Relationship Id="rId3" Type="http://schemas.openxmlformats.org/officeDocument/2006/relationships/hyperlink" Target="https://www.bsmsa.cat/memoria-de-sostenibilitat-2015/clients-i-societat/escolta-activa/" TargetMode="External"/><Relationship Id="rId4" Type="http://schemas.openxmlformats.org/officeDocument/2006/relationships/hyperlink" Target="https://www.bsmsa.cat/memoria-de-sostenibilitat/clients-i-societat/escolta-activa/" TargetMode="External"/><Relationship Id="rId5" Type="http://schemas.openxmlformats.org/officeDocument/2006/relationships/hyperlink" Target="http://www.bsmsa.cat/rsc/millora-continua/politica-de-qualitat-daparcaments/" TargetMode="External"/><Relationship Id="rId6" Type="http://schemas.openxmlformats.org/officeDocument/2006/relationships/hyperlink" Target="http://www.bsmsa.cat/rsc/millora-continua/politica-de-qualitat-destacionament-regulat/" TargetMode="External"/><Relationship Id="rId7" Type="http://schemas.openxmlformats.org/officeDocument/2006/relationships/hyperlink" Target="http://www.bsmsa.cat/rsc/millora-continua/politica-de-qualitat-destacions-dautobusos/" TargetMode="External"/><Relationship Id="rId8" Type="http://schemas.openxmlformats.org/officeDocument/2006/relationships/hyperlink" Target="http://www.bsmsa.cat/rsc/millora-continua/politica-de-qualitat-de-grues/" TargetMode="External"/><Relationship Id="rId9" Type="http://schemas.openxmlformats.org/officeDocument/2006/relationships/hyperlink" Target="http://www.bsmsa.cat/rsc/millora-continua/politica-de-qualitat-i-medi-ambient-danella-olimpica/" TargetMode="External"/><Relationship Id="rId10" Type="http://schemas.openxmlformats.org/officeDocument/2006/relationships/hyperlink" Target="http://www.bsmsa.cat/rsc/millora-continua/politica-de-qualitat-i-medi-ambient-de-forum/" TargetMode="External"/><Relationship Id="rId11" Type="http://schemas.openxmlformats.org/officeDocument/2006/relationships/hyperlink" Target="http://www.bsmsa.cat/rsc/millora-continua/politica-de-qualitat-de-zoo/" TargetMode="External"/><Relationship Id="rId12" Type="http://schemas.openxmlformats.org/officeDocument/2006/relationships/hyperlink" Target="http://www.bsmsa.cat/rsc/millora-continua/politica-de-qualitat-de-park-gueell/" TargetMode="External"/></Relationships>

</file>

<file path=ppt/slides/_rels/slide1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organitzacio/parts-interessades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fileadmin/user_upload/memoria_sostenibilitat/2015/01122015_Estructura_Organitzativa_N1_N8_catala.pdf" TargetMode="External"/></Relationships>

</file>

<file path=ppt/slides/_rels/slide1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1.png"/></Relationships>

</file>

<file path=ppt/slides/_rels/slide1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2.png"/></Relationships>

</file>

<file path=ppt/slides/_rels/slide1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png"/></Relationships>

</file>

<file path=ppt/slides/_rels/slide1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4.jpg"/></Relationships>

</file>

<file path=ppt/slides/_rels/slide1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transparencia/" TargetMode="External"/><Relationship Id="rId3" Type="http://schemas.openxmlformats.org/officeDocument/2006/relationships/image" Target="../media/image195.jpg"/></Relationships>

</file>

<file path=ppt/slides/_rels/slide1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emanel.org/?q=qui-som" TargetMode="External"/><Relationship Id="rId3" Type="http://schemas.openxmlformats.org/officeDocument/2006/relationships/image" Target="../media/image196.jpg"/><Relationship Id="rId4" Type="http://schemas.openxmlformats.org/officeDocument/2006/relationships/hyperlink" Target="http://pontsolidari.org/" TargetMode="External"/><Relationship Id="rId5" Type="http://schemas.openxmlformats.org/officeDocument/2006/relationships/image" Target="../media/image197.png"/></Relationships>

</file>

<file path=ppt/slides/_rels/slide1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arcelonamagicline.org/es/que_es_la_magic_line" TargetMode="External"/><Relationship Id="rId3" Type="http://schemas.openxmlformats.org/officeDocument/2006/relationships/image" Target="../media/image14.png"/></Relationships>

</file>

<file path=ppt/slides/_rels/slide1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jpg"/><Relationship Id="rId3" Type="http://schemas.openxmlformats.org/officeDocument/2006/relationships/image" Target="../media/image199.jpg"/><Relationship Id="rId4" Type="http://schemas.openxmlformats.org/officeDocument/2006/relationships/hyperlink" Target="https://www.globalreporting.org/resourcelibrary/Introduction-to-G4-Spanish-low-res.pdf" TargetMode="External"/></Relationships>

</file>

<file path=ppt/slides/_rels/slide1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organitzacio/parts-interessades/" TargetMode="External"/><Relationship Id="rId3" Type="http://schemas.openxmlformats.org/officeDocument/2006/relationships/image" Target="../media/image200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
</file>

<file path=ppt/slides/_rels/slide1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8.jpg"/><Relationship Id="rId3" Type="http://schemas.openxmlformats.org/officeDocument/2006/relationships/hyperlink" Target="https://www.bsmsa.cat/fileadmin/user_upload/memoria_sostenibilitat/2015/Declaracio_Informe.jpeg" TargetMode="External"/></Relationships>

</file>

<file path=ppt/slides/_rels/slide1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hyperlink" Target="https://www.bsmsa.cat/fileadmin/user_upload/memoria_sostenibilitat/2015/Index_GRI_2016.pdf" TargetMode="External"/></Relationships>

</file>

<file path=ppt/slides/_rels/slide1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transparencia/coneix-bsm/codi-etic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pecs.fundaciondelcorazon.com/" TargetMode="External"/><Relationship Id="rId3" Type="http://schemas.openxmlformats.org/officeDocument/2006/relationships/hyperlink" Target="https://www.bsmsa.cat/memoria-de-sostenibilitat-2015/organitzacio/estrategia-drsc/any-del-cor/" TargetMode="External"/><Relationship Id="rId4" Type="http://schemas.openxmlformats.org/officeDocument/2006/relationships/image" Target="../media/image7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cs.fundaciondelcorazon.com/" TargetMode="External"/><Relationship Id="rId3" Type="http://schemas.openxmlformats.org/officeDocument/2006/relationships/hyperlink" Target="http://www.fundaciondelcorazon.com/" TargetMode="External"/><Relationship Id="rId4" Type="http://schemas.openxmlformats.org/officeDocument/2006/relationships/image" Target="../media/image8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-2015/clients-i-societat/relacio-amb-els-clients/" TargetMode="External"/><Relationship Id="rId3" Type="http://schemas.openxmlformats.org/officeDocument/2006/relationships/hyperlink" Target="https://www.bsmsa.cat/memoria-de-sostenibilitat-2015/persones/gestio-de-persones/" TargetMode="External"/><Relationship Id="rId4" Type="http://schemas.openxmlformats.org/officeDocument/2006/relationships/hyperlink" Target="https://www.bsmsa.cat/memoria-de-sostenibilitat-2015/economia/cadena-de-subministrament/" TargetMode="External"/><Relationship Id="rId5" Type="http://schemas.openxmlformats.org/officeDocument/2006/relationships/image" Target="../media/image15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/clients-i-societat/relacio-amb-els-clients/" TargetMode="External"/><Relationship Id="rId3" Type="http://schemas.openxmlformats.org/officeDocument/2006/relationships/hyperlink" Target="https://www.bsmsa.cat/memoria-de-sostenibilitat-2015/persones/gestio-de-persones/" TargetMode="External"/><Relationship Id="rId4" Type="http://schemas.openxmlformats.org/officeDocument/2006/relationships/hyperlink" Target="https://www.bsmsa.cat/memoria-de-sostenibilitat-2015/economia/cadena-de-subministrament/" TargetMode="External"/><Relationship Id="rId5" Type="http://schemas.openxmlformats.org/officeDocument/2006/relationships/hyperlink" Target="https://www.bsmsa.cat/memoria-de-sostenibilitat-2015/clients-i-societat/relacio-amb-la-societat/" TargetMode="Externa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hyperlink" Target="https://www.bsmsa.cat/fileadmin/user_upload/memoria_sostenibilitat/2015/Participacio_Associacions_I_BSM.pdf" TargetMode="External"/><Relationship Id="rId12" Type="http://schemas.openxmlformats.org/officeDocument/2006/relationships/hyperlink" Target="https://www.bsmsa.cat/fileadmin/user_upload/memoria_sostenibilitat/2015/Participacio_Associacions_BSM_II.pdf" TargetMode="Externa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9" Type="http://schemas.openxmlformats.org/officeDocument/2006/relationships/image" Target="../media/image32.jpg"/><Relationship Id="rId10" Type="http://schemas.openxmlformats.org/officeDocument/2006/relationships/image" Target="../media/image33.jpg"/><Relationship Id="rId11" Type="http://schemas.openxmlformats.org/officeDocument/2006/relationships/image" Target="../media/image34.jpg"/><Relationship Id="rId12" Type="http://schemas.openxmlformats.org/officeDocument/2006/relationships/image" Target="../media/image35.jpg"/><Relationship Id="rId13" Type="http://schemas.openxmlformats.org/officeDocument/2006/relationships/image" Target="../media/image36.jp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hyperlink" Target="https://www.bsmsa.cat/fileadmin/user_upload/memoria_sostenibilitat/2015/Participacio_Associacions_ZOO.pdf" TargetMode="External"/><Relationship Id="rId17" Type="http://schemas.openxmlformats.org/officeDocument/2006/relationships/image" Target="../media/image39.jpg"/><Relationship Id="rId18" Type="http://schemas.openxmlformats.org/officeDocument/2006/relationships/image" Target="../media/image40.jpg"/><Relationship Id="rId19" Type="http://schemas.openxmlformats.org/officeDocument/2006/relationships/hyperlink" Target="https://www.bsmsa.cat/fileadmin/user_upload/memoria_sostenibilitat/2015/Participacio_Associacions_ANELLA_OLIMPICA.pdf" TargetMode="Externa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hyperlink" Target="https://www.bsmsa.cat/fileadmin/user_upload/memoria_sostenibilitat/2015/Participacio_Associacions_Park_Gueell.pdf" TargetMode="External"/><Relationship Id="rId4" Type="http://schemas.openxmlformats.org/officeDocument/2006/relationships/image" Target="../media/image42.jpg"/><Relationship Id="rId5" Type="http://schemas.openxmlformats.org/officeDocument/2006/relationships/image" Target="../media/image43.jpg"/><Relationship Id="rId6" Type="http://schemas.openxmlformats.org/officeDocument/2006/relationships/image" Target="../media/image44.jpg"/><Relationship Id="rId7" Type="http://schemas.openxmlformats.org/officeDocument/2006/relationships/hyperlink" Target="https://www.bsmsa.cat/fileadmin/user_upload/memoria_sostenibilitat/2015/Participacio_Associacions_APARCAMENTS.pdf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jpg"/><Relationship Id="rId6" Type="http://schemas.openxmlformats.org/officeDocument/2006/relationships/image" Target="../media/image49.jpg"/><Relationship Id="rId7" Type="http://schemas.openxmlformats.org/officeDocument/2006/relationships/hyperlink" Target="https://www.bsmsa.cat/memoria-de-sostenibilitat-2015/aspectes-rellevants/els-negocis/estacions-autobusos/" TargetMode="External"/><Relationship Id="rId8" Type="http://schemas.openxmlformats.org/officeDocument/2006/relationships/image" Target="../media/image50.jpg"/><Relationship Id="rId9" Type="http://schemas.openxmlformats.org/officeDocument/2006/relationships/hyperlink" Target="https://www.bsmsa.cat/memoria-de-sostenibilitat-2015/aspectes-rellevants/els-negocis/aparcaments-municipals/" TargetMode="External"/><Relationship Id="rId10" Type="http://schemas.openxmlformats.org/officeDocument/2006/relationships/hyperlink" Target="https://www.bsmsa.cat/memoria-de-sostenibilitat-2015/aspectes-rellevants/els-negocis/area/" TargetMode="External"/><Relationship Id="rId11" Type="http://schemas.openxmlformats.org/officeDocument/2006/relationships/hyperlink" Target="https://www.bsmsa.cat/memoria-de-sostenibilitat-2015/aspectes-rellevants/els-negocis/bicing/" TargetMode="External"/><Relationship Id="rId12" Type="http://schemas.openxmlformats.org/officeDocument/2006/relationships/hyperlink" Target="https://www.bsmsa.cat/memoria-de-sostenibilitat-2015/aspectes-rellevants/els-negocis/grua/" TargetMode="External"/><Relationship Id="rId13" Type="http://schemas.openxmlformats.org/officeDocument/2006/relationships/hyperlink" Target="https://www.bsmsa.cat/memoria-de-sostenibilitat-2015/aspectes-rellevants/els-negocis/agents-civics/" TargetMode="External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jpg"/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g"/><Relationship Id="rId7" Type="http://schemas.openxmlformats.org/officeDocument/2006/relationships/hyperlink" Target="https://www.bsmsa.cat/memoria-de-sostenibilitat-2015/aspectes-rellevants/els-negocis/park-gueell/" TargetMode="External"/><Relationship Id="rId8" Type="http://schemas.openxmlformats.org/officeDocument/2006/relationships/hyperlink" Target="https://www.bsmsa.cat/memoria-de-sostenibilitat-2015/aspectes-rellevants/els-negocis/anella-olimpica/" TargetMode="External"/><Relationship Id="rId9" Type="http://schemas.openxmlformats.org/officeDocument/2006/relationships/hyperlink" Target="https://www.bsmsa.cat/memoria-de-sostenibilitat-2015/aspectes-rellevants/els-negocis/forum/" TargetMode="External"/><Relationship Id="rId10" Type="http://schemas.openxmlformats.org/officeDocument/2006/relationships/hyperlink" Target="https://www.bsmsa.cat/memoria-de-sostenibilitat-2015/aspectes-rellevants/els-negocis/parc-montjuic/" TargetMode="External"/><Relationship Id="rId11" Type="http://schemas.openxmlformats.org/officeDocument/2006/relationships/hyperlink" Target="https://www.bsmsa.cat/memoria-de-sostenibilitat-2015/aspectes-rellevants/els-negocis/zoo/" TargetMode="Externa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jpg"/><Relationship Id="rId3" Type="http://schemas.openxmlformats.org/officeDocument/2006/relationships/image" Target="../media/image57.png"/><Relationship Id="rId4" Type="http://schemas.openxmlformats.org/officeDocument/2006/relationships/hyperlink" Target="http://www.aparcamentsbsm.cat/index.php/aparcaments-bsm/els-aparcaments/mapa-de-la-xarxa.html" TargetMode="Externa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jpg"/><Relationship Id="rId3" Type="http://schemas.openxmlformats.org/officeDocument/2006/relationships/hyperlink" Target="https://www.areaverda.cat/es/operar-por-el-movil/areadum/" TargetMode="External"/><Relationship Id="rId4" Type="http://schemas.openxmlformats.org/officeDocument/2006/relationships/hyperlink" Target="https://www.bsmsa.cat/memoria-de-sostenibilitat-2015/aspectes-rellevants/els-serveis-corporatius/atencio-al-client/" TargetMode="External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png"/><Relationship Id="rId8" Type="http://schemas.openxmlformats.org/officeDocument/2006/relationships/hyperlink" Target="https://www.areaverda.cat/" TargetMode="Externa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g"/><Relationship Id="rId3" Type="http://schemas.openxmlformats.org/officeDocument/2006/relationships/hyperlink" Target="https://www.bicing.cat/" TargetMode="Externa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jpg"/><Relationship Id="rId4" Type="http://schemas.openxmlformats.org/officeDocument/2006/relationships/hyperlink" Target="http://www.aparcamentsbsm.cat/index.php/stacions-dautobusos" TargetMode="External"/><Relationship Id="rId5" Type="http://schemas.openxmlformats.org/officeDocument/2006/relationships/hyperlink" Target="https://www.barcelonanord.cat/inici/" TargetMode="External"/><Relationship Id="rId6" Type="http://schemas.openxmlformats.org/officeDocument/2006/relationships/hyperlink" Target="http://www.fabraipuig.cat/inici/" TargetMode="External"/><Relationship Id="rId7" Type="http://schemas.openxmlformats.org/officeDocument/2006/relationships/hyperlink" Target="http://www.zonabus.cat/inici" TargetMode="External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Relationship Id="rId4" Type="http://schemas.openxmlformats.org/officeDocument/2006/relationships/hyperlink" Target="http://www.gruabcn.cat/inici/" TargetMode="External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fundaciobarcelonazoo.cat/index.php?id=2978&amp;L=2" TargetMode="External"/><Relationship Id="rId3" Type="http://schemas.openxmlformats.org/officeDocument/2006/relationships/hyperlink" Target="https://www.fundaciobarcelonazoo.cat/index.php?id=3053&amp;L=2" TargetMode="External"/><Relationship Id="rId4" Type="http://schemas.openxmlformats.org/officeDocument/2006/relationships/hyperlink" Target="https://issuu.com/zoobarcelona/docs/q3_-_llibre_dels_ocells_silvestres_" TargetMode="External"/><Relationship Id="rId5" Type="http://schemas.openxmlformats.org/officeDocument/2006/relationships/hyperlink" Target="https://issuu.com/zoobarcelona/docs/q4_-_llibre_de_les_aus_del_zoo" TargetMode="External"/><Relationship Id="rId6" Type="http://schemas.openxmlformats.org/officeDocument/2006/relationships/image" Target="../media/image68.jpg"/><Relationship Id="rId7" Type="http://schemas.openxmlformats.org/officeDocument/2006/relationships/hyperlink" Target="http://www.zoobarcelona.cat/" TargetMode="External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lausantjordi.cat/es/" TargetMode="External"/><Relationship Id="rId3" Type="http://schemas.openxmlformats.org/officeDocument/2006/relationships/hyperlink" Target="http://www.estadiolimpic.cat/es/" TargetMode="External"/><Relationship Id="rId4" Type="http://schemas.openxmlformats.org/officeDocument/2006/relationships/image" Target="../media/image69.jpg"/><Relationship Id="rId5" Type="http://schemas.openxmlformats.org/officeDocument/2006/relationships/hyperlink" Target="http://www.palausantjordi.cat/" TargetMode="External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0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g"/><Relationship Id="rId3" Type="http://schemas.openxmlformats.org/officeDocument/2006/relationships/hyperlink" Target="http://www.parcdelforum.cat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arkguell.cat/" TargetMode="External"/><Relationship Id="rId3" Type="http://schemas.openxmlformats.org/officeDocument/2006/relationships/image" Target="../media/image74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-2015/aspectes-rellevants/els-serveis-corporatius/administracio-economia-i-finances/" TargetMode="External"/><Relationship Id="rId3" Type="http://schemas.openxmlformats.org/officeDocument/2006/relationships/hyperlink" Target="https://www.bsmsa.cat/memoria-de-sostenibilitat-2015/aspectes-rellevants/els-serveis-corporatius/assessoria-juridica-contractacio-i-compres/" TargetMode="External"/><Relationship Id="rId4" Type="http://schemas.openxmlformats.org/officeDocument/2006/relationships/hyperlink" Target="https://www.bsmsa.cat/memoria-de-sostenibilitat-2015/aspectes-rellevants/els-serveis-corporatius/atencio-al-client/" TargetMode="External"/><Relationship Id="rId5" Type="http://schemas.openxmlformats.org/officeDocument/2006/relationships/hyperlink" Target="https://www.bsmsa.cat/memoria-de-sostenibilitat-2015/aspectes-rellevants/els-serveis-corporatius/comunicacio-i-premsa/" TargetMode="External"/><Relationship Id="rId6" Type="http://schemas.openxmlformats.org/officeDocument/2006/relationships/hyperlink" Target="https://www.bsmsa.cat/memoria-de-sostenibilitat-2015/aspectes-rellevants/els-serveis-corporatius/estudis-r-d-i/" TargetMode="External"/><Relationship Id="rId7" Type="http://schemas.openxmlformats.org/officeDocument/2006/relationships/hyperlink" Target="https://www.bsmsa.cat/memoria-de-sostenibilitat-2015/aspectes-rellevants/els-serveis-corporatius/marketing/" TargetMode="External"/><Relationship Id="rId8" Type="http://schemas.openxmlformats.org/officeDocument/2006/relationships/hyperlink" Target="https://www.bsmsa.cat/memoria-de-sostenibilitat-2015/aspectes-rellevants/els-serveis-corporatius/persones/" TargetMode="External"/><Relationship Id="rId9" Type="http://schemas.openxmlformats.org/officeDocument/2006/relationships/hyperlink" Target="https://www.bsmsa.cat/memoria-de-sostenibilitat-2015/aspectes-rellevants/els-serveis-corporatius/serveis-tecnics/" TargetMode="External"/><Relationship Id="rId10" Type="http://schemas.openxmlformats.org/officeDocument/2006/relationships/image" Target="../media/image75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8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/economia/gestio-economica/" TargetMode="External"/><Relationship Id="rId3" Type="http://schemas.openxmlformats.org/officeDocument/2006/relationships/image" Target="../media/image7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Relationship Id="rId3" Type="http://schemas.openxmlformats.org/officeDocument/2006/relationships/hyperlink" Target="https://www.bsmsa.cat/memoria-de-sostenibilitat-2015/economia/cadena-de-subministrament/" TargetMode="External"/><Relationship Id="rId4" Type="http://schemas.openxmlformats.org/officeDocument/2006/relationships/hyperlink" Target="https://www.bsmsa.cat/memoria-de-sostenibilitat-2015/clients-i-societat/relacio-amb-la-societat/" TargetMode="External"/></Relationships>
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/Relationships>
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jpg"/></Relationships>
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lameva.barcelona.cat/barcelovers/ca/gaudirmes" TargetMode="External"/><Relationship Id="rId3" Type="http://schemas.openxmlformats.org/officeDocument/2006/relationships/image" Target="../media/image83.jpg"/></Relationships>
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jpg"/></Relationships>
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jpg"/><Relationship Id="rId3" Type="http://schemas.openxmlformats.org/officeDocument/2006/relationships/image" Target="../media/image86.jpg"/></Relationships>
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persones/gestio-de-persones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7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jpg"/></Relationships>

</file>

<file path=ppt/slides/_rels/slide7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hyperlink" Target="https://www.bsmsa.cat/memoria-de-sostenibilitat-2015/aspectes-rellevants/les-empreses-participades/tibidabo/" TargetMode="External"/><Relationship Id="rId4" Type="http://schemas.openxmlformats.org/officeDocument/2006/relationships/image" Target="../media/image89.jpg"/><Relationship Id="rId5" Type="http://schemas.openxmlformats.org/officeDocument/2006/relationships/hyperlink" Target="https://www.bsmsa.cat/memoria-de-sostenibilitat-2015/aspectes-rellevants/les-empreses-participades/cementiris-de-barcelona/" TargetMode="External"/><Relationship Id="rId6" Type="http://schemas.openxmlformats.org/officeDocument/2006/relationships/image" Target="../media/image90.png"/></Relationships>

</file>

<file path=ppt/slides/_rels/slide7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jpg"/><Relationship Id="rId3" Type="http://schemas.openxmlformats.org/officeDocument/2006/relationships/hyperlink" Target="https://www.tibidabo.cat/" TargetMode="External"/></Relationships>

</file>

<file path=ppt/slides/_rels/slide7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jpg"/></Relationships>

</file>

<file path=ppt/slides/_rels/slide7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www.bsmsa.cat/fileadmin/user_upload/memoria_sostenibilitat/2015/grafiques/Recursos_fisicas_i_indicadors_APARCAMENTS.bmp" TargetMode="External"/><Relationship Id="rId3" Type="http://schemas.openxmlformats.org/officeDocument/2006/relationships/hyperlink" Target="https://www.bsmsa.cat/fileadmin/user_upload/memoria_sostenibilitat/2015/grafiques/Recursos_fisicas_i_indicadors_AREA.bmp" TargetMode="External"/><Relationship Id="rId4" Type="http://schemas.openxmlformats.org/officeDocument/2006/relationships/hyperlink" Target="https://www.bsmsa.cat/fileadmin/user_upload/memoria_sostenibilitat/2015/grafiques/Recursos_fisicas_i_indicadors_GRUA.bmp" TargetMode="External"/><Relationship Id="rId5" Type="http://schemas.openxmlformats.org/officeDocument/2006/relationships/hyperlink" Target="https://www.bsmsa.cat/fileadmin/user_upload/memoria_sostenibilitat/2015/grafiques/Recursos_fisicas_i_indicadors_ESTACIO_AUTOBUSOS.bmp" TargetMode="External"/><Relationship Id="rId6" Type="http://schemas.openxmlformats.org/officeDocument/2006/relationships/hyperlink" Target="https://www.bsmsa.cat/fileadmin/user_upload/memoria_sostenibilitat/2015/grafiques/Recursos_fisicas_i_indicadors_BICING.bmp" TargetMode="External"/><Relationship Id="rId7" Type="http://schemas.openxmlformats.org/officeDocument/2006/relationships/hyperlink" Target="https://www.bsmsa.cat/fileadmin/user_upload/memoria_sostenibilitat/2015/grafiques/Recursos_fisicas_i_indicadors_PARK_GUEELL.bmp" TargetMode="External"/><Relationship Id="rId8" Type="http://schemas.openxmlformats.org/officeDocument/2006/relationships/hyperlink" Target="https://www.bsmsa.cat/fileadmin/user_upload/memoria_sostenibilitat/2015/grafiques/Recursos_fisicas_i_indicadors_ANELLA_OLIMPICA.bmp" TargetMode="External"/><Relationship Id="rId9" Type="http://schemas.openxmlformats.org/officeDocument/2006/relationships/hyperlink" Target="https://www.bsmsa.cat/fileadmin/user_upload/memoria_sostenibilitat/2015/grafiques/Recursos_fisicas_i_indicadors_ZOO.bmp" TargetMode="External"/></Relationships>

</file>

<file path=ppt/slides/_rels/slide8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/Relationships>

</file>

<file path=ppt/slides/_rels/slide8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5.jpg"/></Relationships>

</file>

<file path=ppt/slides/_rels/slide8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memoria-de-sostenibilitat-2015/aspectes-rellevants/els-serveis-corporatius/administracio-economia-i-finances/" TargetMode="External"/><Relationship Id="rId3" Type="http://schemas.openxmlformats.org/officeDocument/2006/relationships/image" Target="../media/image96.png"/><Relationship Id="rId4" Type="http://schemas.openxmlformats.org/officeDocument/2006/relationships/hyperlink" Target="https://www.bsmsa.cat/fileadmin/user_upload/memoria_sostenibilitat/2014/economia/04_Economia_1_Gestio_economica_Linies_estrategiques.pdf" TargetMode="External"/></Relationships>

</file>

<file path=ppt/slides/_rels/slide8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smsa.cat/empresa/perfil-de-contractant/procediments/" TargetMode="External"/><Relationship Id="rId3" Type="http://schemas.openxmlformats.org/officeDocument/2006/relationships/hyperlink" Target="https://www.bsmsa.cat/empresa/portal-del-proveidor/" TargetMode="External"/><Relationship Id="rId4" Type="http://schemas.openxmlformats.org/officeDocument/2006/relationships/hyperlink" Target="https://www.bsmsa.cat/memoria-de-sostenibilitat-2015/organitzacio/parts-interessades/" TargetMode="External"/></Relationships>

</file>

<file path=ppt/slides/_rels/slide8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bsmsa.cat/memoria-de-sostenibilitat-2015/economia/compra-i-contractacio-responsable/" TargetMode="External"/></Relationships>

</file>

<file path=ppt/slides/_rels/slide8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smsa.cat/transparencia/informacio-de-rellevancia-juridica/licitacions/licitacions-2015/" TargetMode="External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jpg"/></Relationships>

</file>

<file path=ppt/slides/_rels/slide9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/Relationships>

</file>

<file path=ppt/slides/_rels/slide9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2.jpg"/><Relationship Id="rId3" Type="http://schemas.openxmlformats.org/officeDocument/2006/relationships/hyperlink" Target="https://www.bsmsa.cat/fileadmin/user_upload/memoria_sostenibilitat/2015/4_Economia_compra/Adjudicacions_2015.pdf" TargetMode="External"/></Relationships>

</file>

<file path=ppt/slides/_rels/slide9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3.png"/></Relationships>

</file>

<file path=ppt/slides/_rels/slide9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9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jpg"/></Relationships>

</file>

<file path=ppt/slides/_rels/slide9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/Relationships>

</file>

<file path=ppt/slides/_rels/slide9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9.png"/></Relationships>

</file>

<file path=ppt/slides/_rels/slide9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emsa.bcn.cat/wp-content/uploads/2015/11/Compromis_Bcn_Clima.pdf" TargetMode="External"/><Relationship Id="rId3" Type="http://schemas.openxmlformats.org/officeDocument/2006/relationships/hyperlink" Target="http://www.bsmsa.cat/rsc/medi-ambient/politica-de-medi-ambient-de-bsm/" TargetMode="External"/><Relationship Id="rId4" Type="http://schemas.openxmlformats.org/officeDocument/2006/relationships/image" Target="../media/image110.png"/><Relationship Id="rId5" Type="http://schemas.openxmlformats.org/officeDocument/2006/relationships/image" Target="../media/image11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851" y="866851"/>
            <a:ext cx="5774131" cy="86611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359664"/>
            <a:ext cx="6827520" cy="7588884"/>
            <a:chOff x="359663" y="359664"/>
            <a:chExt cx="6827520" cy="7588884"/>
          </a:xfrm>
        </p:grpSpPr>
        <p:sp>
          <p:nvSpPr>
            <p:cNvPr id="3" name="object 3"/>
            <p:cNvSpPr/>
            <p:nvPr/>
          </p:nvSpPr>
          <p:spPr>
            <a:xfrm>
              <a:off x="359663" y="359664"/>
              <a:ext cx="6827520" cy="7588884"/>
            </a:xfrm>
            <a:custGeom>
              <a:avLst/>
              <a:gdLst/>
              <a:ahLst/>
              <a:cxnLst/>
              <a:rect l="l" t="t" r="r" b="b"/>
              <a:pathLst>
                <a:path w="6827520" h="7588884">
                  <a:moveTo>
                    <a:pt x="6827520" y="7588300"/>
                  </a:moveTo>
                  <a:lnTo>
                    <a:pt x="0" y="7588300"/>
                  </a:lnTo>
                  <a:lnTo>
                    <a:pt x="0" y="0"/>
                  </a:lnTo>
                  <a:lnTo>
                    <a:pt x="6827520" y="0"/>
                  </a:lnTo>
                  <a:lnTo>
                    <a:pt x="6827520" y="7588300"/>
                  </a:lnTo>
                  <a:close/>
                </a:path>
              </a:pathLst>
            </a:custGeom>
            <a:solidFill>
              <a:srgbClr val="E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7344" y="554736"/>
              <a:ext cx="2926080" cy="26432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433195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M</a:t>
            </a:r>
            <a:r>
              <a:rPr dirty="0" spc="-145"/>
              <a:t>i</a:t>
            </a:r>
            <a:r>
              <a:rPr dirty="0"/>
              <a:t>ss</a:t>
            </a:r>
            <a:r>
              <a:rPr dirty="0" spc="-145"/>
              <a:t>i</a:t>
            </a:r>
            <a:r>
              <a:rPr dirty="0" spc="5"/>
              <a:t>ó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4053332" y="1021913"/>
            <a:ext cx="2660015" cy="6657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58445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encarregats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110">
                <a:solidFill>
                  <a:srgbClr val="CF0018"/>
                </a:solidFill>
                <a:latin typeface="Trebuchet MS"/>
                <a:cs typeface="Trebuchet MS"/>
              </a:rPr>
              <a:t>Visió</a:t>
            </a:r>
            <a:endParaRPr sz="2650">
              <a:latin typeface="Trebuchet MS"/>
              <a:cs typeface="Trebuchet MS"/>
            </a:endParaRPr>
          </a:p>
          <a:p>
            <a:pPr marL="12700" marR="135255">
              <a:lnSpc>
                <a:spcPct val="117300"/>
              </a:lnSpc>
              <a:spcBef>
                <a:spcPts val="94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satisfer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endParaRPr sz="1200">
              <a:latin typeface="Tahoma"/>
              <a:cs typeface="Tahoma"/>
            </a:endParaRPr>
          </a:p>
          <a:p>
            <a:pPr marL="12700" marR="23304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87655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sustentarà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71120" indent="-59055">
              <a:lnSpc>
                <a:spcPct val="100000"/>
              </a:lnSpc>
              <a:spcBef>
                <a:spcPts val="5"/>
              </a:spcBef>
              <a:buChar char="·"/>
              <a:tabLst>
                <a:tab pos="71755" algn="l"/>
              </a:tabLst>
            </a:pPr>
            <a:r>
              <a:rPr dirty="0" sz="1200" spc="-114">
                <a:solidFill>
                  <a:srgbClr val="CF0018"/>
                </a:solidFill>
                <a:latin typeface="Verdana"/>
                <a:cs typeface="Verdana"/>
              </a:rPr>
              <a:t>Compromís</a:t>
            </a:r>
            <a:endParaRPr sz="1200">
              <a:latin typeface="Verdana"/>
              <a:cs typeface="Verdana"/>
            </a:endParaRPr>
          </a:p>
          <a:p>
            <a:pPr marL="71120" indent="-59055">
              <a:lnSpc>
                <a:spcPct val="100000"/>
              </a:lnSpc>
              <a:spcBef>
                <a:spcPts val="250"/>
              </a:spcBef>
              <a:buChar char="·"/>
              <a:tabLst>
                <a:tab pos="71755" algn="l"/>
              </a:tabLst>
            </a:pPr>
            <a:r>
              <a:rPr dirty="0" sz="1200" spc="-75">
                <a:solidFill>
                  <a:srgbClr val="CF0018"/>
                </a:solidFill>
                <a:latin typeface="Verdana"/>
                <a:cs typeface="Verdana"/>
              </a:rPr>
              <a:t>Respecte</a:t>
            </a:r>
            <a:endParaRPr sz="1200">
              <a:latin typeface="Verdana"/>
              <a:cs typeface="Verdana"/>
            </a:endParaRPr>
          </a:p>
          <a:p>
            <a:pPr marL="71120" indent="-59055">
              <a:lnSpc>
                <a:spcPct val="100000"/>
              </a:lnSpc>
              <a:spcBef>
                <a:spcPts val="245"/>
              </a:spcBef>
              <a:buChar char="·"/>
              <a:tabLst>
                <a:tab pos="71755" algn="l"/>
              </a:tabLst>
            </a:pPr>
            <a:r>
              <a:rPr dirty="0" sz="1200" spc="-80">
                <a:solidFill>
                  <a:srgbClr val="CF0018"/>
                </a:solidFill>
                <a:latin typeface="Verdana"/>
                <a:cs typeface="Verdana"/>
              </a:rPr>
              <a:t>Rigor</a:t>
            </a:r>
            <a:endParaRPr sz="1200">
              <a:latin typeface="Verdana"/>
              <a:cs typeface="Verdana"/>
            </a:endParaRPr>
          </a:p>
          <a:p>
            <a:pPr marL="71120" indent="-59055">
              <a:lnSpc>
                <a:spcPct val="100000"/>
              </a:lnSpc>
              <a:spcBef>
                <a:spcPts val="250"/>
              </a:spcBef>
              <a:buChar char="·"/>
              <a:tabLst>
                <a:tab pos="71755" algn="l"/>
              </a:tabLst>
            </a:pPr>
            <a:r>
              <a:rPr dirty="0" sz="1200" spc="-85">
                <a:solidFill>
                  <a:srgbClr val="CF0018"/>
                </a:solidFill>
                <a:latin typeface="Verdana"/>
                <a:cs typeface="Verdana"/>
              </a:rPr>
              <a:t>Honestedat</a:t>
            </a:r>
            <a:endParaRPr sz="1200">
              <a:latin typeface="Verdana"/>
              <a:cs typeface="Verdana"/>
            </a:endParaRPr>
          </a:p>
          <a:p>
            <a:pPr algn="just" marL="12700" marR="26670">
              <a:lnSpc>
                <a:spcPct val="117300"/>
              </a:lnSpc>
              <a:spcBef>
                <a:spcPts val="61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3483" y="3157173"/>
            <a:ext cx="3086209" cy="21670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5479308"/>
            <a:ext cx="3313429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treballs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desenvolupats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reconeixement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iniciatives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sorgeixen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activitats.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3019450"/>
            <a:ext cx="31172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46524" y="349056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199635" y="3362777"/>
            <a:ext cx="2971165" cy="3458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BSM: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aposta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futur,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8001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endParaRPr sz="1200">
              <a:latin typeface="Tahoma"/>
              <a:cs typeface="Tahoma"/>
            </a:endParaRPr>
          </a:p>
          <a:p>
            <a:pPr marL="12700" marR="320040">
              <a:lnSpc>
                <a:spcPts val="1689"/>
              </a:lnSpc>
              <a:spcBef>
                <a:spcPts val="95"/>
              </a:spcBef>
            </a:pP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Tibicity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Escola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atracció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Tibinet</a:t>
            </a:r>
            <a:r>
              <a:rPr dirty="0" sz="1250" spc="-3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Impulsar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</a:t>
            </a:r>
            <a:endParaRPr sz="1200">
              <a:latin typeface="Tahoma"/>
              <a:cs typeface="Tahoma"/>
            </a:endParaRPr>
          </a:p>
          <a:p>
            <a:pPr marL="12700" marR="39370">
              <a:lnSpc>
                <a:spcPts val="1689"/>
              </a:lnSpc>
              <a:spcBef>
                <a:spcPts val="9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;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46524" y="434888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46524" y="477804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46524" y="542178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46524" y="628009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6963" y="495218"/>
            <a:ext cx="677799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aigua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electricitat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electrificació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flota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residus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359663" y="1217980"/>
            <a:ext cx="6827520" cy="122936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164465" rIns="0" bIns="0" rtlCol="0" vert="horz">
            <a:spAutoFit/>
          </a:bodyPr>
          <a:lstStyle/>
          <a:p>
            <a:pPr marL="487680">
              <a:lnSpc>
                <a:spcPct val="100000"/>
              </a:lnSpc>
              <a:spcBef>
                <a:spcPts val="1295"/>
              </a:spcBef>
            </a:pP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endParaRPr sz="1850">
              <a:latin typeface="Trebuchet MS"/>
              <a:cs typeface="Trebuchet MS"/>
            </a:endParaRPr>
          </a:p>
          <a:p>
            <a:pPr marL="487680" marR="578485">
              <a:lnSpc>
                <a:spcPct val="112599"/>
              </a:lnSpc>
              <a:spcBef>
                <a:spcPts val="57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Cementiris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Barcelona,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guanya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VI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edició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100" b="1" i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50" spc="-17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35" b="1" i="1">
                <a:solidFill>
                  <a:srgbClr val="666666"/>
                </a:solidFill>
                <a:latin typeface="Trebuchet MS"/>
                <a:cs typeface="Trebuchet MS"/>
              </a:rPr>
              <a:t>Cementiri</a:t>
            </a:r>
            <a:r>
              <a:rPr dirty="0" sz="1250" spc="-16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65" b="1" i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50" spc="-8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50" b="1" i="1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50" spc="-36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25" b="1" i="1">
                <a:solidFill>
                  <a:srgbClr val="666666"/>
                </a:solidFill>
                <a:latin typeface="Trebuchet MS"/>
                <a:cs typeface="Trebuchet MS"/>
              </a:rPr>
              <a:t>Corts, </a:t>
            </a:r>
            <a:r>
              <a:rPr dirty="0" sz="1250" spc="-60" b="1" i="1">
                <a:solidFill>
                  <a:srgbClr val="666666"/>
                </a:solidFill>
                <a:latin typeface="Trebuchet MS"/>
                <a:cs typeface="Trebuchet MS"/>
              </a:rPr>
              <a:t>primer</a:t>
            </a:r>
            <a:r>
              <a:rPr dirty="0" sz="1250" spc="-14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40" b="1" i="1">
                <a:solidFill>
                  <a:srgbClr val="666666"/>
                </a:solidFill>
                <a:latin typeface="Trebuchet MS"/>
                <a:cs typeface="Trebuchet MS"/>
              </a:rPr>
              <a:t>equipament</a:t>
            </a:r>
            <a:r>
              <a:rPr dirty="0" sz="1250" spc="-5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30" b="1" i="1">
                <a:solidFill>
                  <a:srgbClr val="666666"/>
                </a:solidFill>
                <a:latin typeface="Trebuchet MS"/>
                <a:cs typeface="Trebuchet MS"/>
              </a:rPr>
              <a:t>autosuficient</a:t>
            </a:r>
            <a:r>
              <a:rPr dirty="0" sz="1250" spc="-55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65" b="1" i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50" spc="-8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105" b="1" i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50" spc="-90" b="1" i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50" spc="-50" b="1" i="1">
                <a:solidFill>
                  <a:srgbClr val="666666"/>
                </a:solidFill>
                <a:latin typeface="Trebuchet MS"/>
                <a:cs typeface="Trebuchet MS"/>
              </a:rPr>
              <a:t>ciutat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963" y="7978450"/>
            <a:ext cx="15938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14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25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666239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Energia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8434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d'energia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diferencia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usos.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ilizem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l'electricitat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subministrament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llum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combustible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natural,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calderes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calefacció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s'utilitza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combustible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vehicle.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gasoil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gasolina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combustibles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petita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carrega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dipòsits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electrògens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619" y="3090672"/>
            <a:ext cx="5383987" cy="31406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6755079"/>
            <a:ext cx="23342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&gt;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19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v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204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J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63544"/>
            <a:ext cx="6784975" cy="203009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L'electricitat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les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insta·lacions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d’electricitat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prové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renovables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d’il·luminació,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climatització,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maquinària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l'ajuda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extern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assessora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subministraments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 marL="12700" marR="3683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últims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comportaments diferents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12%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mateix,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gaire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20%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2013.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premisses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d’eficiència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estalvi.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tornen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d’Anella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7878" y="2954121"/>
            <a:ext cx="4281830" cy="31894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42036"/>
            <a:ext cx="6697980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Aparcament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d'Aparcament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s'està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visualitzant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 d'eficiència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mesura,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menor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d'aparcaments.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finals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passar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mixta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visualitzava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indrem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comparables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19" y="4929225"/>
            <a:ext cx="59055" cy="59055"/>
            <a:chOff x="579119" y="4929225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49341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493410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5572963"/>
            <a:ext cx="59055" cy="59055"/>
            <a:chOff x="579119" y="5572963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55778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557784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46963" y="2434234"/>
            <a:ext cx="6850380" cy="36855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s'ha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auditoria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energètica,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s'esperen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trimestre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 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definiran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inversions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2017.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Palau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Jordi,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substituït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85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projectors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d'incandescència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1500W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projectors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LED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400W.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previst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l’Estadi,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projectors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d'incandescència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1500W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projectors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LED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400W.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d’electricitat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pràcticament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mantenint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tendència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aconseguit,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següents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mesures: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02590" marR="37274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després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acte.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servit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consciència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repensar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replanificar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operatives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internes 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vinculades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l’operativa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esdeveniments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millorar.</a:t>
            </a:r>
            <a:endParaRPr sz="1200">
              <a:latin typeface="Tahoma"/>
              <a:cs typeface="Tahoma"/>
            </a:endParaRPr>
          </a:p>
          <a:p>
            <a:pPr marL="402590" marR="8890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aplicant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neveres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Apagar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neveres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maquinària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event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demanant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Aramark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conservés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begudes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refrigeradors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centralitzats.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46963" y="6569761"/>
            <a:ext cx="6586855" cy="1012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s'observa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augment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l'augment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d'instal·lacions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potència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elèctrica.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complexes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superiors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tenien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anteriors.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938751"/>
            <a:ext cx="3355340" cy="2814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d’Anella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consum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necessitat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d’animals,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similar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lligat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48017" y="2052584"/>
            <a:ext cx="3138242" cy="14026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63545"/>
            <a:ext cx="6824345" cy="95694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calefacció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subministraments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504460"/>
            <a:ext cx="3282950" cy="361505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bicicletes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desplaçaments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requereixen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vehicle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sigui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combustible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fòssil,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premissa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d'adquirir vehicles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contaminats,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l'adquisició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3340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estudi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vehicular,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5516" y="2407382"/>
            <a:ext cx="2926184" cy="25595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63545"/>
            <a:ext cx="6804025" cy="117157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ç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diferent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ipologia: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bicicletes,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turismes,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motocicletes,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furgonetes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combustibles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fòssils,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ambiental.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894" y="681532"/>
            <a:ext cx="5627827" cy="45744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6076497"/>
            <a:ext cx="123634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8873" y="3861206"/>
            <a:ext cx="3247235" cy="24707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58936" y="3974891"/>
            <a:ext cx="2556526" cy="219791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23698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15"/>
              <a:t>A</a:t>
            </a:r>
            <a:r>
              <a:rPr dirty="0" sz="4300" spc="-310"/>
              <a:t>i</a:t>
            </a:r>
            <a:r>
              <a:rPr dirty="0" sz="4300" spc="-90"/>
              <a:t>g</a:t>
            </a:r>
            <a:r>
              <a:rPr dirty="0" sz="4300" spc="-130"/>
              <a:t>u</a:t>
            </a:r>
            <a:r>
              <a:rPr dirty="0" sz="4300" spc="-175"/>
              <a:t>a</a:t>
            </a:r>
            <a:endParaRPr sz="4300"/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231614"/>
            <a:ext cx="6779259" cy="160083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’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q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sanitaris,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energètic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extern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l'assessorament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subministraments.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99,23%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comptadors.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Existeix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petit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freàtic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destina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gespa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l'Estadi,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14%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942348"/>
            <a:ext cx="6837680" cy="2541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característiques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recinte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s'observa,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consumidor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l’estudi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gestor,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distribuït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usos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com: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llacs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(30%),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(18%),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(9%),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aigua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sanitària 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vestuaris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lavabos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(5%),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animals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(1%).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37%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restant,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pèrdues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canonades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enterrades,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llacs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basses,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variar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interanualment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consum.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perfil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comportament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estacional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clar,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l'estiu,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moltes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comporten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significatiu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freqüència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alta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l’estiu.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5113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L'augment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d'aigua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llacs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incorporen.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estem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analitzant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augment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perquè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podria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fuites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visibles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solucionar-ho.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10143749"/>
            <a:ext cx="172402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9481" y="7577328"/>
            <a:ext cx="3257702" cy="24384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70688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R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310"/>
              <a:t>i</a:t>
            </a:r>
            <a:r>
              <a:rPr dirty="0" sz="4300" spc="-95"/>
              <a:t>d</a:t>
            </a:r>
            <a:r>
              <a:rPr dirty="0" sz="4300" spc="-130"/>
              <a:t>u</a:t>
            </a:r>
            <a:r>
              <a:rPr dirty="0" sz="4300" spc="-25"/>
              <a:t>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46963" y="1382796"/>
            <a:ext cx="660908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generen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especial.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domèstics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controlats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autoritzats.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397170"/>
            <a:ext cx="6801484" cy="1040130"/>
          </a:xfrm>
          <a:prstGeom prst="rect">
            <a:avLst/>
          </a:prstGeom>
        </p:spPr>
        <p:txBody>
          <a:bodyPr wrap="square" lIns="0" tIns="121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1200" spc="-12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Verdana"/>
                <a:cs typeface="Verdana"/>
              </a:rPr>
              <a:t>o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17300"/>
              </a:lnSpc>
              <a:spcBef>
                <a:spcPts val="61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molta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diferència,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s'hi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similar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petit.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90%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90%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selectiva.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6790" y="3978249"/>
            <a:ext cx="3677107" cy="296509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6963" y="7564628"/>
            <a:ext cx="3517900" cy="2456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8255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orgànica,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implantada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rebuig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incidència.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pilot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concerts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U2,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Madonna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Estopa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reutilitzables.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1008278"/>
            <a:ext cx="59055" cy="59055"/>
            <a:chOff x="579119" y="1008278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101315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101315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19" y="1222857"/>
            <a:ext cx="59055" cy="59055"/>
            <a:chOff x="579119" y="1222857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12277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122773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1437436"/>
            <a:ext cx="59055" cy="59055"/>
            <a:chOff x="579119" y="1437436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144231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144231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1652016"/>
            <a:ext cx="59055" cy="59055"/>
            <a:chOff x="579119" y="1652016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16568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165689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1866595"/>
            <a:ext cx="59055" cy="59055"/>
            <a:chOff x="579119" y="1866595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18714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187147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2081174"/>
            <a:ext cx="59055" cy="59055"/>
            <a:chOff x="579119" y="2081174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20860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208605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2295753"/>
            <a:ext cx="59055" cy="59055"/>
            <a:chOff x="579119" y="2295753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2300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230063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19" y="2510332"/>
            <a:ext cx="59055" cy="59055"/>
            <a:chOff x="579119" y="2510332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25152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251520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79119" y="2724911"/>
            <a:ext cx="59055" cy="59055"/>
            <a:chOff x="579119" y="2724911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583996" y="27297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996" y="272978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79119" y="2939491"/>
            <a:ext cx="59055" cy="59055"/>
            <a:chOff x="579119" y="2939491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583996" y="29443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3996" y="294436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79119" y="3154070"/>
            <a:ext cx="59055" cy="59055"/>
            <a:chOff x="579119" y="3154070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583996" y="31589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3996" y="315894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346963" y="542036"/>
            <a:ext cx="6842759" cy="70015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332168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)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402590" marR="256095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d'autobusos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Nord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Fabra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Puig)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Bicing</a:t>
            </a:r>
            <a:endParaRPr sz="1200">
              <a:latin typeface="Tahoma"/>
              <a:cs typeface="Tahoma"/>
            </a:endParaRPr>
          </a:p>
          <a:p>
            <a:pPr marL="402590" marR="212979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l'Estadi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Jordi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l'Esplanada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402590" marR="432181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</a:pP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2650" spc="-44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2650" spc="10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15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370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2650">
              <a:latin typeface="Trebuchet MS"/>
              <a:cs typeface="Trebuchet MS"/>
            </a:endParaRPr>
          </a:p>
          <a:p>
            <a:pPr algn="just"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d'octubre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inaugurar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situada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carrer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Calàbria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66.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trobaven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Carles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III,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carrer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Sensat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l'oficina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verda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l'avinguda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l'Àngel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unificat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12700" marR="14033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trasllat,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unificació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ara,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estaven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disperses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espais,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beneficis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comporta.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s’agilitzen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s’eviten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desplaçaments,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equips,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augmentant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sinergies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l’eficiència.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62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carrer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Calàbria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possible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construcció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Ciutadà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centralitzat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tràmits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l’AREA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presencialment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Calàbria,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previst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pròximament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s’hi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integrin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podien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altes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ZooClub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TibiClub.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88265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possible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l'èxit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cadascun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compte: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constructius,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logístics,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comunicatius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etc.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36" name="object 36"/>
          <p:cNvSpPr txBox="1"/>
          <p:nvPr/>
        </p:nvSpPr>
        <p:spPr>
          <a:xfrm>
            <a:off x="346963" y="8202782"/>
            <a:ext cx="254317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836" y="3402787"/>
            <a:ext cx="2350617" cy="2740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3423" y="3383489"/>
            <a:ext cx="3362147" cy="1945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19652"/>
            <a:ext cx="684403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quantitats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d'envasos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minimitzen,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optimitzar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l'acollida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 bona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clients.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esperem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habitual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439367"/>
            <a:ext cx="6805295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13</a:t>
            </a:r>
            <a:r>
              <a:rPr dirty="0" sz="1200" spc="210" b="1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molts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selectivament,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esforços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palesos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s'observen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detall.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rebuig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refereix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percentatge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803847"/>
            <a:ext cx="675957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carrer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Calàbria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l'augment d'algunes fraccions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paper, 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dispositius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electrònics,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etc,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autoritzats.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comportat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mobiliari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reaprofitat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Pont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Solidar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Banc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llibres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biblioteca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Fundació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Pare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Mane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37108"/>
            <a:ext cx="21856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70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75">
                <a:solidFill>
                  <a:srgbClr val="CF0018"/>
                </a:solidFill>
                <a:latin typeface="Verdana"/>
                <a:cs typeface="Verdana"/>
              </a:rPr>
              <a:t>ó</a:t>
            </a:r>
            <a:r>
              <a:rPr dirty="0" sz="1200" spc="-160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75">
                <a:solidFill>
                  <a:srgbClr val="CF0018"/>
                </a:solidFill>
                <a:latin typeface="Verdana"/>
                <a:cs typeface="Verdana"/>
              </a:rPr>
              <a:t>o</a:t>
            </a:r>
            <a:r>
              <a:rPr dirty="0" sz="1200" spc="-160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2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180" y="1093526"/>
            <a:ext cx="3243072" cy="205579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09491" y="737108"/>
            <a:ext cx="19907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70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75">
                <a:solidFill>
                  <a:srgbClr val="CF0018"/>
                </a:solidFill>
                <a:latin typeface="Verdana"/>
                <a:cs typeface="Verdana"/>
              </a:rPr>
              <a:t>ó</a:t>
            </a:r>
            <a:r>
              <a:rPr dirty="0" sz="1200" spc="-160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u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2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2568" y="1082680"/>
            <a:ext cx="3253195" cy="7880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809491" y="2136043"/>
            <a:ext cx="303847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i="1">
                <a:solidFill>
                  <a:srgbClr val="CF0018"/>
                </a:solidFill>
                <a:latin typeface="Trebuchet MS"/>
                <a:cs typeface="Trebuchet MS"/>
              </a:rPr>
              <a:t>*</a:t>
            </a:r>
            <a:r>
              <a:rPr dirty="0" sz="1050" spc="-9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En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acabar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aquesta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memòria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 falten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dades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d'aquesta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fracció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46963" y="3762674"/>
            <a:ext cx="670369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fraccions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domèstiques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(envasos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lleugers,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rebuig)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divisions.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quantitats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disponibles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s'incorporen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volum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recollit.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motiu,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anteriors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domèstics,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d’envasos,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paper,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vidre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rebuig.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5305963"/>
            <a:ext cx="129476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0975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0"/>
              <a:t>C</a:t>
            </a:r>
            <a:r>
              <a:rPr dirty="0" sz="4300" spc="-195"/>
              <a:t>a</a:t>
            </a:r>
            <a:r>
              <a:rPr dirty="0" sz="4300" spc="-125"/>
              <a:t>n</a:t>
            </a:r>
            <a:r>
              <a:rPr dirty="0" sz="4300" spc="-270"/>
              <a:t>v</a:t>
            </a:r>
            <a:r>
              <a:rPr dirty="0" sz="4300" spc="-275"/>
              <a:t>i</a:t>
            </a:r>
            <a:r>
              <a:rPr dirty="0" sz="4300" spc="-484"/>
              <a:t> </a:t>
            </a:r>
            <a:r>
              <a:rPr dirty="0" sz="4300" spc="-200"/>
              <a:t>C</a:t>
            </a:r>
            <a:r>
              <a:rPr dirty="0" sz="4300" spc="-275"/>
              <a:t>l</a:t>
            </a:r>
            <a:r>
              <a:rPr dirty="0" sz="4300" spc="-310"/>
              <a:t>i</a:t>
            </a:r>
            <a:r>
              <a:rPr dirty="0" sz="4300" spc="-195"/>
              <a:t>m</a:t>
            </a:r>
            <a:r>
              <a:rPr dirty="0" sz="4300" spc="-195"/>
              <a:t>à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215"/>
              <a:t>c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579119" y="4470806"/>
            <a:ext cx="59055" cy="59055"/>
            <a:chOff x="579119" y="4470806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44756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447568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4685385"/>
            <a:ext cx="59055" cy="59055"/>
            <a:chOff x="579119" y="4685385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469026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469026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8863" y="1382796"/>
            <a:ext cx="6909434" cy="3634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 marR="431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Guies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càlcul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d’hivernacle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(GEH)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calculadores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l’Oficina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Catalana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Climàtic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elaborar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l’inventari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concret,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derivades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energètic,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derivades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casos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comptabilitzats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parlem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referim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</a:t>
            </a:r>
            <a:r>
              <a:rPr dirty="0" baseline="-13888" sz="1800" spc="-44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baseline="-13888" sz="1800" spc="-8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equivalent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(CO</a:t>
            </a:r>
            <a:r>
              <a:rPr dirty="0" baseline="-13888" sz="1800" spc="-60">
                <a:solidFill>
                  <a:srgbClr val="666666"/>
                </a:solidFill>
                <a:latin typeface="Tahoma"/>
                <a:cs typeface="Tahoma"/>
              </a:rPr>
              <a:t>2eq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endParaRPr sz="1200">
              <a:latin typeface="Tahoma"/>
              <a:cs typeface="Tahoma"/>
            </a:endParaRPr>
          </a:p>
          <a:p>
            <a:pPr algn="just" marL="50800" marR="382905">
              <a:lnSpc>
                <a:spcPct val="1387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gasos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d’hivernacle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Kyoto: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diòxid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carboni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(CO</a:t>
            </a:r>
            <a:r>
              <a:rPr dirty="0" baseline="-13888" sz="1800" spc="-97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metà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(CH</a:t>
            </a:r>
            <a:r>
              <a:rPr dirty="0" baseline="-13888" sz="1800" spc="-127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),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òxid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nitrogen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(N</a:t>
            </a:r>
            <a:r>
              <a:rPr dirty="0" baseline="-13888" sz="1800" spc="-120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O),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hidrofluorocarburs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(HFC),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perfluorocarburs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(PFC),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hexafluorur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sofre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(SF</a:t>
            </a:r>
            <a:r>
              <a:rPr dirty="0" baseline="-13888" sz="1800" spc="-127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).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>
              <a:latin typeface="Tahoma"/>
              <a:cs typeface="Tahoma"/>
            </a:endParaRPr>
          </a:p>
          <a:p>
            <a:pPr algn="just" marL="50800">
              <a:lnSpc>
                <a:spcPct val="100000"/>
              </a:lnSpc>
            </a:pPr>
            <a:r>
              <a:rPr dirty="0" sz="1850" spc="-70">
                <a:solidFill>
                  <a:srgbClr val="CF0018"/>
                </a:solidFill>
                <a:latin typeface="Trebuchet MS"/>
                <a:cs typeface="Trebuchet MS"/>
              </a:rPr>
              <a:t>Emissions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5">
                <a:solidFill>
                  <a:srgbClr val="CF0018"/>
                </a:solidFill>
                <a:latin typeface="Trebuchet MS"/>
                <a:cs typeface="Trebuchet MS"/>
              </a:rPr>
              <a:t>gasos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amb</a:t>
            </a:r>
            <a:r>
              <a:rPr dirty="0" sz="1850" spc="-2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efecte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d'hivernacle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(GEH)</a:t>
            </a:r>
            <a:endParaRPr sz="1850">
              <a:latin typeface="Trebuchet MS"/>
              <a:cs typeface="Trebuchet MS"/>
            </a:endParaRPr>
          </a:p>
          <a:p>
            <a:pPr marL="50800" marR="532130">
              <a:lnSpc>
                <a:spcPct val="117300"/>
              </a:lnSpc>
              <a:spcBef>
                <a:spcPts val="56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anteriorment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esmentada,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classificar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tracti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indirectes.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440690">
              <a:lnSpc>
                <a:spcPct val="1000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pròpies,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control.</a:t>
            </a:r>
            <a:endParaRPr sz="1200">
              <a:latin typeface="Tahoma"/>
              <a:cs typeface="Tahoma"/>
            </a:endParaRPr>
          </a:p>
          <a:p>
            <a:pPr marL="440690" marR="15621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emissions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indirectes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realitzem,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posseïm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controlem.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5548579"/>
            <a:ext cx="5227929" cy="258470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970" y="650930"/>
            <a:ext cx="3206843" cy="20982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3321" y="662025"/>
            <a:ext cx="2662732" cy="250667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8863" y="3868013"/>
            <a:ext cx="6836409" cy="10515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directes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GEH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Abast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(t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</a:t>
            </a:r>
            <a:r>
              <a:rPr dirty="0" baseline="-13888" sz="1800" spc="-22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equivalent)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50800" marR="177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procedeixen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posseim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controlem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combustió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combustibles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(gas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natural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combustibles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pròpia).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9110" y="5587593"/>
            <a:ext cx="4389120" cy="8778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8863" y="542036"/>
            <a:ext cx="6862445" cy="105156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2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indirectes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GEH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Abast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(t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</a:t>
            </a:r>
            <a:r>
              <a:rPr dirty="0" baseline="-13888" sz="1800" spc="-22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equivalent)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50800" marR="177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Comprèn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derivades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electricitat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l’electricitat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produeixen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físicament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l’electricitat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generada.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nostres,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estimem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emissions.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3052" y="2144572"/>
            <a:ext cx="4710988" cy="4681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6163" y="3195015"/>
            <a:ext cx="6917055" cy="35680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25"/>
              </a:spcBef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Altres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emissions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GEH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-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Abast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(t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</a:t>
            </a:r>
            <a:r>
              <a:rPr dirty="0" baseline="-13888" sz="1800" spc="-22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baseline="-13888" sz="1800" spc="-112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equivalent)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Trebuchet MS"/>
              <a:cs typeface="Trebuchet MS"/>
            </a:endParaRPr>
          </a:p>
          <a:p>
            <a:pPr marL="63500" marR="8953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L'abast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indirectes.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d’abast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activitats, però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provenen 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fonts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posseïm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controlem.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exemples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d’activitats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podrien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considerar-se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d’abast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viatges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feina,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materials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producció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matèries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63500" marR="177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càlcul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l'abast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estimem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associades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(fraccions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domèstiques: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cartró,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envasos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envasos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lleugers,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fracció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orgànica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(FORM)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fracció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resta).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fer-ho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quantitat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residus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residus.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sentit,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calculem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GEH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úniques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disponibles.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fraccions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domèstiques,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2013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fracció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resta,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 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orgànica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domèstiques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d’algunes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oficines.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guies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aigu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càlcul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d'emissions,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càlculs.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30096" y="7352995"/>
            <a:ext cx="4476902" cy="109240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9197650"/>
            <a:ext cx="178244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4348886"/>
            <a:ext cx="6827520" cy="5979160"/>
          </a:xfrm>
          <a:custGeom>
            <a:avLst/>
            <a:gdLst/>
            <a:ahLst/>
            <a:cxnLst/>
            <a:rect l="l" t="t" r="r" b="b"/>
            <a:pathLst>
              <a:path w="6827520" h="5979159">
                <a:moveTo>
                  <a:pt x="0" y="0"/>
                </a:moveTo>
                <a:lnTo>
                  <a:pt x="6827519" y="0"/>
                </a:lnTo>
                <a:lnTo>
                  <a:pt x="6827519" y="5978956"/>
                </a:lnTo>
                <a:lnTo>
                  <a:pt x="0" y="5978956"/>
                </a:lnTo>
                <a:lnTo>
                  <a:pt x="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16496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80"/>
              <a:t>G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95"/>
              <a:t>d</a:t>
            </a:r>
            <a:r>
              <a:rPr dirty="0" sz="4300" spc="-290"/>
              <a:t>e</a:t>
            </a:r>
            <a:r>
              <a:rPr dirty="0" sz="4300" spc="-434"/>
              <a:t> </a:t>
            </a:r>
            <a:r>
              <a:rPr dirty="0" sz="4300" spc="-95"/>
              <a:t>p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60"/>
              <a:t>s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275"/>
              <a:t>e</a:t>
            </a:r>
            <a:r>
              <a:rPr dirty="0" sz="4300" spc="-25"/>
              <a:t>s</a:t>
            </a:r>
            <a:endParaRPr sz="43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46963" y="1382796"/>
            <a:ext cx="6811009" cy="189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disposi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capital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humà,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preparada,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motivada,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organitzada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informada,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estigui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alineada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3622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referència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estratègiques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s’avaluen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periòdiques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talent,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intern,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competitivitat,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flexibilitat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adaptació,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innovació,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l’absentisme.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682695"/>
            <a:ext cx="236220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2650" spc="-12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644" y="4531258"/>
            <a:ext cx="5868670" cy="55581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CONSOLIDEM</a:t>
            </a:r>
            <a:r>
              <a:rPr dirty="0" sz="1200" spc="-2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PLANS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PERSONES: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PdeP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4160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consolidem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metodologia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Plans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Persones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(PdeP)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conjunta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l'àmbit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identificar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adaptats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després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consolidat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metodologia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proximitat,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comprensió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0858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darrer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PdeP.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fruit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qual,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equip,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formació,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benestar,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Sota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construït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28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d'any,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57%</a:t>
            </a:r>
            <a:endParaRPr sz="1200">
              <a:latin typeface="Tahoma"/>
              <a:cs typeface="Tahoma"/>
            </a:endParaRPr>
          </a:p>
          <a:p>
            <a:pPr marL="12700" marR="4508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estaven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implantades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pròpia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21%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trobaven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curs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planificades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715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PdeP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enfocat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cinc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eixos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(promoció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selecció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temporal,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interna)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7683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materialitzat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divuit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iniciades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disset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accions,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meitat,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incorporades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habitual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desenvolupament.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971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PdeP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detectava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(condicions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feina,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formació,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feina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personals)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completat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positiva.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5"/>
            <a:ext cx="6827520" cy="29845"/>
          </a:xfrm>
          <a:custGeom>
            <a:avLst/>
            <a:gdLst/>
            <a:ahLst/>
            <a:cxnLst/>
            <a:rect l="l" t="t" r="r" b="b"/>
            <a:pathLst>
              <a:path w="6827520" h="29845">
                <a:moveTo>
                  <a:pt x="6827519" y="29260"/>
                </a:moveTo>
                <a:lnTo>
                  <a:pt x="0" y="29260"/>
                </a:lnTo>
                <a:lnTo>
                  <a:pt x="0" y="0"/>
                </a:lnTo>
                <a:lnTo>
                  <a:pt x="6827519" y="0"/>
                </a:lnTo>
                <a:lnTo>
                  <a:pt x="6827519" y="2926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867126"/>
            <a:ext cx="3429000" cy="477456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Talent</a:t>
            </a:r>
            <a:endParaRPr sz="1200">
              <a:latin typeface="Trebuchet MS"/>
              <a:cs typeface="Trebuchet MS"/>
            </a:endParaRPr>
          </a:p>
          <a:p>
            <a:pPr marL="12700" marR="206375">
              <a:lnSpc>
                <a:spcPct val="113799"/>
              </a:lnSpc>
              <a:spcBef>
                <a:spcPts val="60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facilitar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B:SM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disposi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les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persones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idònies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partir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la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detecció,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gestió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posada</a:t>
            </a:r>
            <a:r>
              <a:rPr dirty="0" sz="1250" spc="-21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 </a:t>
            </a:r>
            <a:r>
              <a:rPr dirty="0" sz="1250" spc="-4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valor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del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talent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sense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cap</a:t>
            </a:r>
            <a:r>
              <a:rPr dirty="0" sz="1250" spc="-20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discriminació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apostem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talent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l’hora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trobar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moltes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vacants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duplicat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vacants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promocions</a:t>
            </a:r>
            <a:endParaRPr sz="1200">
              <a:latin typeface="Tahoma"/>
              <a:cs typeface="Tahoma"/>
            </a:endParaRPr>
          </a:p>
          <a:p>
            <a:pPr marL="12700" marR="104775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educatiu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incrementem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col·laboracions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endParaRPr sz="1200">
              <a:latin typeface="Trebuchet MS"/>
              <a:cs typeface="Trebuchet MS"/>
            </a:endParaRPr>
          </a:p>
          <a:p>
            <a:pPr marL="12700" marR="19685">
              <a:lnSpc>
                <a:spcPct val="112599"/>
              </a:lnSpc>
              <a:spcBef>
                <a:spcPts val="62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satisfer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les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expectatives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60" i="1">
                <a:solidFill>
                  <a:srgbClr val="666666"/>
                </a:solidFill>
                <a:latin typeface="Verdana"/>
                <a:cs typeface="Verdana"/>
              </a:rPr>
              <a:t>del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client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intern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manera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li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permeti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prestar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el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millor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v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15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115570">
              <a:lnSpc>
                <a:spcPts val="1689"/>
              </a:lnSpc>
              <a:spcBef>
                <a:spcPts val="8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contacte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final.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46963" y="6095055"/>
            <a:ext cx="6840220" cy="3272154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Competitivitat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6700"/>
              </a:lnSpc>
              <a:spcBef>
                <a:spcPts val="56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Vetllem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mantenir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els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costos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retributius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nivells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garanteixin</a:t>
            </a:r>
            <a:r>
              <a:rPr dirty="0" sz="1250" spc="-26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la</a:t>
            </a:r>
            <a:r>
              <a:rPr dirty="0" sz="1250" spc="-21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competitivitat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l’empresa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d'assegurar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igualtat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retributiva de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d'igualtat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d'oportunitats.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8191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Reconeixem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vetllem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genera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encomanats.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sentit,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retributiva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costos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salarials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nivells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garanteixin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 marR="18732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competitivitat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fundamentant-se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coherència,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dotant-se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instruments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aconseguir-ho,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retribució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variable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tracten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individual.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2768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estructura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retributiva</a:t>
            </a:r>
            <a:r>
              <a:rPr dirty="0" sz="1200" spc="-14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detalla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l'apartat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destinat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fi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transparència.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existeixen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diferències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base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retribucions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s'apliquen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taules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salarials.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Persones/Convenis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Laborals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447721"/>
            <a:ext cx="6541134" cy="1672589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 marL="12700" marR="27305">
              <a:lnSpc>
                <a:spcPct val="115300"/>
              </a:lnSpc>
              <a:spcBef>
                <a:spcPts val="58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assolir </a:t>
            </a:r>
            <a:r>
              <a:rPr dirty="0" sz="1250" spc="-165" i="1">
                <a:solidFill>
                  <a:srgbClr val="666666"/>
                </a:solidFill>
                <a:latin typeface="Verdana"/>
                <a:cs typeface="Verdana"/>
              </a:rPr>
              <a:t>una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estructura organitzativa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flexible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adaptable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a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entorns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canviants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en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un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ambient </a:t>
            </a:r>
            <a:r>
              <a:rPr dirty="0" sz="1250" spc="-110" i="1">
                <a:solidFill>
                  <a:srgbClr val="666666"/>
                </a:solidFill>
                <a:latin typeface="Verdana"/>
                <a:cs typeface="Verdana"/>
              </a:rPr>
              <a:t>segur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d’eines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faciliten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l’adaptació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exigències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requerint.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garanties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d’èxit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futur,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adoptem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ajuden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l’adaptació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estructures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condicions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situacions.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ineraris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endavant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configuració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perfil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476469"/>
            <a:ext cx="6785609" cy="124333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RSC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5999"/>
              </a:lnSpc>
              <a:spcBef>
                <a:spcPts val="57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d'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aconseguir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que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B:SM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es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05" i="1">
                <a:solidFill>
                  <a:srgbClr val="666666"/>
                </a:solidFill>
                <a:latin typeface="Verdana"/>
                <a:cs typeface="Verdana"/>
              </a:rPr>
              <a:t>consolidi</a:t>
            </a:r>
            <a:r>
              <a:rPr dirty="0" sz="1250" spc="-2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65" i="1">
                <a:solidFill>
                  <a:srgbClr val="666666"/>
                </a:solidFill>
                <a:latin typeface="Verdana"/>
                <a:cs typeface="Verdana"/>
              </a:rPr>
              <a:t>una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empresa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socialment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responsable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compromesa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Materialitat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sistematitzat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l'obtenció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53276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PdeP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diàleg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076060"/>
            <a:ext cx="6743065" cy="2414270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Innovació</a:t>
            </a:r>
            <a:endParaRPr sz="1200">
              <a:latin typeface="Trebuchet MS"/>
              <a:cs typeface="Trebuchet MS"/>
            </a:endParaRPr>
          </a:p>
          <a:p>
            <a:pPr marL="12700" marR="217170">
              <a:lnSpc>
                <a:spcPct val="112599"/>
              </a:lnSpc>
              <a:spcBef>
                <a:spcPts val="62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mantenir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8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50" i="1">
                <a:solidFill>
                  <a:srgbClr val="666666"/>
                </a:solidFill>
                <a:latin typeface="Verdana"/>
                <a:cs typeface="Verdana"/>
              </a:rPr>
              <a:t>fer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créixer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l’esperit</a:t>
            </a:r>
            <a:r>
              <a:rPr dirty="0" sz="1250" spc="-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innovador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B:SM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50" i="1">
                <a:solidFill>
                  <a:srgbClr val="666666"/>
                </a:solidFill>
                <a:latin typeface="Verdana"/>
                <a:cs typeface="Verdana"/>
              </a:rPr>
              <a:t>,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com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21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empresa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pública</a:t>
            </a:r>
            <a:r>
              <a:rPr dirty="0" sz="1250" spc="-21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de </a:t>
            </a:r>
            <a:r>
              <a:rPr dirty="0" sz="1250" spc="-42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gestió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5" i="1">
                <a:solidFill>
                  <a:srgbClr val="666666"/>
                </a:solidFill>
                <a:latin typeface="Verdana"/>
                <a:cs typeface="Verdana"/>
              </a:rPr>
              <a:t>privada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61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l’absentisme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consolidant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prioritats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integrat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líniees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segueixen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indicadors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unitats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percentatges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elevats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7149393"/>
            <a:ext cx="205232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27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25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6224" y="2990189"/>
            <a:ext cx="6705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704" y="3458509"/>
            <a:ext cx="3255828" cy="18514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520992"/>
            <a:ext cx="914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722" y="7097956"/>
            <a:ext cx="2985017" cy="297701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60723" y="2990189"/>
            <a:ext cx="6311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3423" y="3373526"/>
            <a:ext cx="3413759" cy="269199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60723" y="6540500"/>
            <a:ext cx="76771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?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1797" y="7044140"/>
            <a:ext cx="3227116" cy="184064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1113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65"/>
              <a:t>Ocupació</a:t>
            </a:r>
            <a:endParaRPr sz="4300"/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346963" y="1675404"/>
            <a:ext cx="683450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1.270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edat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45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antiguitat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85,96%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indefinit,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84,62%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complert.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5857748"/>
            <a:ext cx="27247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Vegeu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Diversitat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Igualtat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d'Oportunitats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0723" y="9486087"/>
            <a:ext cx="22879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è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01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3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01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4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015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312058"/>
            <a:ext cx="17475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CF0018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74" y="3683879"/>
            <a:ext cx="3267293" cy="11529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3686" y="3371184"/>
            <a:ext cx="3236562" cy="157848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1165" y="7519065"/>
            <a:ext cx="2075688" cy="6760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7106208"/>
            <a:ext cx="172973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200" spc="-1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78074" y="7106208"/>
            <a:ext cx="10680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CF0018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56093" y="7500587"/>
            <a:ext cx="2033071" cy="71256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727354"/>
            <a:ext cx="312801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25"/>
              <a:t>I</a:t>
            </a:r>
            <a:r>
              <a:rPr dirty="0" spc="-70"/>
              <a:t>n</a:t>
            </a:r>
            <a:r>
              <a:rPr dirty="0" spc="-20"/>
              <a:t>d</a:t>
            </a:r>
            <a:r>
              <a:rPr dirty="0" spc="-145"/>
              <a:t>i</a:t>
            </a:r>
            <a:r>
              <a:rPr dirty="0" spc="-85"/>
              <a:t>c</a:t>
            </a:r>
            <a:r>
              <a:rPr dirty="0" spc="-95"/>
              <a:t>a</a:t>
            </a:r>
            <a:r>
              <a:rPr dirty="0" spc="-20"/>
              <a:t>d</a:t>
            </a:r>
            <a:r>
              <a:rPr dirty="0" spc="30"/>
              <a:t>o</a:t>
            </a:r>
            <a:r>
              <a:rPr dirty="0" spc="-265"/>
              <a:t>r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20"/>
              <a:t>d</a:t>
            </a:r>
            <a:r>
              <a:rPr dirty="0" spc="-165"/>
              <a:t>e</a:t>
            </a:r>
            <a:r>
              <a:rPr dirty="0" spc="-320"/>
              <a:t> </a:t>
            </a:r>
            <a:r>
              <a:rPr dirty="0" spc="-25"/>
              <a:t>P</a:t>
            </a:r>
            <a:r>
              <a:rPr dirty="0" spc="-225"/>
              <a:t>e</a:t>
            </a:r>
            <a:r>
              <a:rPr dirty="0" spc="-265"/>
              <a:t>r</a:t>
            </a:r>
            <a:r>
              <a:rPr dirty="0"/>
              <a:t>s</a:t>
            </a:r>
            <a:r>
              <a:rPr dirty="0" spc="30"/>
              <a:t>o</a:t>
            </a:r>
            <a:r>
              <a:rPr dirty="0" spc="-70"/>
              <a:t>n</a:t>
            </a:r>
            <a:r>
              <a:rPr dirty="0" spc="-95"/>
              <a:t>a</a:t>
            </a:r>
            <a:r>
              <a:rPr dirty="0" spc="-165"/>
              <a:t>l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46963" y="1283309"/>
            <a:ext cx="6817995" cy="1383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5113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distribueix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l'Estacionament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Regulat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àmplia.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oscil·lacions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d'empleats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conformen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nivells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d'activitat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divideixen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temporada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baixa,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3" y="6006002"/>
            <a:ext cx="628459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formem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5030642"/>
            <a:ext cx="285369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r</a:t>
            </a:r>
            <a:r>
              <a:rPr dirty="0" sz="1200" spc="-19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u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g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c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3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1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 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desembre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1676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85"/>
              <a:t>E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70"/>
              <a:t>r</a:t>
            </a:r>
            <a:r>
              <a:rPr dirty="0" sz="4300" spc="-130"/>
              <a:t>u</a:t>
            </a:r>
            <a:r>
              <a:rPr dirty="0" sz="4300" spc="-215"/>
              <a:t>c</a:t>
            </a:r>
            <a:r>
              <a:rPr dirty="0" sz="4300" spc="-405"/>
              <a:t>t</a:t>
            </a:r>
            <a:r>
              <a:rPr dirty="0" sz="4300" spc="-130"/>
              <a:t>u</a:t>
            </a:r>
            <a:r>
              <a:rPr dirty="0" sz="4300" spc="-370"/>
              <a:t>r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5"/>
              <a:t>o</a:t>
            </a:r>
            <a:r>
              <a:rPr dirty="0" sz="4300" spc="-370"/>
              <a:t>r</a:t>
            </a:r>
            <a:r>
              <a:rPr dirty="0" sz="4300" spc="-90"/>
              <a:t>g</a:t>
            </a:r>
            <a:r>
              <a:rPr dirty="0" sz="4300" spc="-195"/>
              <a:t>a</a:t>
            </a:r>
            <a:r>
              <a:rPr dirty="0" sz="4300" spc="-125"/>
              <a:t>n</a:t>
            </a:r>
            <a:r>
              <a:rPr dirty="0" sz="4300" spc="-310"/>
              <a:t>i</a:t>
            </a:r>
            <a:r>
              <a:rPr dirty="0" sz="4300" spc="-405"/>
              <a:t>t</a:t>
            </a:r>
            <a:r>
              <a:rPr dirty="0" sz="4300" spc="-434"/>
              <a:t>z</a:t>
            </a:r>
            <a:r>
              <a:rPr dirty="0" sz="4300" spc="-195"/>
              <a:t>a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270"/>
              <a:t>v</a:t>
            </a:r>
            <a:r>
              <a:rPr dirty="0" sz="4300" spc="-175"/>
              <a:t>a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579119" y="1876348"/>
            <a:ext cx="59055" cy="59055"/>
            <a:chOff x="579119" y="187634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18812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18812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2090927"/>
            <a:ext cx="59055" cy="59055"/>
            <a:chOff x="579119" y="209092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20958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209580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46963" y="1410106"/>
            <a:ext cx="6824980" cy="8698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pivota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eixos: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4924425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65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65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Ó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7620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col·legiat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davant,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7302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decisió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membre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poseeix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poders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confereix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òrgan;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liderar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dirigir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176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CONSELL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D'ADMINISTRACIÓ.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Màxim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òrgan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decisió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l’empresa.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Format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màxim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quinze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membres,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periòdicament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convocatòria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substitueixi.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facultats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intervenir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assumptes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supervisió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13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d’octubre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quedar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constituït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Municipals,tal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definir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cartipàs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juliol.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Tinent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d’Alcalde,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Gerardo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Pisarello,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Vicepresidència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recau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Regidora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Mercedes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Vidal.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secretari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municipal,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Jordi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Cases,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funcions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secretari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d’Administració.</a:t>
            </a:r>
            <a:endParaRPr sz="1200">
              <a:latin typeface="Tahoma"/>
              <a:cs typeface="Tahoma"/>
            </a:endParaRPr>
          </a:p>
          <a:p>
            <a:pPr marL="12700" marR="13843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Ignasi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Armengol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capdavant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General.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73%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d'homes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27%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61925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PRESIDÈNCIA.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mínim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l’empresa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porten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participa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participar.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preparen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marL="12700" marR="10604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1239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Encapçalada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integrada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especialitzades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d’activitat.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2642006"/>
            <a:ext cx="3238176" cy="11022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2191" y="2642006"/>
            <a:ext cx="3345484" cy="11256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4599533"/>
            <a:ext cx="3370579" cy="2885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d'empresa,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 hi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necessitat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concurs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promocions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endParaRPr sz="1200">
              <a:latin typeface="Tahoma"/>
              <a:cs typeface="Tahoma"/>
            </a:endParaRPr>
          </a:p>
          <a:p>
            <a:pPr marL="12700" marR="9144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constitueixi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interna.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191" y="5099913"/>
            <a:ext cx="3286129" cy="9508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542036"/>
            <a:ext cx="661860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contractes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predominants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indefinits.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84,65%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86,67%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condicions.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completa,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dividit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sexes,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percentatge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91,87%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91,88%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homes.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distribueixen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gènere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segons: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46963" y="8005491"/>
            <a:ext cx="6717030" cy="12547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considerablement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vacants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increment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Agents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Cívics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Atenció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al</a:t>
            </a:r>
            <a:r>
              <a:rPr dirty="0" sz="1200" spc="-23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Client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promocions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cobrir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distrïbuït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9710419"/>
            <a:ext cx="21005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8161548"/>
            <a:ext cx="326326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210" b="1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,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13144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5970" y="8253738"/>
            <a:ext cx="3212129" cy="17509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5619" y="505968"/>
            <a:ext cx="5735116" cy="687628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494" y="644643"/>
            <a:ext cx="3114955" cy="169700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9491" y="319653"/>
            <a:ext cx="333184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rejovenir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plantilla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enguany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percentatge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44" y="2539150"/>
            <a:ext cx="2495148" cy="2110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809491" y="2414726"/>
            <a:ext cx="14249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3660" y="2790664"/>
            <a:ext cx="3248980" cy="19262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5584647"/>
            <a:ext cx="10750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05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2462" y="5948839"/>
            <a:ext cx="3253647" cy="198900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92612" y="5728492"/>
            <a:ext cx="2866454" cy="283891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6963" y="514725"/>
            <a:ext cx="6743700" cy="12547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74%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reforç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temporada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cobertura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observar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demanda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d'Agents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Cívics,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91770">
              <a:lnSpc>
                <a:spcPct val="117300"/>
              </a:lnSpc>
            </a:pP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manera,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83%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baixes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rotació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d'Agents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Cívics,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òbviament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346963" y="9441489"/>
            <a:ext cx="151955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1050" spc="-235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17918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R</a:t>
            </a:r>
            <a:r>
              <a:rPr dirty="0" sz="4300" spc="-275"/>
              <a:t>e</a:t>
            </a:r>
            <a:r>
              <a:rPr dirty="0" sz="4300" spc="-275"/>
              <a:t>l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25"/>
              <a:t>s</a:t>
            </a:r>
            <a:r>
              <a:rPr dirty="0" sz="4300" spc="-484"/>
              <a:t> </a:t>
            </a:r>
            <a:r>
              <a:rPr dirty="0" sz="4300" spc="-275"/>
              <a:t>e</a:t>
            </a:r>
            <a:r>
              <a:rPr dirty="0" sz="4300" spc="-195"/>
              <a:t>m</a:t>
            </a:r>
            <a:r>
              <a:rPr dirty="0" sz="4300" spc="-95"/>
              <a:t>p</a:t>
            </a:r>
            <a:r>
              <a:rPr dirty="0" sz="4300" spc="-370"/>
              <a:t>r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195"/>
              <a:t>a</a:t>
            </a:r>
            <a:r>
              <a:rPr dirty="0" sz="4300" spc="-355"/>
              <a:t>-</a:t>
            </a:r>
            <a:r>
              <a:rPr dirty="0" sz="4300" spc="-95"/>
              <a:t>p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60"/>
              <a:t>s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195"/>
              <a:t>a</a:t>
            </a:r>
            <a:r>
              <a:rPr dirty="0" sz="4300" spc="-280"/>
              <a:t>l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72275" cy="2113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59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rellevant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consequència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interlocutors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l'àmbit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essencial.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fomentem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diàleg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hagut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106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reunions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sindicals.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sortit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esdevenen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material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l'anàlisi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significatius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estat: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paga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(personal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afectat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Decret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20/2012),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promocions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internes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calendaris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vacances.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paga,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arribat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devolucions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afectat.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calendaris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9705" y="4105046"/>
            <a:ext cx="5237683" cy="26724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7556825"/>
            <a:ext cx="6850380" cy="16840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diàleg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d'empresa.</a:t>
            </a:r>
            <a:endParaRPr sz="1200">
              <a:latin typeface="Tahoma"/>
              <a:cs typeface="Tahoma"/>
            </a:endParaRPr>
          </a:p>
          <a:p>
            <a:pPr marL="12700" marR="87312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designat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periòdicament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Existeixen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comitès,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escollits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sufragi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universal,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lliure,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secret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celebrat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eleccions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designar 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treballadors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data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31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desembre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manera: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239" y="706944"/>
            <a:ext cx="3247248" cy="173952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1914" y="634140"/>
            <a:ext cx="3270454" cy="86021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333516"/>
            <a:ext cx="384619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òrgans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representació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918732"/>
            <a:ext cx="442531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Formació;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Retribució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Variable;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Salut; Comissió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d'Activitats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Culturals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Recreatives;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Paritària;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d'Àrea;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Grues;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d’Aparcaments;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seguiment;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d'Igualtat;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Pensions;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Comissions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79923" y="3360826"/>
            <a:ext cx="4743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9923" y="3704153"/>
            <a:ext cx="210312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;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;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;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3" y="6937571"/>
            <a:ext cx="3330960" cy="93451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191" y="6941490"/>
            <a:ext cx="3345484" cy="114262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6963" y="5752409"/>
            <a:ext cx="64706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cobert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80,68%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11,99%.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següents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quadres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comparació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anys: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5"/>
            <a:ext cx="5835197" cy="13362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2187468"/>
            <a:ext cx="6849109" cy="357124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3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6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6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s’inclou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Conveni,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conciliació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familiar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exemple,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permisos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retribuïts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familiars,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jornades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</a:t>
            </a:r>
            <a:endParaRPr sz="1200">
              <a:latin typeface="Tahoma"/>
              <a:cs typeface="Tahoma"/>
            </a:endParaRPr>
          </a:p>
          <a:p>
            <a:pPr marL="12700" marR="7175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continuades,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graciable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intensiva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l'any,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elecció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base/zona,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conciliació,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etc.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668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d'avantatges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ajuts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natalici,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escolar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discapacitats,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remunerar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banda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d’assumptes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complement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malaltia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accident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(100%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salari),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assegurança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d'accident,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d’ajuda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econòmica,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bestretes,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bonificació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rotació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abonaments,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detall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commemoratiu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jubila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descomptes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puntuals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l’Empleat.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5928969"/>
            <a:ext cx="2926080" cy="35112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4265" y="5928969"/>
            <a:ext cx="2926080" cy="17556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231359"/>
            <a:ext cx="286067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conveni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29443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2816575"/>
            <a:ext cx="290957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19125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010919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Fons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d'activitats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recreatives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197485">
              <a:lnSpc>
                <a:spcPct val="117300"/>
              </a:lnSpc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337352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38026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40172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42318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09491" y="2258669"/>
            <a:ext cx="28930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conveni,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46524" y="27297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199635" y="2601996"/>
            <a:ext cx="2967990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3340">
              <a:lnSpc>
                <a:spcPct val="117300"/>
              </a:lnSpc>
              <a:spcBef>
                <a:spcPts val="95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24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l'empresa;</a:t>
            </a:r>
            <a:endParaRPr sz="1200">
              <a:latin typeface="Tahoma"/>
              <a:cs typeface="Tahoma"/>
            </a:endParaRPr>
          </a:p>
          <a:p>
            <a:pPr marL="12700" marR="39179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;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;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ajut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viatge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d’estudi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46524" y="31589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46524" y="358810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046524" y="38026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046524" y="40172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46524" y="423184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46963" y="514726"/>
            <a:ext cx="685419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399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abona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pòlissa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bàsica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inclou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radiològiques.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s'ofereix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l'ampliació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pòlissa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completa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familiars.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Aquell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necessita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material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ortopèdic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calçat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compensació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indefinit,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possibilitat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d'adherir-se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pensions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d'ocupació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346963" y="5588817"/>
            <a:ext cx="200723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11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91617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25"/>
              <a:t>I</a:t>
            </a:r>
            <a:r>
              <a:rPr dirty="0" sz="4300" spc="-90"/>
              <a:t>g</a:t>
            </a:r>
            <a:r>
              <a:rPr dirty="0" sz="4300" spc="-130"/>
              <a:t>u</a:t>
            </a:r>
            <a:r>
              <a:rPr dirty="0" sz="4300" spc="-195"/>
              <a:t>a</a:t>
            </a:r>
            <a:r>
              <a:rPr dirty="0" sz="4300" spc="-275"/>
              <a:t>l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409"/>
              <a:t>t</a:t>
            </a:r>
            <a:r>
              <a:rPr dirty="0" sz="4300" spc="-445"/>
              <a:t> </a:t>
            </a:r>
            <a:r>
              <a:rPr dirty="0" sz="4300" spc="-95"/>
              <a:t>d</a:t>
            </a:r>
            <a:r>
              <a:rPr dirty="0" sz="4300" spc="229"/>
              <a:t>'</a:t>
            </a:r>
            <a:r>
              <a:rPr dirty="0" sz="4300" spc="-5"/>
              <a:t>o</a:t>
            </a:r>
            <a:r>
              <a:rPr dirty="0" sz="4300" spc="-95"/>
              <a:t>p</a:t>
            </a:r>
            <a:r>
              <a:rPr dirty="0" sz="4300" spc="-5"/>
              <a:t>o</a:t>
            </a:r>
            <a:r>
              <a:rPr dirty="0" sz="4300" spc="-370"/>
              <a:t>r</a:t>
            </a:r>
            <a:r>
              <a:rPr dirty="0" sz="4300" spc="-405"/>
              <a:t>t</a:t>
            </a:r>
            <a:r>
              <a:rPr dirty="0" sz="4300" spc="-130"/>
              <a:t>u</a:t>
            </a:r>
            <a:r>
              <a:rPr dirty="0" sz="4300" spc="-125"/>
              <a:t>n</a:t>
            </a:r>
            <a:r>
              <a:rPr dirty="0" sz="4300" spc="-310"/>
              <a:t>i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405"/>
              <a:t>t</a:t>
            </a:r>
            <a:r>
              <a:rPr dirty="0" sz="4300" spc="-25"/>
              <a:t>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03695" cy="3926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969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polítiques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existeix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d’oportunitats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evitar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discriminació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naixement,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raça,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sexe,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religió,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opinió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condició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circumstància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d'Igualtat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d'oportunitats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vigència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segon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elabora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adreçat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d'Igualtat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desenvolupen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l'àmbit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selecció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candidates,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igualitària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retribucions,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l’ús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llenguatge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sexista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tolerància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l’assetjament.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sentit,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mesures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previstes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d’igualtat.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20%.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80">
                <a:solidFill>
                  <a:srgbClr val="CF0018"/>
                </a:solidFill>
                <a:latin typeface="Trebuchet MS"/>
                <a:cs typeface="Trebuchet MS"/>
              </a:rPr>
              <a:t>Indicadors</a:t>
            </a:r>
            <a:endParaRPr sz="2650">
              <a:latin typeface="Trebuchet MS"/>
              <a:cs typeface="Trebuchet MS"/>
            </a:endParaRPr>
          </a:p>
          <a:p>
            <a:pPr marL="12700" marR="50800">
              <a:lnSpc>
                <a:spcPct val="117300"/>
              </a:lnSpc>
              <a:spcBef>
                <a:spcPts val="94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Actualment,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d’empleats,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35%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42,55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quatre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jove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homes.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esforçant-nos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gènere,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progressiva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plantilla.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contractacions,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proporció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voltant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46%.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988" y="6335730"/>
            <a:ext cx="2100767" cy="12350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5981" y="6309743"/>
            <a:ext cx="2109925" cy="12514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61370" y="6367474"/>
            <a:ext cx="2004688" cy="1171247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61" y="1523837"/>
            <a:ext cx="3204544" cy="10783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6901" y="1464764"/>
            <a:ext cx="3209594" cy="207491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542036"/>
            <a:ext cx="48729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categoria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4379371"/>
            <a:ext cx="213360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442569"/>
            <a:ext cx="59055" cy="59055"/>
            <a:chOff x="579119" y="442569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4474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44744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19" y="657148"/>
            <a:ext cx="59055" cy="59055"/>
            <a:chOff x="579119" y="657148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6620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66202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1086307"/>
            <a:ext cx="59055" cy="59055"/>
            <a:chOff x="579119" y="1086307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10911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10911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1300886"/>
            <a:ext cx="59055" cy="59055"/>
            <a:chOff x="579119" y="1300886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13057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130576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1515465"/>
            <a:ext cx="59055" cy="59055"/>
            <a:chOff x="579119" y="1515465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15203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152034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1730044"/>
            <a:ext cx="59055" cy="59055"/>
            <a:chOff x="579119" y="1730044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17349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173492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1944624"/>
            <a:ext cx="59055" cy="59055"/>
            <a:chOff x="579119" y="1944624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1949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194950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579119" y="2159203"/>
            <a:ext cx="59055" cy="59055"/>
            <a:chOff x="579119" y="2159203"/>
            <a:chExt cx="59055" cy="59055"/>
          </a:xfrm>
        </p:grpSpPr>
        <p:sp>
          <p:nvSpPr>
            <p:cNvPr id="24" name="object 24"/>
            <p:cNvSpPr/>
            <p:nvPr/>
          </p:nvSpPr>
          <p:spPr>
            <a:xfrm>
              <a:off x="583996" y="216408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83996" y="216408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579119" y="2373782"/>
            <a:ext cx="59055" cy="59055"/>
            <a:chOff x="579119" y="2373782"/>
            <a:chExt cx="59055" cy="59055"/>
          </a:xfrm>
        </p:grpSpPr>
        <p:sp>
          <p:nvSpPr>
            <p:cNvPr id="27" name="object 27"/>
            <p:cNvSpPr/>
            <p:nvPr/>
          </p:nvSpPr>
          <p:spPr>
            <a:xfrm>
              <a:off x="583996" y="23786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83996" y="237865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79119" y="2588361"/>
            <a:ext cx="59055" cy="59055"/>
            <a:chOff x="579119" y="2588361"/>
            <a:chExt cx="59055" cy="59055"/>
          </a:xfrm>
        </p:grpSpPr>
        <p:sp>
          <p:nvSpPr>
            <p:cNvPr id="30" name="object 30"/>
            <p:cNvSpPr/>
            <p:nvPr/>
          </p:nvSpPr>
          <p:spPr>
            <a:xfrm>
              <a:off x="583996" y="259323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83996" y="259323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579119" y="2802940"/>
            <a:ext cx="59055" cy="59055"/>
            <a:chOff x="579119" y="2802940"/>
            <a:chExt cx="59055" cy="59055"/>
          </a:xfrm>
        </p:grpSpPr>
        <p:sp>
          <p:nvSpPr>
            <p:cNvPr id="33" name="object 33"/>
            <p:cNvSpPr/>
            <p:nvPr/>
          </p:nvSpPr>
          <p:spPr>
            <a:xfrm>
              <a:off x="583996" y="280781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83996" y="280781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579119" y="3544214"/>
            <a:ext cx="59055" cy="59055"/>
            <a:chOff x="579119" y="3544214"/>
            <a:chExt cx="59055" cy="59055"/>
          </a:xfrm>
        </p:grpSpPr>
        <p:sp>
          <p:nvSpPr>
            <p:cNvPr id="36" name="object 36"/>
            <p:cNvSpPr/>
            <p:nvPr/>
          </p:nvSpPr>
          <p:spPr>
            <a:xfrm>
              <a:off x="583996" y="35490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83996" y="35490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579119" y="3758793"/>
            <a:ext cx="59055" cy="59055"/>
            <a:chOff x="579119" y="3758793"/>
            <a:chExt cx="59055" cy="59055"/>
          </a:xfrm>
        </p:grpSpPr>
        <p:sp>
          <p:nvSpPr>
            <p:cNvPr id="39" name="object 39"/>
            <p:cNvSpPr/>
            <p:nvPr/>
          </p:nvSpPr>
          <p:spPr>
            <a:xfrm>
              <a:off x="583996" y="376367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583996" y="376367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579119" y="3973372"/>
            <a:ext cx="59055" cy="59055"/>
            <a:chOff x="579119" y="3973372"/>
            <a:chExt cx="59055" cy="59055"/>
          </a:xfrm>
        </p:grpSpPr>
        <p:sp>
          <p:nvSpPr>
            <p:cNvPr id="42" name="object 42"/>
            <p:cNvSpPr/>
            <p:nvPr/>
          </p:nvSpPr>
          <p:spPr>
            <a:xfrm>
              <a:off x="583996" y="39782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583996" y="39782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4" name="object 44"/>
          <p:cNvGrpSpPr/>
          <p:nvPr/>
        </p:nvGrpSpPr>
        <p:grpSpPr>
          <a:xfrm>
            <a:off x="579119" y="4187952"/>
            <a:ext cx="59055" cy="59055"/>
            <a:chOff x="579119" y="4187952"/>
            <a:chExt cx="59055" cy="59055"/>
          </a:xfrm>
        </p:grpSpPr>
        <p:sp>
          <p:nvSpPr>
            <p:cNvPr id="45" name="object 45"/>
            <p:cNvSpPr/>
            <p:nvPr/>
          </p:nvSpPr>
          <p:spPr>
            <a:xfrm>
              <a:off x="583996" y="41928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83996" y="41928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7" name="object 47"/>
          <p:cNvGrpSpPr/>
          <p:nvPr/>
        </p:nvGrpSpPr>
        <p:grpSpPr>
          <a:xfrm>
            <a:off x="579119" y="4402531"/>
            <a:ext cx="59055" cy="59055"/>
            <a:chOff x="579119" y="4402531"/>
            <a:chExt cx="59055" cy="59055"/>
          </a:xfrm>
        </p:grpSpPr>
        <p:sp>
          <p:nvSpPr>
            <p:cNvPr id="48" name="object 48"/>
            <p:cNvSpPr/>
            <p:nvPr/>
          </p:nvSpPr>
          <p:spPr>
            <a:xfrm>
              <a:off x="583996" y="440740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83996" y="440740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579119" y="4617110"/>
            <a:ext cx="59055" cy="59055"/>
            <a:chOff x="579119" y="4617110"/>
            <a:chExt cx="59055" cy="59055"/>
          </a:xfrm>
        </p:grpSpPr>
        <p:sp>
          <p:nvSpPr>
            <p:cNvPr id="51" name="object 51"/>
            <p:cNvSpPr/>
            <p:nvPr/>
          </p:nvSpPr>
          <p:spPr>
            <a:xfrm>
              <a:off x="583996" y="462198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83996" y="462198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/>
          <p:cNvSpPr txBox="1"/>
          <p:nvPr/>
        </p:nvSpPr>
        <p:spPr>
          <a:xfrm>
            <a:off x="346963" y="319652"/>
            <a:ext cx="6837680" cy="92329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340"/>
              </a:spcBef>
            </a:pP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438784">
              <a:lnSpc>
                <a:spcPct val="117300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l’estacionament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regulat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superfície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Blava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Verda)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4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3120390">
              <a:lnSpc>
                <a:spcPct val="1173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Bicing.</a:t>
            </a:r>
            <a:endParaRPr sz="1200">
              <a:latin typeface="Tahoma"/>
              <a:cs typeface="Tahoma"/>
            </a:endParaRPr>
          </a:p>
          <a:p>
            <a:pPr marL="402590" marR="50609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olímpiques: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Jordi,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esplanada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Fòrum</a:t>
            </a:r>
            <a:endParaRPr sz="1200">
              <a:latin typeface="Tahoma"/>
              <a:cs typeface="Tahoma"/>
            </a:endParaRPr>
          </a:p>
          <a:p>
            <a:pPr marL="402590" marR="326644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2125345" indent="-390525">
              <a:lnSpc>
                <a:spcPct val="2027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Supervisió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479806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TERSA</a:t>
            </a:r>
            <a:endParaRPr sz="1200">
              <a:latin typeface="Tahoma"/>
              <a:cs typeface="Tahoma"/>
            </a:endParaRPr>
          </a:p>
          <a:p>
            <a:pPr marL="402590" marR="5665470">
              <a:lnSpc>
                <a:spcPct val="117300"/>
              </a:lnSpc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Catalana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d'iniciatives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(en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liquidació)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384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diversitat 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prestats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implica, d'una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necessitat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l'alt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ra,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dotar-se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corporatiu</a:t>
            </a:r>
            <a:endParaRPr sz="1200">
              <a:latin typeface="Tahoma"/>
              <a:cs typeface="Tahoma"/>
            </a:endParaRPr>
          </a:p>
          <a:p>
            <a:pPr marL="12700" marR="3810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capaços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d’absorbir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(en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dimensió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ipologia)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diversificació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requereix.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demana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estructures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Ò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5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Ó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COMITÈ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COORDINACIÓ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DIRECCIÓ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GENERAL.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endParaRPr sz="1200">
              <a:latin typeface="Tahoma"/>
              <a:cs typeface="Tahoma"/>
            </a:endParaRPr>
          </a:p>
          <a:p>
            <a:pPr marL="12700" marR="1206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caràcter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Aglutina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membres,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examina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estableix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delegacions,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assistir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determinats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fòrums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externes,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endParaRPr sz="1200">
              <a:latin typeface="Tahoma"/>
              <a:cs typeface="Tahoma"/>
            </a:endParaRPr>
          </a:p>
          <a:p>
            <a:pPr marL="12700" marR="19685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cogestionen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Gerència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periodicitat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quinzenal.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COMITÈ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DIRECCIÓ.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examina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requereixen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tractament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específic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adopta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decisions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configura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Administrativa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acords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proposta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elevar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Contractació.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Encapçalat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endParaRPr sz="1200">
              <a:latin typeface="Tahoma"/>
              <a:cs typeface="Tahoma"/>
            </a:endParaRPr>
          </a:p>
          <a:p>
            <a:pPr marL="12700" marR="76200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sotsdirectors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l’assessora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jurídica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d’Operacions,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exerceix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secretària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contractació.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periodicitat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quinzenal.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composició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membres,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53%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homes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47%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374130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z="4300" spc="-190"/>
              <a:t>F</a:t>
            </a:r>
            <a:r>
              <a:rPr dirty="0" sz="4300" spc="-5"/>
              <a:t>o</a:t>
            </a:r>
            <a:r>
              <a:rPr dirty="0" sz="4300" spc="-370"/>
              <a:t>r</a:t>
            </a:r>
            <a:r>
              <a:rPr dirty="0" sz="4300" spc="-195"/>
              <a:t>m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275"/>
              <a:t>i</a:t>
            </a:r>
            <a:r>
              <a:rPr dirty="0" sz="4300" spc="-484"/>
              <a:t> 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270"/>
              <a:t>v</a:t>
            </a:r>
            <a:r>
              <a:rPr dirty="0" sz="4300" spc="-5"/>
              <a:t>o</a:t>
            </a:r>
            <a:r>
              <a:rPr dirty="0" sz="4300" spc="-275"/>
              <a:t>l</a:t>
            </a:r>
            <a:r>
              <a:rPr dirty="0" sz="4300" spc="-130"/>
              <a:t>u</a:t>
            </a:r>
            <a:r>
              <a:rPr dirty="0" sz="4300" spc="-95"/>
              <a:t>p</a:t>
            </a:r>
            <a:r>
              <a:rPr dirty="0" sz="4300" spc="-195"/>
              <a:t>a</a:t>
            </a:r>
            <a:r>
              <a:rPr dirty="0" sz="4300" spc="-195"/>
              <a:t>m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345"/>
              <a:t>t  </a:t>
            </a:r>
            <a:r>
              <a:rPr dirty="0" sz="4300" spc="-185"/>
              <a:t>professional</a:t>
            </a:r>
            <a:endParaRPr sz="4300"/>
          </a:p>
        </p:txBody>
      </p:sp>
      <p:grpSp>
        <p:nvGrpSpPr>
          <p:cNvPr id="3" name="object 3"/>
          <p:cNvGrpSpPr/>
          <p:nvPr/>
        </p:nvGrpSpPr>
        <p:grpSpPr>
          <a:xfrm>
            <a:off x="579119" y="2578608"/>
            <a:ext cx="59055" cy="59055"/>
            <a:chOff x="579119" y="2578608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25834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258348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2793187"/>
            <a:ext cx="59055" cy="59055"/>
            <a:chOff x="579119" y="2793187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27980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27980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19" y="3007766"/>
            <a:ext cx="59055" cy="59055"/>
            <a:chOff x="579119" y="3007766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30126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30126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1870476"/>
            <a:ext cx="6850380" cy="7204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2606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interns: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eixos: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Formatius</a:t>
            </a:r>
            <a:endParaRPr sz="1200">
              <a:latin typeface="Tahoma"/>
              <a:cs typeface="Tahoma"/>
            </a:endParaRPr>
          </a:p>
          <a:p>
            <a:pPr marL="402590" marR="4042410">
              <a:lnSpc>
                <a:spcPct val="117300"/>
              </a:lnSpc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ahoma"/>
              <a:cs typeface="Tahoma"/>
            </a:endParaRPr>
          </a:p>
          <a:p>
            <a:pPr marL="12700" marR="20637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dissenyem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Pla</a:t>
            </a:r>
            <a:r>
              <a:rPr dirty="0" sz="1200" spc="-14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Formació</a:t>
            </a:r>
            <a:r>
              <a:rPr dirty="0" sz="1200" spc="-1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Desenvolupament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detectades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capacitats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1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2650" spc="-12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26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plantejàvem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Impulsar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manera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pro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activa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col·laboració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món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educatiu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els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llocs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potencials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l’empresa.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júnior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consolidat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unitats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havien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prèviament.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afegit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col·laboració,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recorregut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millora: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trobar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fórmules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ajudin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estudiants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finalitzant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siguin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beneficioses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dues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establirem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convenis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Universit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formatius.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159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Implantar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plataforma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e-learning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finalitat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gestionar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coneixement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dins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l’empresa,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donar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accessibilitat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formació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col·laboradors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facilitar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seva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habilitats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capacitats.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on-line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capacitació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endParaRPr sz="1200">
              <a:latin typeface="Tahoma"/>
              <a:cs typeface="Tahoma"/>
            </a:endParaRPr>
          </a:p>
          <a:p>
            <a:pPr marL="12700" marR="245110">
              <a:lnSpc>
                <a:spcPct val="117300"/>
              </a:lnSpc>
              <a:spcBef>
                <a:spcPts val="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ofimàtica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habilitats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plataforma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e-learning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s’impulsarà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4765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Formadors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Interns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Experts.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Identificar,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capacitar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coneixements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tècnics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competències,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motivació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capacitat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compartir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coneixements,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ajudant-los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competències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capacitats.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identificat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58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55%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formats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formadors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impartit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formacions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2709" y="783324"/>
            <a:ext cx="3238351" cy="156607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2797068"/>
            <a:ext cx="6137910" cy="7473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901315">
              <a:lnSpc>
                <a:spcPct val="117300"/>
              </a:lnSpc>
              <a:spcBef>
                <a:spcPts val="95"/>
              </a:spcBef>
            </a:pP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'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h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1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j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'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h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7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ó 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per</a:t>
            </a:r>
            <a:r>
              <a:rPr dirty="0" sz="1200" spc="-19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categoria</a:t>
            </a:r>
            <a:endParaRPr sz="1200">
              <a:latin typeface="Tahoma"/>
              <a:cs typeface="Tahoma"/>
            </a:endParaRPr>
          </a:p>
          <a:p>
            <a:pPr marL="3474720">
              <a:lnSpc>
                <a:spcPct val="100000"/>
              </a:lnSpc>
              <a:spcBef>
                <a:spcPts val="860"/>
              </a:spcBef>
            </a:pP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'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h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'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7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f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ó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4317" y="542036"/>
            <a:ext cx="29603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CF0018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44339" y="1002941"/>
            <a:ext cx="3107975" cy="179275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4065035"/>
            <a:ext cx="686054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tendència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augmentar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d’assistents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formacions,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d’arribar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mínim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curs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l’organització.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apreciar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gràfic,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totalitat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90,79%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9,85%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2013.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3"/>
            <a:ext cx="6827520" cy="2555875"/>
          </a:xfrm>
          <a:custGeom>
            <a:avLst/>
            <a:gdLst/>
            <a:ahLst/>
            <a:cxnLst/>
            <a:rect l="l" t="t" r="r" b="b"/>
            <a:pathLst>
              <a:path w="6827520" h="2555875">
                <a:moveTo>
                  <a:pt x="6827520" y="2555443"/>
                </a:moveTo>
                <a:lnTo>
                  <a:pt x="0" y="2555443"/>
                </a:lnTo>
                <a:lnTo>
                  <a:pt x="0" y="0"/>
                </a:lnTo>
                <a:lnTo>
                  <a:pt x="6827520" y="0"/>
                </a:lnTo>
                <a:lnTo>
                  <a:pt x="6827520" y="2555443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359663"/>
            <a:ext cx="6827520" cy="2555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487680" marR="301879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90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2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79</a:t>
            </a:r>
            <a:r>
              <a:rPr dirty="0" sz="1200" spc="325" b="1">
                <a:solidFill>
                  <a:srgbClr val="666666"/>
                </a:solidFill>
                <a:latin typeface="Trebuchet MS"/>
                <a:cs typeface="Trebuchet MS"/>
              </a:rPr>
              <a:t>%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87680" marR="3073400">
              <a:lnSpc>
                <a:spcPct val="117300"/>
              </a:lnSpc>
            </a:pP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1.153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2.936</a:t>
            </a:r>
            <a:endParaRPr sz="1200">
              <a:latin typeface="Tahoma"/>
              <a:cs typeface="Tahoma"/>
            </a:endParaRPr>
          </a:p>
          <a:p>
            <a:pPr marL="487680" marR="262318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20.524</a:t>
            </a:r>
            <a:r>
              <a:rPr dirty="0" sz="1200" spc="-2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2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3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749807"/>
            <a:ext cx="1872691" cy="11899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447" y="3589888"/>
            <a:ext cx="2685980" cy="19226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191" y="3584296"/>
            <a:ext cx="3182973" cy="17130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9491" y="5840191"/>
            <a:ext cx="319532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Hores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impartides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843663"/>
            <a:ext cx="3345484" cy="11200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2927" y="825111"/>
            <a:ext cx="3153737" cy="4919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3312058"/>
            <a:ext cx="6850380" cy="26708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l’avaluació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l’acompliment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consisteix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180º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mànager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col·laborador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pròpia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L’avaluació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finalitza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entrevista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individual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mànager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comú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compromisos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necessàries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realitzaran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arribar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assolir-los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(accions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formatives,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ajuda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immediat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companys).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valorarà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grau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d’assoliment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llarga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durada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procés.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endParaRPr sz="1200">
              <a:latin typeface="Tahoma"/>
              <a:cs typeface="Tahoma"/>
            </a:endParaRPr>
          </a:p>
          <a:p>
            <a:pPr marL="12700" marR="197485">
              <a:lnSpc>
                <a:spcPct val="117300"/>
              </a:lnSpc>
              <a:spcBef>
                <a:spcPts val="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temporal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immediats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retorn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desenvolupament.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2551277"/>
            <a:ext cx="18002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'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h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19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è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164973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65"/>
              <a:t>R</a:t>
            </a:r>
            <a:r>
              <a:rPr dirty="0" spc="-225"/>
              <a:t>e</a:t>
            </a:r>
            <a:r>
              <a:rPr dirty="0" spc="-20"/>
              <a:t>p</a:t>
            </a:r>
            <a:r>
              <a:rPr dirty="0" spc="-210"/>
              <a:t>t</a:t>
            </a:r>
            <a:r>
              <a:rPr dirty="0" spc="-225"/>
              <a:t>e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170"/>
              <a:t>2</a:t>
            </a:r>
            <a:r>
              <a:rPr dirty="0" spc="-90"/>
              <a:t>0</a:t>
            </a:r>
            <a:r>
              <a:rPr dirty="0" spc="-170"/>
              <a:t>1</a:t>
            </a:r>
            <a:r>
              <a:rPr dirty="0" spc="-125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049223"/>
            <a:ext cx="6830695" cy="13836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Itineraris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Professionals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l'empresa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comencin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establir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ruta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talent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Aprofundir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relacions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Universitat/Empresa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convenis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estudiants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finalitzant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empresa.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091896"/>
            <a:ext cx="305054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11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243" y="701040"/>
            <a:ext cx="6417868" cy="18921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3214522"/>
            <a:ext cx="2506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9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v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701040"/>
            <a:ext cx="6096000" cy="20482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3401791"/>
            <a:ext cx="6815455" cy="66929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1.983,75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s'observa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tendència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baixa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d'hores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empleat.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indicador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disminueix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l'augment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793" y="4680508"/>
            <a:ext cx="6105753" cy="18921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7262266"/>
            <a:ext cx="2506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9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F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v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243" y="632764"/>
            <a:ext cx="6369100" cy="15215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2795117"/>
            <a:ext cx="25069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9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v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1943628"/>
            <a:ext cx="2196465" cy="331724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TRANSVERSAL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10795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61594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78074" y="1943628"/>
            <a:ext cx="2172335" cy="160083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204">
                <a:solidFill>
                  <a:srgbClr val="CF0018"/>
                </a:solidFill>
                <a:latin typeface="Tahoma"/>
                <a:cs typeface="Tahoma"/>
              </a:rPr>
              <a:t>I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8074" y="3674892"/>
            <a:ext cx="2178050" cy="238633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6096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635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assolir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074" y="6191321"/>
            <a:ext cx="2136140" cy="2814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0325">
              <a:lnSpc>
                <a:spcPct val="117300"/>
              </a:lnSpc>
              <a:spcBef>
                <a:spcPts val="95"/>
              </a:spcBef>
            </a:pP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y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algn="just" marL="12700" marR="147955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formacions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imprescindibles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requereixen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l'assoliment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0663" y="1943628"/>
            <a:ext cx="2188210" cy="181546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INDIVIDUAL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l’organització.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663" y="3889471"/>
            <a:ext cx="2188210" cy="3458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x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 Professional)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comandament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immediat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79375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89535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663" y="7478796"/>
            <a:ext cx="2220595" cy="21717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endParaRPr sz="1200">
              <a:latin typeface="Tahoma"/>
              <a:cs typeface="Tahoma"/>
            </a:endParaRPr>
          </a:p>
          <a:p>
            <a:pPr marL="12700" marR="59690">
              <a:lnSpc>
                <a:spcPct val="117300"/>
              </a:lnSpc>
              <a:spcBef>
                <a:spcPts val="5"/>
              </a:spcBef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554355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è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46963" y="493268"/>
            <a:ext cx="2216785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P</a:t>
            </a:r>
            <a:r>
              <a:rPr dirty="0" spc="-170"/>
              <a:t>l</a:t>
            </a:r>
            <a:r>
              <a:rPr dirty="0" spc="-90"/>
              <a:t>a</a:t>
            </a:r>
            <a:r>
              <a:rPr dirty="0" spc="-265"/>
              <a:t> </a:t>
            </a:r>
            <a:r>
              <a:rPr dirty="0" spc="-20"/>
              <a:t>d</a:t>
            </a:r>
            <a:r>
              <a:rPr dirty="0" spc="-165"/>
              <a:t>e</a:t>
            </a:r>
            <a:r>
              <a:rPr dirty="0" spc="-320"/>
              <a:t> </a:t>
            </a:r>
            <a:r>
              <a:rPr dirty="0" spc="-170"/>
              <a:t>F</a:t>
            </a:r>
            <a:r>
              <a:rPr dirty="0" spc="30"/>
              <a:t>o</a:t>
            </a:r>
            <a:r>
              <a:rPr dirty="0" spc="-265"/>
              <a:t>r</a:t>
            </a:r>
            <a:r>
              <a:rPr dirty="0" spc="-130"/>
              <a:t>m</a:t>
            </a:r>
            <a:r>
              <a:rPr dirty="0" spc="-95"/>
              <a:t>a</a:t>
            </a:r>
            <a:r>
              <a:rPr dirty="0" spc="-85"/>
              <a:t>c</a:t>
            </a:r>
            <a:r>
              <a:rPr dirty="0" spc="-145"/>
              <a:t>i</a:t>
            </a:r>
            <a:r>
              <a:rPr dirty="0" spc="5"/>
              <a:t>ó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46963" y="1021913"/>
            <a:ext cx="666877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centra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nodreix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d'aquí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s'elabora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divideix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blocs: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542036"/>
            <a:ext cx="34861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Torneu</a:t>
            </a:r>
            <a:r>
              <a:rPr dirty="0" sz="1200" spc="-19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"Formació</a:t>
            </a:r>
            <a:r>
              <a:rPr dirty="0" sz="1200" spc="-1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desenvolupament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professional"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3"/>
            <a:ext cx="6861809" cy="96621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11125">
              <a:lnSpc>
                <a:spcPct val="117300"/>
              </a:lnSpc>
              <a:spcBef>
                <a:spcPts val="9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COMITÈ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SEGUIMENT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PROJECTES.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Encapçalat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reuneix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periodicitat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quinzenal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(alternativament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Direcció)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implicades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afectades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desenvolupar.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3030">
              <a:lnSpc>
                <a:spcPct val="1173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COMITÈ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DIVISIÓ.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l’òrgan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decisions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adoptades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Encapçalat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corresponent,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responsables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àrees.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periodicitat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quinzenal.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concret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d’Operacions,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l'aprovaran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Z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Ó</a:t>
            </a:r>
            <a:r>
              <a:rPr dirty="0" sz="1850" spc="-2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  <a:p>
            <a:pPr marL="12700" marR="325755">
              <a:lnSpc>
                <a:spcPct val="117300"/>
              </a:lnSpc>
              <a:spcBef>
                <a:spcPts val="56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respon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triple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97485" marR="657225" indent="952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1.</a:t>
            </a:r>
            <a:r>
              <a:rPr dirty="0" sz="1200" spc="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Màxima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2.</a:t>
            </a:r>
            <a:r>
              <a:rPr dirty="0" sz="1200" spc="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Cohesió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corporació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empresarial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potent: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marL="402590" marR="715645" indent="-205104">
              <a:lnSpc>
                <a:spcPct val="117300"/>
              </a:lnSpc>
              <a:buAutoNum type="arabicPeriod" startAt="3"/>
              <a:tabLst>
                <a:tab pos="403225" algn="l"/>
              </a:tabLst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Coherència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d’alguna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manera,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6666"/>
              </a:buClr>
              <a:buFont typeface="Tahoma"/>
              <a:buAutoNum type="arabicPeriod" startAt="3"/>
            </a:pPr>
            <a:endParaRPr sz="1000">
              <a:latin typeface="Tahoma"/>
              <a:cs typeface="Tahoma"/>
            </a:endParaRPr>
          </a:p>
          <a:p>
            <a:pPr marL="12700" marR="1879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Encapçalada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l’organització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s’articula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voltant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(la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d’Operacions)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112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Sotsdirecció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Financera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planifica,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fixa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executa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variables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econòmiques,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jurídiques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l'àmbit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consolidat,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participades,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aquelles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minoritària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majoritària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100%.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Gestiona,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participacions minoritàries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accionista.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d’obtenir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adequats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endParaRPr sz="1200">
              <a:latin typeface="Tahoma"/>
              <a:cs typeface="Tahoma"/>
            </a:endParaRPr>
          </a:p>
          <a:p>
            <a:pPr marL="12700" marR="16256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inversions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necessàries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preparar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documentació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mantindrà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lligam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temes.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d’Operacions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indrà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principals: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lvl="1" marL="256540" marR="257810">
              <a:lnSpc>
                <a:spcPct val="117300"/>
              </a:lnSpc>
              <a:buFont typeface="Trebuchet MS"/>
              <a:buAutoNum type="alphaLcPeriod"/>
              <a:tabLst>
                <a:tab pos="412750" algn="l"/>
              </a:tabLst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Fomentar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l’eficiència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encomanats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gestionats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666666"/>
              </a:buClr>
              <a:buFont typeface="Trebuchet MS"/>
              <a:buAutoNum type="alphaLcPeriod"/>
            </a:pPr>
            <a:endParaRPr sz="1000">
              <a:latin typeface="Tahoma"/>
              <a:cs typeface="Tahoma"/>
            </a:endParaRPr>
          </a:p>
          <a:p>
            <a:pPr lvl="1" marL="256540" marR="735330">
              <a:lnSpc>
                <a:spcPct val="117300"/>
              </a:lnSpc>
              <a:buFont typeface="Trebuchet MS"/>
              <a:buAutoNum type="alphaLcPeriod"/>
              <a:tabLst>
                <a:tab pos="412750" algn="l"/>
              </a:tabLst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Detectar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oportunitats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666666"/>
              </a:buClr>
              <a:buFont typeface="Trebuchet MS"/>
              <a:buAutoNum type="alphaLcPeriod"/>
            </a:pPr>
            <a:endParaRPr sz="1200">
              <a:latin typeface="Tahoma"/>
              <a:cs typeface="Tahoma"/>
            </a:endParaRPr>
          </a:p>
          <a:p>
            <a:pPr lvl="1" marL="402590" indent="-146685">
              <a:lnSpc>
                <a:spcPct val="100000"/>
              </a:lnSpc>
              <a:buFont typeface="Trebuchet MS"/>
              <a:buAutoNum type="alphaLcPeriod"/>
              <a:tabLst>
                <a:tab pos="403225" algn="l"/>
              </a:tabLst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Dinamitzar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completa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trobar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endParaRPr sz="1200">
              <a:latin typeface="Tahoma"/>
              <a:cs typeface="Tahoma"/>
            </a:endParaRPr>
          </a:p>
          <a:p>
            <a:pPr marL="256540" marR="11938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mediambiental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l’execució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d’aquestes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lvl="1" marL="256540" marR="5080">
              <a:lnSpc>
                <a:spcPct val="117300"/>
              </a:lnSpc>
              <a:buFont typeface="Trebuchet MS"/>
              <a:buAutoNum type="alphaLcPeriod" startAt="4"/>
              <a:tabLst>
                <a:tab pos="412750" algn="l"/>
              </a:tabLst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Planificar,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fixar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àmbits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(I)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informació;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(II)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tècnics;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(III) 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jurídics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generals; 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(IV)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pública;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(V)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 estàndards,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executar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estructura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919728"/>
            <a:ext cx="6827520" cy="3453129"/>
          </a:xfrm>
          <a:custGeom>
            <a:avLst/>
            <a:gdLst/>
            <a:ahLst/>
            <a:cxnLst/>
            <a:rect l="l" t="t" r="r" b="b"/>
            <a:pathLst>
              <a:path w="6827520" h="3453129">
                <a:moveTo>
                  <a:pt x="6827520" y="3452774"/>
                </a:moveTo>
                <a:lnTo>
                  <a:pt x="0" y="3452774"/>
                </a:lnTo>
                <a:lnTo>
                  <a:pt x="0" y="0"/>
                </a:lnTo>
                <a:lnTo>
                  <a:pt x="6827520" y="0"/>
                </a:lnTo>
                <a:lnTo>
                  <a:pt x="6827520" y="3452774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3919728"/>
            <a:ext cx="6827520" cy="3453129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487680">
              <a:lnSpc>
                <a:spcPct val="100000"/>
              </a:lnSpc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  <a:p>
            <a:pPr marL="487680" marR="3498215">
              <a:lnSpc>
                <a:spcPct val="117300"/>
              </a:lnSpc>
              <a:spcBef>
                <a:spcPts val="565"/>
              </a:spcBef>
            </a:pP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ç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487680" marR="3496310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487680" marR="372110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4309872"/>
            <a:ext cx="2857804" cy="202874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16445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155"/>
              <a:t>S</a:t>
            </a:r>
            <a:r>
              <a:rPr dirty="0" sz="4300" spc="-195"/>
              <a:t>a</a:t>
            </a:r>
            <a:r>
              <a:rPr dirty="0" sz="4300" spc="-275"/>
              <a:t>l</a:t>
            </a:r>
            <a:r>
              <a:rPr dirty="0" sz="4300" spc="-130"/>
              <a:t>u</a:t>
            </a:r>
            <a:r>
              <a:rPr dirty="0" sz="4300" spc="-409"/>
              <a:t>t</a:t>
            </a:r>
            <a:r>
              <a:rPr dirty="0" sz="4300" spc="-445"/>
              <a:t> </a:t>
            </a:r>
            <a:r>
              <a:rPr dirty="0" sz="4300" spc="-275"/>
              <a:t>i</a:t>
            </a:r>
            <a:r>
              <a:rPr dirty="0" sz="4300" spc="-484"/>
              <a:t> </a:t>
            </a:r>
            <a:r>
              <a:rPr dirty="0" sz="4300" spc="-60"/>
              <a:t>s</a:t>
            </a:r>
            <a:r>
              <a:rPr dirty="0" sz="4300" spc="-275"/>
              <a:t>e</a:t>
            </a:r>
            <a:r>
              <a:rPr dirty="0" sz="4300" spc="-90"/>
              <a:t>g</a:t>
            </a:r>
            <a:r>
              <a:rPr dirty="0" sz="4300" spc="-130"/>
              <a:t>u</a:t>
            </a:r>
            <a:r>
              <a:rPr dirty="0" sz="4300" spc="-370"/>
              <a:t>r</a:t>
            </a:r>
            <a:r>
              <a:rPr dirty="0" sz="4300" spc="-275"/>
              <a:t>e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409"/>
              <a:t>t</a:t>
            </a:r>
            <a:r>
              <a:rPr dirty="0" sz="4300" spc="-445"/>
              <a:t> </a:t>
            </a:r>
            <a:r>
              <a:rPr dirty="0" sz="4300" spc="-275"/>
              <a:t>l</a:t>
            </a:r>
            <a:r>
              <a:rPr dirty="0" sz="4300" spc="-195"/>
              <a:t>a</a:t>
            </a:r>
            <a:r>
              <a:rPr dirty="0" sz="4300" spc="-100"/>
              <a:t>b</a:t>
            </a:r>
            <a:r>
              <a:rPr dirty="0" sz="4300" spc="-5"/>
              <a:t>o</a:t>
            </a:r>
            <a:r>
              <a:rPr dirty="0" sz="4300" spc="-370"/>
              <a:t>r</a:t>
            </a:r>
            <a:r>
              <a:rPr dirty="0" sz="4300" spc="-195"/>
              <a:t>a</a:t>
            </a:r>
            <a:r>
              <a:rPr dirty="0" sz="4300" spc="-280"/>
              <a:t>l</a:t>
            </a:r>
            <a:endParaRPr sz="43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46963" y="1382796"/>
            <a:ext cx="6824345" cy="2268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7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–operatiu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2002–,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centra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condicions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desig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d’intentar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llei.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Carta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defineix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unifica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estableix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bases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cultura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preventiva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instaurades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divisions,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 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fonaments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consolidats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premissa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àmbits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525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l’abast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prevenció,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guies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d’actuació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anat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temps.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09798"/>
            <a:ext cx="3302000" cy="168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50900">
              <a:lnSpc>
                <a:spcPct val="117300"/>
              </a:lnSpc>
              <a:spcBef>
                <a:spcPts val="9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sensibilització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Vigilància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pilotat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l’equip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DUE,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endParaRPr sz="1200">
              <a:latin typeface="Tahoma"/>
              <a:cs typeface="Tahoma"/>
            </a:endParaRPr>
          </a:p>
          <a:p>
            <a:pPr marL="12700" marR="29209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pròpies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especialitat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durant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523967"/>
            <a:ext cx="341693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421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mèdiques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periòdiques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241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mèdiques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inicials.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tardor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endParaRPr sz="1200">
              <a:latin typeface="Tahoma"/>
              <a:cs typeface="Tahoma"/>
            </a:endParaRPr>
          </a:p>
          <a:p>
            <a:pPr algn="just" marL="12700" marR="17780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752921"/>
            <a:ext cx="328041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0701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especial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únic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abonament,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pre-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novembre.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abonat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160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sabates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plantilles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especials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5625612"/>
            <a:ext cx="3345815" cy="45465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campanyes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d'informar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tractar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563" y="5487111"/>
            <a:ext cx="689102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baseline="18518" sz="1800" spc="-82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baseline="18518" sz="1800" spc="-17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7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baseline="18518" sz="1800" spc="-20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1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baseline="18518" sz="18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15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baseline="18518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75">
                <a:solidFill>
                  <a:srgbClr val="666666"/>
                </a:solidFill>
                <a:latin typeface="Tahoma"/>
                <a:cs typeface="Tahoma"/>
              </a:rPr>
              <a:t>any,</a:t>
            </a:r>
            <a:r>
              <a:rPr dirty="0" baseline="18518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baseline="18518" sz="1800" spc="-23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15">
                <a:solidFill>
                  <a:srgbClr val="666666"/>
                </a:solidFill>
                <a:latin typeface="Tahoma"/>
                <a:cs typeface="Tahoma"/>
              </a:rPr>
              <a:t>dut</a:t>
            </a:r>
            <a:r>
              <a:rPr dirty="0" baseline="18518" sz="1800" spc="-22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baseline="18518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3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baseline="18518" sz="1800" spc="-8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44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baseline="18518" sz="18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 spc="-7">
                <a:solidFill>
                  <a:srgbClr val="666666"/>
                </a:solidFill>
                <a:latin typeface="Tahoma"/>
                <a:cs typeface="Tahoma"/>
              </a:rPr>
              <a:t>seguit</a:t>
            </a:r>
            <a:r>
              <a:rPr dirty="0" baseline="18518" sz="1800" spc="-2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18518" sz="18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baseline="18518" sz="18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d’inclemències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meteorològiques,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6745325"/>
            <a:ext cx="3419475" cy="20859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Seguretat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normativa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actual,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Prevenció,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Delegats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139700">
              <a:lnSpc>
                <a:spcPct val="117300"/>
              </a:lnSpc>
              <a:spcBef>
                <a:spcPts val="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altres: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Edifici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Girafes,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orangutans,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aparcament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733" y="849335"/>
            <a:ext cx="3186175" cy="186259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760723" y="3243783"/>
            <a:ext cx="6870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0" name="object 10"/>
          <p:cNvSpPr txBox="1"/>
          <p:nvPr/>
        </p:nvSpPr>
        <p:spPr>
          <a:xfrm>
            <a:off x="3760723" y="3587110"/>
            <a:ext cx="3370579" cy="1313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referents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inicial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psicosocial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protocols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i/o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0723" y="5030642"/>
            <a:ext cx="326390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0723" y="5674379"/>
            <a:ext cx="30924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1563" y="6006003"/>
            <a:ext cx="6630034" cy="552450"/>
          </a:xfrm>
          <a:prstGeom prst="rect">
            <a:avLst/>
          </a:prstGeom>
        </p:spPr>
        <p:txBody>
          <a:bodyPr wrap="square" lIns="0" tIns="920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72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sobre: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alimentació,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envelliment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saludable.</a:t>
            </a:r>
            <a:r>
              <a:rPr dirty="0" sz="1200" spc="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-15">
                <a:solidFill>
                  <a:srgbClr val="666666"/>
                </a:solidFill>
                <a:latin typeface="Tahoma"/>
                <a:cs typeface="Tahoma"/>
              </a:rPr>
              <a:t>d’accions</a:t>
            </a:r>
            <a:r>
              <a:rPr dirty="0" baseline="-18518" sz="1800" spc="-17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7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baseline="-18518" sz="1800" spc="-172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-37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baseline="-18518" sz="18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>
                <a:solidFill>
                  <a:srgbClr val="666666"/>
                </a:solidFill>
                <a:latin typeface="Tahoma"/>
                <a:cs typeface="Tahoma"/>
              </a:rPr>
              <a:t>donat</a:t>
            </a:r>
            <a:r>
              <a:rPr dirty="0" baseline="-18518" sz="18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-22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baseline="-18518" sz="1800" spc="-247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-22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baseline="-18518" sz="1800" spc="-20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-44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baseline="-18518" sz="1800" spc="-3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 spc="97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baseline="-18518" sz="1800" spc="-337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baseline="-18518" sz="18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baseline="-18518" sz="1800">
              <a:latin typeface="Tahoma"/>
              <a:cs typeface="Tahoma"/>
            </a:endParaRPr>
          </a:p>
          <a:p>
            <a:pPr marL="3451860">
              <a:lnSpc>
                <a:spcPct val="100000"/>
              </a:lnSpc>
              <a:spcBef>
                <a:spcPts val="63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662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42036"/>
            <a:ext cx="6833234" cy="571373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47472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3474720" marR="8255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•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marca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CSS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3474720" marR="10858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vestuari.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reunions,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responen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</a:t>
            </a:r>
            <a:endParaRPr sz="1200">
              <a:latin typeface="Tahoma"/>
              <a:cs typeface="Tahoma"/>
            </a:endParaRPr>
          </a:p>
          <a:p>
            <a:pPr marL="3474720">
              <a:lnSpc>
                <a:spcPct val="100000"/>
              </a:lnSpc>
              <a:spcBef>
                <a:spcPts val="24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periodicitat.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40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8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necessàries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comunicar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laborals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Departament 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Treball,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complint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terminis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establerts.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documental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administrativa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117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baixa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62</a:t>
            </a:r>
            <a:r>
              <a:rPr dirty="0" sz="1200" spc="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baixa,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43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ineres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registrat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accident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mortal.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114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d’absentisme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accident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l’1,25%,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epr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inferiors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l’1%.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683" y="6966738"/>
            <a:ext cx="3261847" cy="16937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6151" y="6965536"/>
            <a:ext cx="3209857" cy="16915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9168" y="591589"/>
            <a:ext cx="3220376" cy="14879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3880" y="3618450"/>
            <a:ext cx="3253307" cy="163101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542036"/>
            <a:ext cx="26085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>
                <a:solidFill>
                  <a:srgbClr val="CF0018"/>
                </a:solidFill>
                <a:latin typeface="Trebuchet MS"/>
                <a:cs typeface="Trebuchet MS"/>
              </a:rPr>
              <a:t>Indicadors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200" spc="-1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baixa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CF0018"/>
                </a:solidFill>
                <a:latin typeface="Trebuchet MS"/>
                <a:cs typeface="Trebuchet MS"/>
              </a:rPr>
              <a:t>per</a:t>
            </a:r>
            <a:r>
              <a:rPr dirty="0" sz="1200" spc="-1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CF0018"/>
                </a:solidFill>
                <a:latin typeface="Trebuchet MS"/>
                <a:cs typeface="Trebuchet MS"/>
              </a:rPr>
              <a:t>accident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laboral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397170"/>
            <a:ext cx="674306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L'absentisme,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accidents,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malaltia,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maternitats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paternitats,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figues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6417873"/>
            <a:ext cx="247523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7720" y="1096385"/>
            <a:ext cx="3251143" cy="6404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5691" y="1152894"/>
            <a:ext cx="3259886" cy="5203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1190" y="3540836"/>
            <a:ext cx="3199360" cy="19417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640242"/>
            <a:ext cx="3321685" cy="224472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B:SMtv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circuit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TV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’s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23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monitors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emeten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continguts: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pantalles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endParaRPr sz="1200">
              <a:latin typeface="Tahoma"/>
              <a:cs typeface="Tahoma"/>
            </a:endParaRPr>
          </a:p>
          <a:p>
            <a:pPr marL="12700" marR="13017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...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83996" y="814303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7108" y="8015244"/>
            <a:ext cx="256857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77595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3996" y="835761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857219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36566" y="6377635"/>
            <a:ext cx="1404518" cy="71201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809491" y="7903078"/>
            <a:ext cx="3290570" cy="160083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687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9" name="object 9"/>
          <p:cNvSpPr txBox="1"/>
          <p:nvPr/>
        </p:nvSpPr>
        <p:spPr>
          <a:xfrm>
            <a:off x="3809491" y="9634342"/>
            <a:ext cx="333184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ampliant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existent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56311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0"/>
              <a:t>C</a:t>
            </a:r>
            <a:r>
              <a:rPr dirty="0" sz="4300" spc="-5"/>
              <a:t>o</a:t>
            </a:r>
            <a:r>
              <a:rPr dirty="0" sz="4300" spc="-195"/>
              <a:t>m</a:t>
            </a:r>
            <a:r>
              <a:rPr dirty="0" sz="4300" spc="-130"/>
              <a:t>u</a:t>
            </a:r>
            <a:r>
              <a:rPr dirty="0" sz="4300" spc="-125"/>
              <a:t>n</a:t>
            </a:r>
            <a:r>
              <a:rPr dirty="0" sz="4300" spc="-310"/>
              <a:t>i</a:t>
            </a:r>
            <a:r>
              <a:rPr dirty="0" sz="4300" spc="-215"/>
              <a:t>c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125"/>
              <a:t>I</a:t>
            </a:r>
            <a:r>
              <a:rPr dirty="0" sz="4300" spc="-125"/>
              <a:t>n</a:t>
            </a:r>
            <a:r>
              <a:rPr dirty="0" sz="4300" spc="-405"/>
              <a:t>t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125"/>
              <a:t>n</a:t>
            </a:r>
            <a:r>
              <a:rPr dirty="0" sz="4300" spc="-175"/>
              <a:t>a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346963" y="1382796"/>
            <a:ext cx="681482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Disposem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arriben 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plantilla: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circuit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TV’s;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correu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electrònic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corporatiu;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Portal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l’Empleat;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finestra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informativa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apareix 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l’iniciar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ordinador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taulells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informatius.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únicament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tramet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relacionades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urgent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més: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PDA’S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vigilants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Tablets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Grues,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s'hi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publiquem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adreçades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operatiu.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9663" y="2963875"/>
            <a:ext cx="6827520" cy="2282825"/>
          </a:xfrm>
          <a:prstGeom prst="rect">
            <a:avLst/>
          </a:prstGeom>
          <a:solidFill>
            <a:srgbClr val="E3E4E5"/>
          </a:solidFill>
        </p:spPr>
        <p:txBody>
          <a:bodyPr wrap="square" lIns="0" tIns="164465" rIns="0" bIns="0" rtlCol="0" vert="horz">
            <a:spAutoFit/>
          </a:bodyPr>
          <a:lstStyle/>
          <a:p>
            <a:pPr algn="just" marL="2306320">
              <a:lnSpc>
                <a:spcPts val="2030"/>
              </a:lnSpc>
              <a:spcBef>
                <a:spcPts val="1295"/>
              </a:spcBef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endParaRPr sz="1850">
              <a:latin typeface="Trebuchet MS"/>
              <a:cs typeface="Trebuchet MS"/>
            </a:endParaRPr>
          </a:p>
          <a:p>
            <a:pPr algn="just" marL="1633220" marR="1624965" indent="24130">
              <a:lnSpc>
                <a:spcPts val="1839"/>
              </a:lnSpc>
              <a:spcBef>
                <a:spcPts val="190"/>
              </a:spcBef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122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.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50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cc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8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t 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2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20">
                <a:solidFill>
                  <a:srgbClr val="CF0018"/>
                </a:solidFill>
                <a:latin typeface="Trebuchet MS"/>
                <a:cs typeface="Trebuchet MS"/>
              </a:rPr>
              <a:t>M 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10">
                <a:solidFill>
                  <a:srgbClr val="CF0018"/>
                </a:solidFill>
                <a:latin typeface="Trebuchet MS"/>
                <a:cs typeface="Trebuchet MS"/>
              </a:rPr>
              <a:t>"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oo</a:t>
            </a:r>
            <a:r>
              <a:rPr dirty="0" sz="1850" spc="-25">
                <a:solidFill>
                  <a:srgbClr val="CF0018"/>
                </a:solidFill>
                <a:latin typeface="Trebuchet MS"/>
                <a:cs typeface="Trebuchet MS"/>
              </a:rPr>
              <a:t>Z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oo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" 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y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10">
                <a:solidFill>
                  <a:srgbClr val="CF0018"/>
                </a:solidFill>
                <a:latin typeface="Trebuchet MS"/>
                <a:cs typeface="Trebuchet MS"/>
              </a:rPr>
              <a:t>"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"</a:t>
            </a:r>
            <a:endParaRPr sz="1850">
              <a:latin typeface="Trebuchet MS"/>
              <a:cs typeface="Trebuchet MS"/>
            </a:endParaRPr>
          </a:p>
          <a:p>
            <a:pPr algn="ctr">
              <a:lnSpc>
                <a:spcPts val="1664"/>
              </a:lnSpc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(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6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)</a:t>
            </a:r>
            <a:endParaRPr sz="1850">
              <a:latin typeface="Trebuchet MS"/>
              <a:cs typeface="Trebuchet MS"/>
            </a:endParaRPr>
          </a:p>
          <a:p>
            <a:pPr algn="ctr" marL="906780" marR="904240">
              <a:lnSpc>
                <a:spcPts val="1839"/>
              </a:lnSpc>
              <a:spcBef>
                <a:spcPts val="190"/>
              </a:spcBef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63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continguts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 -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Taulells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informatius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(Centres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5">
                <a:solidFill>
                  <a:srgbClr val="CF0018"/>
                </a:solidFill>
                <a:latin typeface="Trebuchet MS"/>
                <a:cs typeface="Trebuchet MS"/>
              </a:rPr>
              <a:t>treball) </a:t>
            </a:r>
            <a:r>
              <a:rPr dirty="0" sz="1850" spc="-5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y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149193"/>
            <a:ext cx="6827520" cy="10160"/>
          </a:xfrm>
          <a:custGeom>
            <a:avLst/>
            <a:gdLst/>
            <a:ahLst/>
            <a:cxnLst/>
            <a:rect l="l" t="t" r="r" b="b"/>
            <a:pathLst>
              <a:path w="6827520" h="10160">
                <a:moveTo>
                  <a:pt x="6827520" y="9753"/>
                </a:moveTo>
                <a:lnTo>
                  <a:pt x="0" y="9753"/>
                </a:lnTo>
                <a:lnTo>
                  <a:pt x="0" y="0"/>
                </a:lnTo>
                <a:lnTo>
                  <a:pt x="6827520" y="0"/>
                </a:lnTo>
                <a:lnTo>
                  <a:pt x="6827520" y="9753"/>
                </a:lnTo>
                <a:close/>
              </a:path>
            </a:pathLst>
          </a:custGeom>
          <a:solidFill>
            <a:srgbClr val="DAE9E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554736"/>
            <a:ext cx="3345484" cy="2009241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4046524" y="44744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46524" y="66202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46524" y="87660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46524" y="109118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809491" y="319652"/>
            <a:ext cx="3173095" cy="1313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402590">
              <a:lnSpc>
                <a:spcPct val="100000"/>
              </a:lnSpc>
              <a:spcBef>
                <a:spcPts val="340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402590" marR="1619885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....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propis,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difon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923" y="4144061"/>
            <a:ext cx="1950720" cy="7022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3" y="5821679"/>
            <a:ext cx="3345484" cy="4584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663" y="7450531"/>
            <a:ext cx="3345484" cy="52669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809491" y="3465188"/>
            <a:ext cx="3376295" cy="645795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Email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Corporatiu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"Comunicat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Intern"</a:t>
            </a:r>
            <a:endParaRPr sz="1850">
              <a:latin typeface="Trebuchet MS"/>
              <a:cs typeface="Trebuchet MS"/>
            </a:endParaRPr>
          </a:p>
          <a:p>
            <a:pPr marL="12700" marR="20447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correu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electrònic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corporatiu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(mail),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s’utilitza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bàsicament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l’enviament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comunicats</a:t>
            </a:r>
            <a:endParaRPr sz="1200">
              <a:latin typeface="Tahoma"/>
              <a:cs typeface="Tahoma"/>
            </a:endParaRPr>
          </a:p>
          <a:p>
            <a:pPr marL="12700" marR="16065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empleats: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vam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newsletters.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 marR="1165225">
              <a:lnSpc>
                <a:spcPts val="1839"/>
              </a:lnSpc>
              <a:spcBef>
                <a:spcPts val="994"/>
              </a:spcBef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850" spc="-65">
                <a:solidFill>
                  <a:srgbClr val="CF0018"/>
                </a:solidFill>
                <a:latin typeface="Trebuchet MS"/>
                <a:cs typeface="Trebuchet MS"/>
              </a:rPr>
              <a:t>"L'InfooZoo"</a:t>
            </a:r>
            <a:endParaRPr sz="1850">
              <a:latin typeface="Trebuchet MS"/>
              <a:cs typeface="Trebuchet MS"/>
            </a:endParaRPr>
          </a:p>
          <a:p>
            <a:pPr marL="12700" marR="198120">
              <a:lnSpc>
                <a:spcPct val="117300"/>
              </a:lnSpc>
              <a:spcBef>
                <a:spcPts val="57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maig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butlletí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Col·lectiu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editar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16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Zoològic.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 marR="189230">
              <a:lnSpc>
                <a:spcPts val="1839"/>
              </a:lnSpc>
              <a:spcBef>
                <a:spcPts val="994"/>
              </a:spcBef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10">
                <a:solidFill>
                  <a:srgbClr val="CF0018"/>
                </a:solidFill>
                <a:latin typeface="Trebuchet MS"/>
                <a:cs typeface="Trebuchet MS"/>
              </a:rPr>
              <a:t>"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5">
                <a:solidFill>
                  <a:srgbClr val="CF0018"/>
                </a:solidFill>
                <a:latin typeface="Trebuchet MS"/>
                <a:cs typeface="Trebuchet MS"/>
              </a:rPr>
              <a:t>a  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Calàbria"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Carles 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III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oficines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situades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Rosa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1978761"/>
            <a:ext cx="6827520" cy="10160"/>
          </a:xfrm>
          <a:custGeom>
            <a:avLst/>
            <a:gdLst/>
            <a:ahLst/>
            <a:cxnLst/>
            <a:rect l="l" t="t" r="r" b="b"/>
            <a:pathLst>
              <a:path w="6827520" h="10160">
                <a:moveTo>
                  <a:pt x="6827520" y="9753"/>
                </a:moveTo>
                <a:lnTo>
                  <a:pt x="0" y="9753"/>
                </a:lnTo>
                <a:lnTo>
                  <a:pt x="0" y="0"/>
                </a:lnTo>
                <a:lnTo>
                  <a:pt x="6827520" y="0"/>
                </a:lnTo>
                <a:lnTo>
                  <a:pt x="6827520" y="9753"/>
                </a:lnTo>
                <a:close/>
              </a:path>
            </a:pathLst>
          </a:custGeom>
          <a:solidFill>
            <a:srgbClr val="DAE9E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59663" y="3324759"/>
            <a:ext cx="6827520" cy="7003415"/>
            <a:chOff x="359663" y="3324759"/>
            <a:chExt cx="6827520" cy="7003415"/>
          </a:xfrm>
        </p:grpSpPr>
        <p:sp>
          <p:nvSpPr>
            <p:cNvPr id="4" name="object 4"/>
            <p:cNvSpPr/>
            <p:nvPr/>
          </p:nvSpPr>
          <p:spPr>
            <a:xfrm>
              <a:off x="359663" y="3324759"/>
              <a:ext cx="6827520" cy="7003415"/>
            </a:xfrm>
            <a:custGeom>
              <a:avLst/>
              <a:gdLst/>
              <a:ahLst/>
              <a:cxnLst/>
              <a:rect l="l" t="t" r="r" b="b"/>
              <a:pathLst>
                <a:path w="6827520" h="7003415">
                  <a:moveTo>
                    <a:pt x="0" y="0"/>
                  </a:moveTo>
                  <a:lnTo>
                    <a:pt x="6827519" y="0"/>
                  </a:lnTo>
                  <a:lnTo>
                    <a:pt x="6827519" y="7003083"/>
                  </a:lnTo>
                  <a:lnTo>
                    <a:pt x="0" y="70030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123" y="3519830"/>
              <a:ext cx="2926080" cy="34820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00630" y="7001866"/>
              <a:ext cx="2926080" cy="17556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09491" y="319653"/>
            <a:ext cx="338201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4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endParaRPr sz="1200">
              <a:latin typeface="Tahoma"/>
              <a:cs typeface="Tahoma"/>
            </a:endParaRPr>
          </a:p>
          <a:p>
            <a:pPr marL="12700" marR="1778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etiquetar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caixes,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etc...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acolllida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trasllat.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346963" y="2099686"/>
            <a:ext cx="6470015" cy="95694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8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5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finestra/pantalla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apareix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arrencar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ordinadors,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s’hi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emetre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27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continguts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diferents.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359664"/>
            <a:ext cx="6827520" cy="5520690"/>
            <a:chOff x="359663" y="359664"/>
            <a:chExt cx="6827520" cy="5520690"/>
          </a:xfrm>
        </p:grpSpPr>
        <p:sp>
          <p:nvSpPr>
            <p:cNvPr id="3" name="object 3"/>
            <p:cNvSpPr/>
            <p:nvPr/>
          </p:nvSpPr>
          <p:spPr>
            <a:xfrm>
              <a:off x="359663" y="359664"/>
              <a:ext cx="6827520" cy="5520690"/>
            </a:xfrm>
            <a:custGeom>
              <a:avLst/>
              <a:gdLst/>
              <a:ahLst/>
              <a:cxnLst/>
              <a:rect l="l" t="t" r="r" b="b"/>
              <a:pathLst>
                <a:path w="6827520" h="5520690">
                  <a:moveTo>
                    <a:pt x="6827519" y="5520538"/>
                  </a:moveTo>
                  <a:lnTo>
                    <a:pt x="0" y="5520538"/>
                  </a:lnTo>
                  <a:lnTo>
                    <a:pt x="0" y="0"/>
                  </a:lnTo>
                  <a:lnTo>
                    <a:pt x="6827519" y="0"/>
                  </a:lnTo>
                  <a:lnTo>
                    <a:pt x="6827519" y="5520538"/>
                  </a:lnTo>
                  <a:close/>
                </a:path>
              </a:pathLst>
            </a:custGeom>
            <a:solidFill>
              <a:srgbClr val="E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1123" y="359664"/>
              <a:ext cx="2926080" cy="35112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0384" y="3870959"/>
              <a:ext cx="2926080" cy="175564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46963" y="6079154"/>
            <a:ext cx="6713855" cy="360997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reforç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s’utilitzen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cartells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informatius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disposats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Departaments.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habitualment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versió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missatges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adaptada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espais.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penjar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taulells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continguts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diferents.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y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  <a:p>
            <a:pPr marL="12700" marR="3448050">
              <a:lnSpc>
                <a:spcPct val="117300"/>
              </a:lnSpc>
              <a:spcBef>
                <a:spcPts val="565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específiques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encàrrec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d’alguna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486785">
              <a:lnSpc>
                <a:spcPct val="117300"/>
              </a:lnSpc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específiques.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870476"/>
            <a:ext cx="449326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essencial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nosaltres,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treballem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Sistema </a:t>
            </a:r>
            <a:r>
              <a:rPr dirty="0" sz="1200" spc="-3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Q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(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G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Q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001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884850"/>
            <a:ext cx="448183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Estem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compromesos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mostrem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comportament.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Avaluem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respectius,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d’objectius,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orientem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6956" y="199826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16956" y="221284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216956" y="242742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16956" y="264200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16956" y="285658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16956" y="307116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16956" y="328574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216956" y="3500323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95490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150">
                <a:latin typeface="SimSun"/>
                <a:cs typeface="SimSun"/>
              </a:rPr>
              <a:t>R</a:t>
            </a:r>
            <a:r>
              <a:rPr dirty="0" sz="4300" spc="-80">
                <a:latin typeface="SimSun"/>
                <a:cs typeface="SimSun"/>
              </a:rPr>
              <a:t>e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135">
                <a:latin typeface="SimSun"/>
                <a:cs typeface="SimSun"/>
              </a:rPr>
              <a:t>ó</a:t>
            </a:r>
            <a:r>
              <a:rPr dirty="0" sz="4300" spc="-1295">
                <a:latin typeface="SimSun"/>
                <a:cs typeface="SimSun"/>
              </a:rPr>
              <a:t> 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1225">
                <a:latin typeface="SimSun"/>
                <a:cs typeface="SimSun"/>
              </a:rPr>
              <a:t>m</a:t>
            </a:r>
            <a:r>
              <a:rPr dirty="0" sz="4300" spc="160">
                <a:latin typeface="SimSun"/>
                <a:cs typeface="SimSun"/>
              </a:rPr>
              <a:t>b</a:t>
            </a:r>
            <a:r>
              <a:rPr dirty="0" sz="4300" spc="-1320">
                <a:latin typeface="SimSun"/>
                <a:cs typeface="SimSun"/>
              </a:rPr>
              <a:t> </a:t>
            </a:r>
            <a:r>
              <a:rPr dirty="0" sz="4300" spc="-80">
                <a:latin typeface="SimSun"/>
                <a:cs typeface="SimSun"/>
              </a:rPr>
              <a:t>e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434">
                <a:latin typeface="SimSun"/>
                <a:cs typeface="SimSun"/>
              </a:rPr>
              <a:t>s</a:t>
            </a:r>
            <a:r>
              <a:rPr dirty="0" sz="4300" spc="-1340">
                <a:latin typeface="SimSun"/>
                <a:cs typeface="SimSun"/>
              </a:rPr>
              <a:t> 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-80">
                <a:latin typeface="SimSun"/>
                <a:cs typeface="SimSun"/>
              </a:rPr>
              <a:t>e</a:t>
            </a:r>
            <a:r>
              <a:rPr dirty="0" sz="4300" spc="75">
                <a:latin typeface="SimSun"/>
                <a:cs typeface="SimSun"/>
              </a:rPr>
              <a:t>n</a:t>
            </a:r>
            <a:r>
              <a:rPr dirty="0" sz="4300" spc="-850">
                <a:latin typeface="SimSun"/>
                <a:cs typeface="SimSun"/>
              </a:rPr>
              <a:t>t</a:t>
            </a:r>
            <a:r>
              <a:rPr dirty="0" sz="4300" spc="-434">
                <a:latin typeface="SimSun"/>
                <a:cs typeface="SimSun"/>
              </a:rPr>
              <a:t>s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963" y="4503948"/>
            <a:ext cx="672592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focus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groups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podem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atendre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9663" y="5226710"/>
            <a:ext cx="6827520" cy="1249045"/>
          </a:xfrm>
          <a:prstGeom prst="rect">
            <a:avLst/>
          </a:prstGeom>
          <a:solidFill>
            <a:srgbClr val="E3E4E5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L="614045" marR="60960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objectiu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compromís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atendre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comunicacions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abans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15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dies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hàbils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recepció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comunicat.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o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9119" y="7669987"/>
            <a:ext cx="59055" cy="59055"/>
            <a:chOff x="579119" y="7669987"/>
            <a:chExt cx="59055" cy="59055"/>
          </a:xfrm>
        </p:grpSpPr>
        <p:sp>
          <p:nvSpPr>
            <p:cNvPr id="16" name="object 16"/>
            <p:cNvSpPr/>
            <p:nvPr/>
          </p:nvSpPr>
          <p:spPr>
            <a:xfrm>
              <a:off x="583996" y="76748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83996" y="767486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579119" y="7884566"/>
            <a:ext cx="59055" cy="59055"/>
            <a:chOff x="579119" y="7884566"/>
            <a:chExt cx="59055" cy="59055"/>
          </a:xfrm>
        </p:grpSpPr>
        <p:sp>
          <p:nvSpPr>
            <p:cNvPr id="19" name="object 19"/>
            <p:cNvSpPr/>
            <p:nvPr/>
          </p:nvSpPr>
          <p:spPr>
            <a:xfrm>
              <a:off x="583996" y="78894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83996" y="788944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579119" y="8099145"/>
            <a:ext cx="59055" cy="59055"/>
            <a:chOff x="579119" y="8099145"/>
            <a:chExt cx="59055" cy="59055"/>
          </a:xfrm>
        </p:grpSpPr>
        <p:sp>
          <p:nvSpPr>
            <p:cNvPr id="22" name="object 22"/>
            <p:cNvSpPr/>
            <p:nvPr/>
          </p:nvSpPr>
          <p:spPr>
            <a:xfrm>
              <a:off x="583996" y="810402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583996" y="810402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579119" y="8313725"/>
            <a:ext cx="59055" cy="59055"/>
            <a:chOff x="579119" y="8313725"/>
            <a:chExt cx="59055" cy="59055"/>
          </a:xfrm>
        </p:grpSpPr>
        <p:sp>
          <p:nvSpPr>
            <p:cNvPr id="25" name="object 25"/>
            <p:cNvSpPr/>
            <p:nvPr/>
          </p:nvSpPr>
          <p:spPr>
            <a:xfrm>
              <a:off x="583996" y="83186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996" y="831860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579119" y="8742883"/>
            <a:ext cx="59055" cy="59055"/>
            <a:chOff x="579119" y="8742883"/>
            <a:chExt cx="59055" cy="59055"/>
          </a:xfrm>
        </p:grpSpPr>
        <p:sp>
          <p:nvSpPr>
            <p:cNvPr id="28" name="object 28"/>
            <p:cNvSpPr/>
            <p:nvPr/>
          </p:nvSpPr>
          <p:spPr>
            <a:xfrm>
              <a:off x="583996" y="87477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83996" y="874776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/>
          <p:cNvGrpSpPr/>
          <p:nvPr/>
        </p:nvGrpSpPr>
        <p:grpSpPr>
          <a:xfrm>
            <a:off x="579119" y="8957462"/>
            <a:ext cx="59055" cy="59055"/>
            <a:chOff x="579119" y="8957462"/>
            <a:chExt cx="59055" cy="59055"/>
          </a:xfrm>
        </p:grpSpPr>
        <p:sp>
          <p:nvSpPr>
            <p:cNvPr id="31" name="object 31"/>
            <p:cNvSpPr/>
            <p:nvPr/>
          </p:nvSpPr>
          <p:spPr>
            <a:xfrm>
              <a:off x="583996" y="89623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3996" y="896233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46963" y="6674124"/>
            <a:ext cx="6853555" cy="240093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0">
                <a:solidFill>
                  <a:srgbClr val="CF0018"/>
                </a:solidFill>
                <a:latin typeface="SimSun"/>
                <a:cs typeface="SimSun"/>
              </a:rPr>
              <a:t>A</a:t>
            </a:r>
            <a:r>
              <a:rPr dirty="0" sz="1850" spc="-160">
                <a:solidFill>
                  <a:srgbClr val="CF0018"/>
                </a:solidFill>
                <a:latin typeface="SimSun"/>
                <a:cs typeface="SimSun"/>
              </a:rPr>
              <a:t>ss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o</a:t>
            </a:r>
            <a:r>
              <a:rPr dirty="0" sz="1850" spc="-545">
                <a:solidFill>
                  <a:srgbClr val="CF0018"/>
                </a:solidFill>
                <a:latin typeface="SimSun"/>
                <a:cs typeface="SimSun"/>
              </a:rPr>
              <a:t>l</a:t>
            </a:r>
            <a:r>
              <a:rPr dirty="0" sz="1850" spc="-550">
                <a:solidFill>
                  <a:srgbClr val="CF0018"/>
                </a:solidFill>
                <a:latin typeface="SimSun"/>
                <a:cs typeface="SimSun"/>
              </a:rPr>
              <a:t>i</a:t>
            </a:r>
            <a:r>
              <a:rPr dirty="0" sz="1850" spc="530">
                <a:solidFill>
                  <a:srgbClr val="CF0018"/>
                </a:solidFill>
                <a:latin typeface="SimSun"/>
                <a:cs typeface="SimSun"/>
              </a:rPr>
              <a:t>m</a:t>
            </a:r>
            <a:r>
              <a:rPr dirty="0" sz="1850" spc="-85">
                <a:solidFill>
                  <a:srgbClr val="CF0018"/>
                </a:solidFill>
                <a:latin typeface="SimSun"/>
                <a:cs typeface="SimSun"/>
              </a:rPr>
              <a:t>e</a:t>
            </a:r>
            <a:r>
              <a:rPr dirty="0" sz="1850" spc="-10">
                <a:solidFill>
                  <a:srgbClr val="CF0018"/>
                </a:solidFill>
                <a:latin typeface="SimSun"/>
                <a:cs typeface="SimSun"/>
              </a:rPr>
              <a:t>n</a:t>
            </a:r>
            <a:r>
              <a:rPr dirty="0" sz="1850" spc="-315">
                <a:solidFill>
                  <a:srgbClr val="CF0018"/>
                </a:solidFill>
                <a:latin typeface="SimSun"/>
                <a:cs typeface="SimSun"/>
              </a:rPr>
              <a:t>t</a:t>
            </a:r>
            <a:r>
              <a:rPr dirty="0" sz="1850" spc="-190">
                <a:solidFill>
                  <a:srgbClr val="CF0018"/>
                </a:solidFill>
                <a:latin typeface="SimSun"/>
                <a:cs typeface="SimSun"/>
              </a:rPr>
              <a:t>s</a:t>
            </a:r>
            <a:r>
              <a:rPr dirty="0" sz="1850" spc="-515">
                <a:solidFill>
                  <a:srgbClr val="CF0018"/>
                </a:solidFill>
                <a:latin typeface="SimSun"/>
                <a:cs typeface="SimSun"/>
              </a:rPr>
              <a:t> 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2</a:t>
            </a:r>
            <a:r>
              <a:rPr dirty="0" sz="1850" spc="-85">
                <a:solidFill>
                  <a:srgbClr val="CF0018"/>
                </a:solidFill>
                <a:latin typeface="SimSun"/>
                <a:cs typeface="SimSun"/>
              </a:rPr>
              <a:t>0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1</a:t>
            </a:r>
            <a:r>
              <a:rPr dirty="0" sz="1850" spc="-55">
                <a:solidFill>
                  <a:srgbClr val="CF0018"/>
                </a:solidFill>
                <a:latin typeface="SimSun"/>
                <a:cs typeface="SimSun"/>
              </a:rPr>
              <a:t>5</a:t>
            </a:r>
            <a:endParaRPr sz="185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1341755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quadre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comandament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d’atenció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Internalitzar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difondre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metodologia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invisible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Optimitzar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call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center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agents,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online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relativa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l’estat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endParaRPr sz="1200">
              <a:latin typeface="Tahoma"/>
              <a:cs typeface="Tahoma"/>
            </a:endParaRPr>
          </a:p>
          <a:p>
            <a:pPr marL="402590" marR="116649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d’atenció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client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corporatives.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34" name="object 34"/>
          <p:cNvSpPr txBox="1"/>
          <p:nvPr/>
        </p:nvSpPr>
        <p:spPr>
          <a:xfrm>
            <a:off x="346963" y="9525101"/>
            <a:ext cx="6690359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estudis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reculls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(reclamacions,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sugeriments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queixes).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70067" y="1870476"/>
            <a:ext cx="158369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n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8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l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Àrea</a:t>
            </a:r>
            <a:endParaRPr sz="1200">
              <a:latin typeface="Tahoma"/>
              <a:cs typeface="Tahoma"/>
            </a:endParaRPr>
          </a:p>
          <a:p>
            <a:pPr marL="12700" marR="92710">
              <a:lnSpc>
                <a:spcPct val="117300"/>
              </a:lnSpc>
            </a:pP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'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b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G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u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-8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M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u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12700" marR="586740">
              <a:lnSpc>
                <a:spcPct val="117300"/>
              </a:lnSpc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í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m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p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Fòrum</a:t>
            </a:r>
            <a:endParaRPr sz="1200">
              <a:latin typeface="Tahoma"/>
              <a:cs typeface="Tahoma"/>
            </a:endParaRPr>
          </a:p>
          <a:p>
            <a:pPr marL="12700" marR="420370">
              <a:lnSpc>
                <a:spcPct val="117300"/>
              </a:lnSpc>
            </a:pP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Z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o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o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B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n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r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k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G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ü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9119" y="1622755"/>
            <a:ext cx="59055" cy="59055"/>
            <a:chOff x="579119" y="1622755"/>
            <a:chExt cx="59055" cy="59055"/>
          </a:xfrm>
        </p:grpSpPr>
        <p:sp>
          <p:nvSpPr>
            <p:cNvPr id="3" name="object 3"/>
            <p:cNvSpPr/>
            <p:nvPr/>
          </p:nvSpPr>
          <p:spPr>
            <a:xfrm>
              <a:off x="583996" y="16276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83996" y="162763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579119" y="2051913"/>
            <a:ext cx="59055" cy="59055"/>
            <a:chOff x="579119" y="2051913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20567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20567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2266492"/>
            <a:ext cx="59055" cy="59055"/>
            <a:chOff x="579119" y="2266492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22713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22713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2695651"/>
            <a:ext cx="59055" cy="59055"/>
            <a:chOff x="579119" y="2695651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2700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270052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3339388"/>
            <a:ext cx="59055" cy="59055"/>
            <a:chOff x="579119" y="3339388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334426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334426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/>
          <p:cNvGrpSpPr/>
          <p:nvPr/>
        </p:nvGrpSpPr>
        <p:grpSpPr>
          <a:xfrm>
            <a:off x="579119" y="3768547"/>
            <a:ext cx="59055" cy="59055"/>
            <a:chOff x="579119" y="3768547"/>
            <a:chExt cx="59055" cy="59055"/>
          </a:xfrm>
        </p:grpSpPr>
        <p:sp>
          <p:nvSpPr>
            <p:cNvPr id="18" name="object 18"/>
            <p:cNvSpPr/>
            <p:nvPr/>
          </p:nvSpPr>
          <p:spPr>
            <a:xfrm>
              <a:off x="583996" y="37734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83996" y="3773423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579119" y="4197705"/>
            <a:ext cx="59055" cy="59055"/>
            <a:chOff x="579119" y="4197705"/>
            <a:chExt cx="59055" cy="59055"/>
          </a:xfrm>
        </p:grpSpPr>
        <p:sp>
          <p:nvSpPr>
            <p:cNvPr id="21" name="object 21"/>
            <p:cNvSpPr/>
            <p:nvPr/>
          </p:nvSpPr>
          <p:spPr>
            <a:xfrm>
              <a:off x="583996" y="42025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83996" y="42025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346963" y="329407"/>
            <a:ext cx="6844030" cy="6014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37795">
              <a:lnSpc>
                <a:spcPct val="117300"/>
              </a:lnSpc>
              <a:spcBef>
                <a:spcPts val="95"/>
              </a:spcBef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Enfoc</a:t>
            </a:r>
            <a:r>
              <a:rPr dirty="0" sz="1200" spc="-16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l'RSC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als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Grups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d’Interès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Materialitat”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revisat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d'ISC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èmfasi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matrius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importància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preguntats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8544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interessats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senyalització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particular,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negoci: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02590" marR="123189">
              <a:lnSpc>
                <a:spcPct val="117300"/>
              </a:lnSpc>
              <a:spcBef>
                <a:spcPts val="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consideren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amabilitat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vigilància.</a:t>
            </a:r>
            <a:endParaRPr sz="1200">
              <a:latin typeface="Tahoma"/>
              <a:cs typeface="Tahoma"/>
            </a:endParaRPr>
          </a:p>
          <a:p>
            <a:pPr marL="402590" marR="4381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preu,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incidències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grua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interessats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d'espera,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dipòsit,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tràmits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actuacions.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abonats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Bicing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consideren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d'utilització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situació,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d'ergonomia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mecànica.</a:t>
            </a:r>
            <a:endParaRPr sz="1200">
              <a:latin typeface="Tahoma"/>
              <a:cs typeface="Tahoma"/>
            </a:endParaRPr>
          </a:p>
          <a:p>
            <a:pPr marL="402590" marR="38544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Estacions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d'autobusos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s'està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interessat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neteja,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comoditat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d'espera,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senyalització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mobilitari</a:t>
            </a:r>
            <a:endParaRPr sz="1200">
              <a:latin typeface="Tahoma"/>
              <a:cs typeface="Tahoma"/>
            </a:endParaRPr>
          </a:p>
          <a:p>
            <a:pPr marL="402590" marR="47307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interessat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patrimoni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arquitectònic,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neteja,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vegetació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jardineria,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d'altres.</a:t>
            </a:r>
            <a:endParaRPr sz="1200">
              <a:latin typeface="Tahoma"/>
              <a:cs typeface="Tahoma"/>
            </a:endParaRPr>
          </a:p>
          <a:p>
            <a:pPr marL="402590" marR="53530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senyalització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mobilitat,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l'estat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7625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mateix,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existeixen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incidents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d'incompliments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normativa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codis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voluntaris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impactes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50" spc="65">
                <a:solidFill>
                  <a:srgbClr val="CF0018"/>
                </a:solidFill>
                <a:latin typeface="SimSun"/>
                <a:cs typeface="SimSun"/>
              </a:rPr>
              <a:t>R</a:t>
            </a:r>
            <a:r>
              <a:rPr dirty="0" sz="1850" spc="-85">
                <a:solidFill>
                  <a:srgbClr val="CF0018"/>
                </a:solidFill>
                <a:latin typeface="SimSun"/>
                <a:cs typeface="SimSun"/>
              </a:rPr>
              <a:t>e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p</a:t>
            </a:r>
            <a:r>
              <a:rPr dirty="0" sz="1850" spc="-315">
                <a:solidFill>
                  <a:srgbClr val="CF0018"/>
                </a:solidFill>
                <a:latin typeface="SimSun"/>
                <a:cs typeface="SimSun"/>
              </a:rPr>
              <a:t>t</a:t>
            </a:r>
            <a:r>
              <a:rPr dirty="0" sz="1850" spc="-85">
                <a:solidFill>
                  <a:srgbClr val="CF0018"/>
                </a:solidFill>
                <a:latin typeface="SimSun"/>
                <a:cs typeface="SimSun"/>
              </a:rPr>
              <a:t>e</a:t>
            </a:r>
            <a:r>
              <a:rPr dirty="0" sz="1850" spc="-190">
                <a:solidFill>
                  <a:srgbClr val="CF0018"/>
                </a:solidFill>
                <a:latin typeface="SimSun"/>
                <a:cs typeface="SimSun"/>
              </a:rPr>
              <a:t>s</a:t>
            </a:r>
            <a:r>
              <a:rPr dirty="0" sz="1850" spc="-515">
                <a:solidFill>
                  <a:srgbClr val="CF0018"/>
                </a:solidFill>
                <a:latin typeface="SimSun"/>
                <a:cs typeface="SimSun"/>
              </a:rPr>
              <a:t> 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2</a:t>
            </a:r>
            <a:r>
              <a:rPr dirty="0" sz="1850" spc="-85">
                <a:solidFill>
                  <a:srgbClr val="CF0018"/>
                </a:solidFill>
                <a:latin typeface="SimSun"/>
                <a:cs typeface="SimSun"/>
              </a:rPr>
              <a:t>0</a:t>
            </a:r>
            <a:r>
              <a:rPr dirty="0" sz="1850" spc="-5">
                <a:solidFill>
                  <a:srgbClr val="CF0018"/>
                </a:solidFill>
                <a:latin typeface="SimSun"/>
                <a:cs typeface="SimSun"/>
              </a:rPr>
              <a:t>1</a:t>
            </a:r>
            <a:r>
              <a:rPr dirty="0" sz="1850" spc="-55">
                <a:solidFill>
                  <a:srgbClr val="CF0018"/>
                </a:solidFill>
                <a:latin typeface="SimSun"/>
                <a:cs typeface="SimSun"/>
              </a:rPr>
              <a:t>6</a:t>
            </a:r>
            <a:endParaRPr sz="1850">
              <a:latin typeface="SimSun"/>
              <a:cs typeface="SimSun"/>
            </a:endParaRPr>
          </a:p>
          <a:p>
            <a:pPr marL="12700" marR="261620">
              <a:lnSpc>
                <a:spcPct val="117300"/>
              </a:lnSpc>
              <a:spcBef>
                <a:spcPts val="56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avançant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l'anàlisi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materialitat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inquietuds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l'hora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4" name="object 24"/>
          <p:cNvSpPr txBox="1"/>
          <p:nvPr/>
        </p:nvSpPr>
        <p:spPr>
          <a:xfrm>
            <a:off x="346963" y="7003089"/>
            <a:ext cx="19875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27</a:t>
            </a:r>
            <a:r>
              <a:rPr dirty="0" sz="1050" spc="-235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5" i="1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3"/>
            <a:ext cx="6844030" cy="4668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6540" marR="37465">
              <a:lnSpc>
                <a:spcPct val="117300"/>
              </a:lnSpc>
              <a:spcBef>
                <a:spcPts val="9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e.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Sotsdirecció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Corporatius,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financers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256540">
              <a:lnSpc>
                <a:spcPct val="100000"/>
              </a:lnSpc>
              <a:spcBef>
                <a:spcPts val="5"/>
              </a:spcBef>
            </a:pP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f.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contactes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àrees,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sectors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marL="25654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intervenen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operatiu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795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Corporatius.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composta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Premsa,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d’Estudis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R+D+I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Governança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Transparència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doble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 però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comuna: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comunicació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d’estructurar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 laborals,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fixar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política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polítiques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s’hagin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competències.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l’alt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institucionals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endParaRPr sz="1200">
              <a:latin typeface="Tahoma"/>
              <a:cs typeface="Tahoma"/>
            </a:endParaRPr>
          </a:p>
          <a:p>
            <a:pPr marL="12700" marR="825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institucionals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protocol,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instruccions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rebudes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Presidència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d’impulsar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innovació.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6576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distingeixen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l’esquema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d’Atraccions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algunes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disciplines,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quedar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incloses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exercida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grau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d’autonomia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7188408"/>
            <a:ext cx="193865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75" i="1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6023559"/>
            <a:ext cx="116776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g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0124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70">
                <a:latin typeface="SimSun"/>
                <a:cs typeface="SimSun"/>
              </a:rPr>
              <a:t>E</a:t>
            </a:r>
            <a:r>
              <a:rPr dirty="0" sz="4300" spc="-470">
                <a:latin typeface="SimSun"/>
                <a:cs typeface="SimSun"/>
              </a:rPr>
              <a:t>s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150">
                <a:latin typeface="SimSun"/>
                <a:cs typeface="SimSun"/>
              </a:rPr>
              <a:t>o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850">
                <a:latin typeface="SimSun"/>
                <a:cs typeface="SimSun"/>
              </a:rPr>
              <a:t>t</a:t>
            </a:r>
            <a:r>
              <a:rPr dirty="0" sz="4300" spc="-65">
                <a:latin typeface="SimSun"/>
                <a:cs typeface="SimSun"/>
              </a:rPr>
              <a:t>a</a:t>
            </a:r>
            <a:r>
              <a:rPr dirty="0" sz="4300" spc="-1325">
                <a:latin typeface="SimSun"/>
                <a:cs typeface="SimSun"/>
              </a:rPr>
              <a:t> 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850">
                <a:latin typeface="SimSun"/>
                <a:cs typeface="SimSun"/>
              </a:rPr>
              <a:t>t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-315">
                <a:latin typeface="SimSun"/>
                <a:cs typeface="SimSun"/>
              </a:rPr>
              <a:t>v</a:t>
            </a:r>
            <a:r>
              <a:rPr dirty="0" sz="4300" spc="-65">
                <a:latin typeface="SimSun"/>
                <a:cs typeface="SimSun"/>
              </a:rPr>
              <a:t>a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410106"/>
            <a:ext cx="6814820" cy="3100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algn="just" marL="12700" marR="571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sentim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sentir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opinions,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millorar.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mecanismes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figura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volum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d’incidències,</a:t>
            </a:r>
            <a:endParaRPr sz="1200">
              <a:latin typeface="Tahoma"/>
              <a:cs typeface="Tahoma"/>
            </a:endParaRPr>
          </a:p>
          <a:p>
            <a:pPr marL="12700" marR="4508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reclamacions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suggeriments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independentment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tracti,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casos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contestem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quinze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anàlisi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(ja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reclamant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suggerint).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Sabem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teòricament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reclamació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suggeriment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diferents,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explícita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implícita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endParaRPr sz="1200">
              <a:latin typeface="Tahoma"/>
              <a:cs typeface="Tahoma"/>
            </a:endParaRPr>
          </a:p>
          <a:p>
            <a:pPr marL="12700" marR="13652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reclamació,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satisfactori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millorable.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realment 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531" y="5177942"/>
            <a:ext cx="4847539" cy="240913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985569"/>
            <a:ext cx="7239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328895"/>
            <a:ext cx="2210435" cy="2171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marL="12700" marR="5778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-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8074" y="1985569"/>
            <a:ext cx="6457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074" y="2328895"/>
            <a:ext cx="2190115" cy="41027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à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8509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marL="12700" marR="49403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92075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50663" y="1985569"/>
            <a:ext cx="707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663" y="2328895"/>
            <a:ext cx="2237105" cy="36734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165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97485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havia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transportistes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feien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12700" marR="9525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542036"/>
            <a:ext cx="6762750" cy="7981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sessions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focus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group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l'opinió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5865" y="7167677"/>
            <a:ext cx="5725363" cy="297484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729305"/>
            <a:ext cx="666750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ponderada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10.000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83" y="1773935"/>
            <a:ext cx="5296204" cy="31894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5574893"/>
            <a:ext cx="6823709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8826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quinze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realitzem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estudis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configuren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índexs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diversitat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requereix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se'n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ipologia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concrets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seguretat,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diferenciant,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tenien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l’entrada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percepció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acabada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visita.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s’obté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següent,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observem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percebuda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deu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percebuda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l'esperada.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1183" y="554735"/>
            <a:ext cx="5325465" cy="4535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6037483"/>
            <a:ext cx="207518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5" i="1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70" i="1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04761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150">
                <a:latin typeface="SimSun"/>
                <a:cs typeface="SimSun"/>
              </a:rPr>
              <a:t>R</a:t>
            </a:r>
            <a:r>
              <a:rPr dirty="0" sz="4300" spc="-80">
                <a:latin typeface="SimSun"/>
                <a:cs typeface="SimSun"/>
              </a:rPr>
              <a:t>e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135">
                <a:latin typeface="SimSun"/>
                <a:cs typeface="SimSun"/>
              </a:rPr>
              <a:t>ó</a:t>
            </a:r>
            <a:r>
              <a:rPr dirty="0" sz="4300" spc="-1295">
                <a:latin typeface="SimSun"/>
                <a:cs typeface="SimSun"/>
              </a:rPr>
              <a:t> 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1225">
                <a:latin typeface="SimSun"/>
                <a:cs typeface="SimSun"/>
              </a:rPr>
              <a:t>m</a:t>
            </a:r>
            <a:r>
              <a:rPr dirty="0" sz="4300" spc="160">
                <a:latin typeface="SimSun"/>
                <a:cs typeface="SimSun"/>
              </a:rPr>
              <a:t>b</a:t>
            </a:r>
            <a:r>
              <a:rPr dirty="0" sz="4300" spc="-1320">
                <a:latin typeface="SimSun"/>
                <a:cs typeface="SimSun"/>
              </a:rPr>
              <a:t> </a:t>
            </a:r>
            <a:r>
              <a:rPr dirty="0" sz="4300" spc="-1160">
                <a:latin typeface="SimSun"/>
                <a:cs typeface="SimSun"/>
              </a:rPr>
              <a:t>l</a:t>
            </a:r>
            <a:r>
              <a:rPr dirty="0" sz="4300" spc="-65">
                <a:latin typeface="SimSun"/>
                <a:cs typeface="SimSun"/>
              </a:rPr>
              <a:t>a</a:t>
            </a:r>
            <a:r>
              <a:rPr dirty="0" sz="4300" spc="-1325">
                <a:latin typeface="SimSun"/>
                <a:cs typeface="SimSun"/>
              </a:rPr>
              <a:t> </a:t>
            </a:r>
            <a:r>
              <a:rPr dirty="0" sz="4300" spc="-470">
                <a:latin typeface="SimSun"/>
                <a:cs typeface="SimSun"/>
              </a:rPr>
              <a:t>s</a:t>
            </a:r>
            <a:r>
              <a:rPr dirty="0" sz="4300" spc="150">
                <a:latin typeface="SimSun"/>
                <a:cs typeface="SimSun"/>
              </a:rPr>
              <a:t>o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-80">
                <a:latin typeface="SimSun"/>
                <a:cs typeface="SimSun"/>
              </a:rPr>
              <a:t>e</a:t>
            </a:r>
            <a:r>
              <a:rPr dirty="0" sz="4300" spc="-850">
                <a:latin typeface="SimSun"/>
                <a:cs typeface="SimSun"/>
              </a:rPr>
              <a:t>t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-855">
                <a:latin typeface="SimSun"/>
                <a:cs typeface="SimSun"/>
              </a:rPr>
              <a:t>t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834505" cy="7243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2235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satisfer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raó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contribuïm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proactiva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visitants.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7940">
              <a:lnSpc>
                <a:spcPct val="117300"/>
              </a:lnSpc>
            </a:pP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adreçats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entesa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viu,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i/o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interactua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interactuar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comprometem,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cobrir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residents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d’oferir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ampli,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anant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mostrant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igual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tots.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937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comprendre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aproximar-nos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avantatges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enfocats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col·lectius,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d’estacionament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gratuït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discapacitats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totalment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elèctrics.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apliquem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tarifes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solidàries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col·lectius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limitats: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descomptes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especials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30%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</a:t>
            </a:r>
            <a:endParaRPr sz="1200">
              <a:latin typeface="Tahoma"/>
              <a:cs typeface="Tahoma"/>
            </a:endParaRPr>
          </a:p>
          <a:p>
            <a:pPr marL="12700" marR="522605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casos: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disminuïts,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famílies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nombroses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monoparentals,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Catalunya,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d’acollida,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ONG,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hospitals,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penitenciaris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d’inserció,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residències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d’avis,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col·lectius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drogodependents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marginats,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solidaritat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països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conflicte,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jubilats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endParaRPr sz="1200">
              <a:latin typeface="Tahoma"/>
              <a:cs typeface="Tahoma"/>
            </a:endParaRPr>
          </a:p>
          <a:p>
            <a:pPr marL="12700" marR="23495">
              <a:lnSpc>
                <a:spcPct val="117300"/>
              </a:lnSpc>
              <a:spcBef>
                <a:spcPts val="5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targeta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rosa.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abonats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l’avantatge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50%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l’estada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00">
              <a:latin typeface="Tahoma"/>
              <a:cs typeface="Tahoma"/>
            </a:endParaRPr>
          </a:p>
          <a:p>
            <a:pPr algn="just" marL="12700" marR="18415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l'escolta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activa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estreta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paleses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òrgans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Barris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Gremis</a:t>
            </a:r>
            <a:endParaRPr sz="1200">
              <a:latin typeface="Tahoma"/>
              <a:cs typeface="Tahoma"/>
            </a:endParaRPr>
          </a:p>
          <a:p>
            <a:pPr algn="just" marL="12700" marR="2540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exemple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(Area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DUM)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regulen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càrrega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descàrrega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afavoreixen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d'atendre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reivindicacions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distribuïdors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demandes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Barri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Gràcia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aparcament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s'està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Travessera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Dalt.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ahoma"/>
              <a:cs typeface="Tahoma"/>
            </a:endParaRPr>
          </a:p>
          <a:p>
            <a:pPr marL="12700" marR="19240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Governança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bones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govern,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marca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Barcelona.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disposició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ciutadania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portal</a:t>
            </a:r>
            <a:r>
              <a:rPr dirty="0" sz="1200" spc="-2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transparència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relacionar-nos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directa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oberta.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9141920"/>
            <a:ext cx="6827519" cy="84454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419348"/>
            <a:ext cx="4542155" cy="24561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7302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Fundació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Pare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Mane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institució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ànim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lucre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arrelada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barris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Verdum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Roquetes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4762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lidera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educativa.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preferent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infants,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famílies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situació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vulnerabilitat.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Via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Carles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III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marL="12700" marR="14414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desmuntatge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biblioteca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l'antiga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seu.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Manel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educatius.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2377" y="3432047"/>
            <a:ext cx="2184806" cy="24384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638035"/>
            <a:ext cx="4537075" cy="28854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333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Pont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Solidar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Banc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excedents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d'empreses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epr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donar-los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sortida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alternativa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entitats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adients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raonable,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utilitzats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reutilitzats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països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Tercer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Sector.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482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comportar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mobiliari.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l'antic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mobiliari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reaprofitat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mobiliari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Solidari,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reutilització</a:t>
            </a:r>
            <a:endParaRPr sz="1200">
              <a:latin typeface="Tahoma"/>
              <a:cs typeface="Tahoma"/>
            </a:endParaRPr>
          </a:p>
          <a:p>
            <a:pPr marL="12700" marR="14732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d'equipaments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quals,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vegada,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fomenten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2623" y="6943344"/>
            <a:ext cx="2194559" cy="144353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63842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75">
                <a:latin typeface="SimSun"/>
                <a:cs typeface="SimSun"/>
              </a:rPr>
              <a:t>A</a:t>
            </a:r>
            <a:r>
              <a:rPr dirty="0" sz="4300" spc="-235">
                <a:latin typeface="SimSun"/>
                <a:cs typeface="SimSun"/>
              </a:rPr>
              <a:t>cc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135">
                <a:latin typeface="SimSun"/>
                <a:cs typeface="SimSun"/>
              </a:rPr>
              <a:t>ó</a:t>
            </a:r>
            <a:r>
              <a:rPr dirty="0" sz="4300" spc="-1295">
                <a:latin typeface="SimSun"/>
                <a:cs typeface="SimSun"/>
              </a:rPr>
              <a:t> </a:t>
            </a:r>
            <a:r>
              <a:rPr dirty="0" sz="4300" spc="70">
                <a:latin typeface="SimSun"/>
                <a:cs typeface="SimSun"/>
              </a:rPr>
              <a:t>S</a:t>
            </a:r>
            <a:r>
              <a:rPr dirty="0" sz="4300" spc="150">
                <a:latin typeface="SimSun"/>
                <a:cs typeface="SimSun"/>
              </a:rPr>
              <a:t>o</a:t>
            </a:r>
            <a:r>
              <a:rPr dirty="0" sz="4300" spc="-235">
                <a:latin typeface="SimSun"/>
                <a:cs typeface="SimSun"/>
              </a:rPr>
              <a:t>c</a:t>
            </a:r>
            <a:r>
              <a:rPr dirty="0" sz="4300" spc="-1230">
                <a:latin typeface="SimSun"/>
                <a:cs typeface="SimSun"/>
              </a:rPr>
              <a:t>i</a:t>
            </a:r>
            <a:r>
              <a:rPr dirty="0" sz="4300" spc="-85">
                <a:latin typeface="SimSun"/>
                <a:cs typeface="SimSun"/>
              </a:rPr>
              <a:t>a</a:t>
            </a:r>
            <a:r>
              <a:rPr dirty="0" sz="4300" spc="-1165">
                <a:latin typeface="SimSun"/>
                <a:cs typeface="SimSun"/>
              </a:rPr>
              <a:t>l</a:t>
            </a:r>
            <a:endParaRPr sz="4300">
              <a:latin typeface="SimSun"/>
              <a:cs typeface="SimSu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46963" y="1675404"/>
            <a:ext cx="673354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4127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dirigim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l’estratègia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empleats,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conformen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mirem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d’enfocar-nos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allò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fem.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estat: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542036"/>
            <a:ext cx="4531360" cy="389953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Magic</a:t>
            </a:r>
            <a:r>
              <a:rPr dirty="0" sz="1200" spc="-16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Line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solidària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Déu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favor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vulnerables.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L'esdeveniment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caminada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competitiva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turons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previs,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marquen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solidari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170815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l'Àrea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participar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Line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captar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333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calendari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solidari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vegada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calendaris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obsequiar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Nadal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empleats.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l'Obra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Déu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recerca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malalties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minoritàries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09667" y="554736"/>
            <a:ext cx="1960473" cy="38234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910486"/>
            <a:ext cx="2896819" cy="253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2522016"/>
            <a:ext cx="4474210" cy="25146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principals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actuacions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dades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l’organització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període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comprès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l’1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gener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31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desembre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2015.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l’objectiu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mesurar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l’acompliment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objectius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l’empresa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àmbits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econòmic,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ambiental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social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comunicar-ho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parts interessades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el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compromís 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seguir-ho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fent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referència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SA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sense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tenir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compte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2623" y="2175561"/>
            <a:ext cx="2194559" cy="146131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58736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25"/>
              <a:t>I</a:t>
            </a:r>
            <a:r>
              <a:rPr dirty="0" sz="4300" spc="-125"/>
              <a:t>n</a:t>
            </a:r>
            <a:r>
              <a:rPr dirty="0" sz="4300" spc="-445"/>
              <a:t>f</a:t>
            </a:r>
            <a:r>
              <a:rPr dirty="0" sz="4300" spc="-5"/>
              <a:t>o</a:t>
            </a:r>
            <a:r>
              <a:rPr dirty="0" sz="4300" spc="-370"/>
              <a:t>r</a:t>
            </a:r>
            <a:r>
              <a:rPr dirty="0" sz="4300" spc="-195"/>
              <a:t>m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95"/>
              <a:t>d</a:t>
            </a:r>
            <a:r>
              <a:rPr dirty="0" sz="4300" spc="-290"/>
              <a:t>e</a:t>
            </a:r>
            <a:r>
              <a:rPr dirty="0" sz="4300" spc="-434"/>
              <a:t> </a:t>
            </a:r>
            <a:r>
              <a:rPr dirty="0" sz="4300" spc="-275"/>
              <a:t>l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15"/>
              <a:t>M</a:t>
            </a:r>
            <a:r>
              <a:rPr dirty="0" sz="4300" spc="-275"/>
              <a:t>e</a:t>
            </a:r>
            <a:r>
              <a:rPr dirty="0" sz="4300" spc="-195"/>
              <a:t>m</a:t>
            </a:r>
            <a:r>
              <a:rPr dirty="0" sz="4300" spc="-5"/>
              <a:t>ò</a:t>
            </a:r>
            <a:r>
              <a:rPr dirty="0" sz="4300" spc="-370"/>
              <a:t>r</a:t>
            </a:r>
            <a:r>
              <a:rPr dirty="0" sz="4300" spc="-310"/>
              <a:t>i</a:t>
            </a:r>
            <a:r>
              <a:rPr dirty="0" sz="4300" spc="-175"/>
              <a:t>a</a:t>
            </a:r>
            <a:endParaRPr sz="4300"/>
          </a:p>
        </p:txBody>
      </p:sp>
      <p:grpSp>
        <p:nvGrpSpPr>
          <p:cNvPr id="6" name="object 6"/>
          <p:cNvGrpSpPr/>
          <p:nvPr/>
        </p:nvGrpSpPr>
        <p:grpSpPr>
          <a:xfrm>
            <a:off x="579119" y="6987235"/>
            <a:ext cx="59055" cy="59055"/>
            <a:chOff x="579119" y="6987235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69921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699211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19" y="7201814"/>
            <a:ext cx="59055" cy="59055"/>
            <a:chOff x="579119" y="7201814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72066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72066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579119" y="7630972"/>
            <a:ext cx="59055" cy="59055"/>
            <a:chOff x="579119" y="7630972"/>
            <a:chExt cx="59055" cy="59055"/>
          </a:xfrm>
        </p:grpSpPr>
        <p:sp>
          <p:nvSpPr>
            <p:cNvPr id="13" name="object 13"/>
            <p:cNvSpPr/>
            <p:nvPr/>
          </p:nvSpPr>
          <p:spPr>
            <a:xfrm>
              <a:off x="583996" y="76358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83996" y="763584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46963" y="5535879"/>
            <a:ext cx="6774815" cy="3227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4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2650" spc="110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26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2650" spc="-1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3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4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ò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2650">
              <a:latin typeface="Trebuchet MS"/>
              <a:cs typeface="Trebuchet MS"/>
            </a:endParaRPr>
          </a:p>
          <a:p>
            <a:pPr marL="12700" marR="36195">
              <a:lnSpc>
                <a:spcPct val="117300"/>
              </a:lnSpc>
              <a:spcBef>
                <a:spcPts val="940"/>
              </a:spcBef>
            </a:pP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elaborar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continguts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1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seguit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línia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memòries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anteriors,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però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incorporant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novetats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versió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G4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0">
                <a:solidFill>
                  <a:srgbClr val="0068E0"/>
                </a:solidFill>
                <a:latin typeface="Trebuchet MS"/>
                <a:cs typeface="Trebuchet MS"/>
                <a:hlinkClick r:id="rId4"/>
              </a:rPr>
              <a:t>Conformitat </a:t>
            </a:r>
            <a:r>
              <a:rPr dirty="0" sz="1200" spc="-40">
                <a:solidFill>
                  <a:srgbClr val="0068E0"/>
                </a:solidFill>
                <a:latin typeface="Trebuchet MS"/>
                <a:cs typeface="Trebuchet MS"/>
                <a:hlinkClick r:id="rId4"/>
              </a:rPr>
              <a:t>Essencia</a:t>
            </a:r>
            <a:r>
              <a:rPr dirty="0" sz="1200" spc="-40">
                <a:solidFill>
                  <a:srgbClr val="0068E0"/>
                </a:solidFill>
                <a:latin typeface="Trebuchet MS"/>
                <a:cs typeface="Trebuchet MS"/>
              </a:rPr>
              <a:t>l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.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S'ha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realitzat una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formació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participants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s'ha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facilitat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fitxa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treball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determinar: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Identificació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impactes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significatius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endParaRPr sz="1200">
              <a:latin typeface="Trebuchet MS"/>
              <a:cs typeface="Trebuchet MS"/>
            </a:endParaRPr>
          </a:p>
          <a:p>
            <a:pPr marL="402590" marR="8445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Determinació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aspectes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materials: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rellevància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prioritats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unitat/divisió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impacte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l’empresa.</a:t>
            </a:r>
            <a:endParaRPr sz="1200">
              <a:latin typeface="Trebuchet MS"/>
              <a:cs typeface="Trebuchet MS"/>
            </a:endParaRPr>
          </a:p>
          <a:p>
            <a:pPr marL="402590" marR="38544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Anàlisi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validació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explicar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rellevants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tendència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seguiment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futur.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Principalment</a:t>
            </a:r>
            <a:r>
              <a:rPr dirty="0" sz="1200" spc="26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l’anàlisi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temes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materials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90">
                <a:solidFill>
                  <a:srgbClr val="666666"/>
                </a:solidFill>
                <a:latin typeface="Trebuchet MS"/>
                <a:cs typeface="Trebuchet MS"/>
              </a:rPr>
              <a:t>l’any,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partir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significança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cadascuna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rebuchet MS"/>
                <a:cs typeface="Trebuchet MS"/>
              </a:rPr>
              <a:t>Unit</a:t>
            </a:r>
            <a:r>
              <a:rPr dirty="0" sz="1200" spc="-2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ats/Divisions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l’impacte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B:SM,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destacat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estratègics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caire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econòmic,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fets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singulars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responsabilitat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aspectes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d'RSC.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911649"/>
            <a:ext cx="36982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2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114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95">
                <a:solidFill>
                  <a:srgbClr val="CF0018"/>
                </a:solidFill>
                <a:latin typeface="Verdana"/>
                <a:cs typeface="Verdana"/>
              </a:rPr>
              <a:t>'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24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70">
                <a:solidFill>
                  <a:srgbClr val="CF0018"/>
                </a:solidFill>
                <a:latin typeface="Verdana"/>
                <a:cs typeface="Verdana"/>
              </a:rPr>
              <a:t>m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170">
                <a:solidFill>
                  <a:srgbClr val="CF0018"/>
                </a:solidFill>
                <a:latin typeface="Verdana"/>
                <a:cs typeface="Verdana"/>
              </a:rPr>
              <a:t>m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2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130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00" spc="-15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00" spc="-125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00" spc="-175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00" spc="-95">
                <a:solidFill>
                  <a:srgbClr val="CF0018"/>
                </a:solidFill>
                <a:latin typeface="Verdana"/>
                <a:cs typeface="Verdana"/>
              </a:rPr>
              <a:t>'</a:t>
            </a:r>
            <a:r>
              <a:rPr dirty="0" sz="1200" spc="-45">
                <a:solidFill>
                  <a:srgbClr val="CF0018"/>
                </a:solidFill>
                <a:latin typeface="Verdana"/>
                <a:cs typeface="Verdana"/>
              </a:rPr>
              <a:t>o</a:t>
            </a:r>
            <a:r>
              <a:rPr dirty="0" sz="1200" spc="-135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00" spc="-60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150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00" spc="-95">
                <a:solidFill>
                  <a:srgbClr val="CF0018"/>
                </a:solidFill>
                <a:latin typeface="Verdana"/>
                <a:cs typeface="Verdana"/>
              </a:rPr>
              <a:t>z</a:t>
            </a:r>
            <a:r>
              <a:rPr dirty="0" sz="1200" spc="-110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00" spc="-15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00" spc="-105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00" spc="-75">
                <a:solidFill>
                  <a:srgbClr val="CF0018"/>
                </a:solidFill>
                <a:latin typeface="Verdana"/>
                <a:cs typeface="Verdana"/>
              </a:rPr>
              <a:t>ó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9923" y="7322739"/>
            <a:ext cx="2211070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ü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 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42036"/>
            <a:ext cx="6680200" cy="3724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Principis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determinen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contingut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50" spc="-6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ss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Verdana"/>
              <a:cs typeface="Verdan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D'acord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compromís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esmentat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anterior,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d'avançar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l’anàlisi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materialitat,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hem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treballat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estratègic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sistematitza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aprofundeix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interessos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parts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interessades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comuns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negoci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l'organització.</a:t>
            </a:r>
            <a:r>
              <a:rPr dirty="0" sz="1200" spc="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rebuchet MS"/>
                <a:cs typeface="Trebuchet MS"/>
                <a:hlinkClick r:id="rId2"/>
              </a:rPr>
              <a:t>Vegeu</a:t>
            </a:r>
            <a:r>
              <a:rPr dirty="0" sz="1200" spc="-185">
                <a:solidFill>
                  <a:srgbClr val="0068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rebuchet MS"/>
                <a:cs typeface="Trebuchet MS"/>
                <a:hlinkClick r:id="rId2"/>
              </a:rPr>
              <a:t>més</a:t>
            </a:r>
            <a:r>
              <a:rPr dirty="0" sz="1200" spc="-100">
                <a:solidFill>
                  <a:srgbClr val="0068E0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rebuchet MS"/>
                <a:cs typeface="Trebuchet MS"/>
                <a:hlinkClick r:id="rId2"/>
              </a:rPr>
              <a:t>informació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x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3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Verdana"/>
              <a:cs typeface="Verdana"/>
            </a:endParaRPr>
          </a:p>
          <a:p>
            <a:pPr algn="just" marL="12700" marR="15621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presentada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explica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com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l'organització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contribueix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intenta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contribuir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futur,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condicions,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avenços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tendències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econòmiques,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ambientals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àmbits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ens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propis.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50" spc="-100" i="1">
                <a:solidFill>
                  <a:srgbClr val="666666"/>
                </a:solidFill>
                <a:latin typeface="Verdana"/>
                <a:cs typeface="Verdana"/>
              </a:rPr>
              <a:t>Materialitat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Verdana"/>
              <a:cs typeface="Verdana"/>
            </a:endParaRPr>
          </a:p>
          <a:p>
            <a:pPr marL="12700" marR="14668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conté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aquells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aspectes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reflecteixen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efectes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econòmics,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ambientals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socials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significatius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l'organització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influeixen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forma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substancial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interessos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parts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interessades.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7939" y="5216956"/>
            <a:ext cx="4291584" cy="38234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9663" y="8182051"/>
            <a:ext cx="6827520" cy="2146300"/>
            <a:chOff x="359663" y="8182051"/>
            <a:chExt cx="6827520" cy="2146300"/>
          </a:xfrm>
        </p:grpSpPr>
        <p:sp>
          <p:nvSpPr>
            <p:cNvPr id="3" name="object 3"/>
            <p:cNvSpPr/>
            <p:nvPr/>
          </p:nvSpPr>
          <p:spPr>
            <a:xfrm>
              <a:off x="359663" y="8182051"/>
              <a:ext cx="6827520" cy="2146300"/>
            </a:xfrm>
            <a:custGeom>
              <a:avLst/>
              <a:gdLst/>
              <a:ahLst/>
              <a:cxnLst/>
              <a:rect l="l" t="t" r="r" b="b"/>
              <a:pathLst>
                <a:path w="6827520" h="2146300">
                  <a:moveTo>
                    <a:pt x="0" y="0"/>
                  </a:moveTo>
                  <a:lnTo>
                    <a:pt x="6827519" y="0"/>
                  </a:lnTo>
                  <a:lnTo>
                    <a:pt x="6827519" y="2145791"/>
                  </a:lnTo>
                  <a:lnTo>
                    <a:pt x="0" y="21457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4E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024" y="8942832"/>
              <a:ext cx="2311603" cy="83880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963" y="493268"/>
            <a:ext cx="2220595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40"/>
              <a:t>M</a:t>
            </a:r>
            <a:r>
              <a:rPr dirty="0" spc="-145"/>
              <a:t>i</a:t>
            </a:r>
            <a:r>
              <a:rPr dirty="0" spc="-170"/>
              <a:t>ll</a:t>
            </a:r>
            <a:r>
              <a:rPr dirty="0" spc="30"/>
              <a:t>o</a:t>
            </a:r>
            <a:r>
              <a:rPr dirty="0" spc="-265"/>
              <a:t>r</a:t>
            </a:r>
            <a:r>
              <a:rPr dirty="0" spc="-90"/>
              <a:t>a</a:t>
            </a:r>
            <a:r>
              <a:rPr dirty="0" spc="-265"/>
              <a:t> </a:t>
            </a:r>
            <a:r>
              <a:rPr dirty="0" spc="-85"/>
              <a:t>c</a:t>
            </a:r>
            <a:r>
              <a:rPr dirty="0" spc="30"/>
              <a:t>o</a:t>
            </a:r>
            <a:r>
              <a:rPr dirty="0" spc="-70"/>
              <a:t>n</a:t>
            </a:r>
            <a:r>
              <a:rPr dirty="0" spc="-210"/>
              <a:t>t</a:t>
            </a:r>
            <a:r>
              <a:rPr dirty="0" spc="-220"/>
              <a:t>í</a:t>
            </a:r>
            <a:r>
              <a:rPr dirty="0" spc="-70"/>
              <a:t>n</a:t>
            </a:r>
            <a:r>
              <a:rPr dirty="0" spc="-70"/>
              <a:t>u</a:t>
            </a:r>
            <a:r>
              <a:rPr dirty="0" spc="-90"/>
              <a:t>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6963" y="1021913"/>
            <a:ext cx="6834505" cy="3771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(SGQ)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aconsegueix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 dels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 normalitzats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homogenis.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compromesa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serveis: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renovat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certificacions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ISO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9001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ISO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14001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certificar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proposar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assolit.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095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Avaluem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revisions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regulars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Comitès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auditories,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valorem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periòdicament</a:t>
            </a:r>
            <a:r>
              <a:rPr dirty="0" sz="1200" spc="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3365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progrés.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dimensions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SGQ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SGQMA.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mínim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cop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Caps</a:t>
            </a:r>
            <a:endParaRPr sz="1200">
              <a:latin typeface="Tahoma"/>
              <a:cs typeface="Tahoma"/>
            </a:endParaRPr>
          </a:p>
          <a:p>
            <a:pPr marL="12700" marR="8382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certificades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Directors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revisió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 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Ambient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ahoma"/>
              <a:cs typeface="Tahoma"/>
            </a:endParaRPr>
          </a:p>
          <a:p>
            <a:pPr marL="12700" marR="258445">
              <a:lnSpc>
                <a:spcPct val="117300"/>
              </a:lnSpc>
              <a:spcBef>
                <a:spcPts val="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verificar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conformitat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processos,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l'objectiu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d'assegurar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SGQ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l'SGQMA,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realitzem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Auditories,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procediments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metòdics,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independents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planificats.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Anualment,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certificats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auditoria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d'externa.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3647" y="5529072"/>
            <a:ext cx="5618073" cy="85831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6963" y="7166681"/>
            <a:ext cx="652081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L'augment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jornades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d'auditoria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certificats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l'obtenció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certificació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476642"/>
            <a:ext cx="86868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210" i="1">
                <a:solidFill>
                  <a:srgbClr val="666666"/>
                </a:solidFill>
                <a:latin typeface="Verdana"/>
                <a:cs typeface="Verdana"/>
              </a:rPr>
              <a:t>x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h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204" i="1">
                <a:solidFill>
                  <a:srgbClr val="666666"/>
                </a:solidFill>
                <a:latin typeface="Verdana"/>
                <a:cs typeface="Verdana"/>
              </a:rPr>
              <a:t>v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826841"/>
            <a:ext cx="324421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Presentem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informació,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sempre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disposa,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manera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desagregada,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negoci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1470578"/>
            <a:ext cx="325120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lloc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treball.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indicadors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apareixen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u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coneixement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negoci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sistemes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aquesta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l’anterior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responen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seva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283309"/>
            <a:ext cx="60725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sexe,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2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mostrar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6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realitat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cadaLes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declaracions</a:t>
            </a:r>
            <a:r>
              <a:rPr dirty="0" sz="1200" spc="-1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qualitatives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són</a:t>
            </a:r>
            <a:r>
              <a:rPr dirty="0" sz="1200" spc="-18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fruit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3363708"/>
            <a:ext cx="53213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q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45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3713907"/>
            <a:ext cx="334264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Presentem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format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permet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 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negatives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emfatitza 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allò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correspon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compromisos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resultats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negocis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tal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ser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transparent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conseqüent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versions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anteriors.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5392457"/>
            <a:ext cx="995044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70" i="1">
                <a:solidFill>
                  <a:srgbClr val="666666"/>
                </a:solidFill>
                <a:latin typeface="Verdana"/>
                <a:cs typeface="Verdana"/>
              </a:rPr>
              <a:t>o</a:t>
            </a:r>
            <a:r>
              <a:rPr dirty="0" sz="1250" spc="-225" i="1">
                <a:solidFill>
                  <a:srgbClr val="666666"/>
                </a:solidFill>
                <a:latin typeface="Verdana"/>
                <a:cs typeface="Verdana"/>
              </a:rPr>
              <a:t>m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5742655"/>
            <a:ext cx="309499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Mostrem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tres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anys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vista,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60723" y="476642"/>
            <a:ext cx="529590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6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s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ó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60723" y="826841"/>
            <a:ext cx="334899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0">
                <a:solidFill>
                  <a:srgbClr val="666666"/>
                </a:solidFill>
                <a:latin typeface="Trebuchet MS"/>
                <a:cs typeface="Trebuchet MS"/>
              </a:rPr>
              <a:t>/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60723" y="1470578"/>
            <a:ext cx="266573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l'experiència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basant-se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10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evidències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disponibles.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60723" y="2076233"/>
            <a:ext cx="75120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65" i="1">
                <a:solidFill>
                  <a:srgbClr val="666666"/>
                </a:solidFill>
                <a:latin typeface="Verdana"/>
                <a:cs typeface="Verdana"/>
              </a:rPr>
              <a:t>P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n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80" i="1">
                <a:solidFill>
                  <a:srgbClr val="666666"/>
                </a:solidFill>
                <a:latin typeface="Verdana"/>
                <a:cs typeface="Verdana"/>
              </a:rPr>
              <a:t>u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60723" y="2426431"/>
            <a:ext cx="340931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2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 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aquesta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anualment.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L'any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passat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se'n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o 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016 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volem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facilitar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activament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perquè </a:t>
            </a:r>
            <a:r>
              <a:rPr dirty="0" sz="1200" spc="-3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60723" y="3890402"/>
            <a:ext cx="57594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90" i="1">
                <a:solidFill>
                  <a:srgbClr val="666666"/>
                </a:solidFill>
                <a:latin typeface="Verdana"/>
                <a:cs typeface="Verdana"/>
              </a:rPr>
              <a:t>C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666666"/>
                </a:solidFill>
                <a:latin typeface="Verdana"/>
                <a:cs typeface="Verdana"/>
              </a:rPr>
              <a:t>r</a:t>
            </a:r>
            <a:r>
              <a:rPr dirty="0" sz="1250" spc="-55" i="1">
                <a:solidFill>
                  <a:srgbClr val="666666"/>
                </a:solidFill>
                <a:latin typeface="Verdana"/>
                <a:cs typeface="Verdana"/>
              </a:rPr>
              <a:t>e</a:t>
            </a:r>
            <a:r>
              <a:rPr dirty="0" sz="1250" spc="-95" i="1">
                <a:solidFill>
                  <a:srgbClr val="666666"/>
                </a:solidFill>
                <a:latin typeface="Verdana"/>
                <a:cs typeface="Verdana"/>
              </a:rPr>
              <a:t>d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0723" y="4240601"/>
            <a:ext cx="303212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m 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l'accés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comprensió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presenta.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0723" y="5060835"/>
            <a:ext cx="575945" cy="22097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50" spc="-185" i="1">
                <a:solidFill>
                  <a:srgbClr val="666666"/>
                </a:solidFill>
                <a:latin typeface="Verdana"/>
                <a:cs typeface="Verdana"/>
              </a:rPr>
              <a:t>F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90" i="1">
                <a:solidFill>
                  <a:srgbClr val="666666"/>
                </a:solidFill>
                <a:latin typeface="Verdana"/>
                <a:cs typeface="Verdana"/>
              </a:rPr>
              <a:t>b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-114" i="1">
                <a:solidFill>
                  <a:srgbClr val="666666"/>
                </a:solidFill>
                <a:latin typeface="Verdana"/>
                <a:cs typeface="Verdana"/>
              </a:rPr>
              <a:t>l</a:t>
            </a:r>
            <a:r>
              <a:rPr dirty="0" sz="1250" spc="-120" i="1">
                <a:solidFill>
                  <a:srgbClr val="666666"/>
                </a:solidFill>
                <a:latin typeface="Verdana"/>
                <a:cs typeface="Verdana"/>
              </a:rPr>
              <a:t>i</a:t>
            </a:r>
            <a:r>
              <a:rPr dirty="0" sz="1250" spc="4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666666"/>
                </a:solidFill>
                <a:latin typeface="Verdana"/>
                <a:cs typeface="Verdana"/>
              </a:rPr>
              <a:t>a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60723" y="5411033"/>
            <a:ext cx="326390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Totes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elles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tenen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referència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original i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963" y="7168901"/>
            <a:ext cx="449389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Referències 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GRI:</a:t>
            </a:r>
            <a:r>
              <a:rPr dirty="0" sz="1050" spc="-6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G4-17,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G4-18,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20" i="1">
                <a:solidFill>
                  <a:srgbClr val="CF0018"/>
                </a:solidFill>
                <a:latin typeface="Trebuchet MS"/>
                <a:cs typeface="Trebuchet MS"/>
              </a:rPr>
              <a:t>G4-19,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20" i="1">
                <a:solidFill>
                  <a:srgbClr val="CF0018"/>
                </a:solidFill>
                <a:latin typeface="Trebuchet MS"/>
                <a:cs typeface="Trebuchet MS"/>
              </a:rPr>
              <a:t>G4-20,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G4-21,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G4-22,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20" i="1">
                <a:solidFill>
                  <a:srgbClr val="CF0018"/>
                </a:solidFill>
                <a:latin typeface="Trebuchet MS"/>
                <a:cs typeface="Trebuchet MS"/>
              </a:rPr>
              <a:t>G4-23,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G4-28,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20" i="1">
                <a:solidFill>
                  <a:srgbClr val="CF0018"/>
                </a:solidFill>
                <a:latin typeface="Trebuchet MS"/>
                <a:cs typeface="Trebuchet MS"/>
              </a:rPr>
              <a:t>G4-29,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G4-30, 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G4-32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910486"/>
            <a:ext cx="2896819" cy="2535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1831462"/>
            <a:ext cx="6078855" cy="24053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4211320">
              <a:lnSpc>
                <a:spcPct val="100000"/>
              </a:lnSpc>
              <a:spcBef>
                <a:spcPts val="650"/>
              </a:spcBef>
            </a:pPr>
            <a:r>
              <a:rPr dirty="0" sz="1200" spc="-5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G</a:t>
            </a:r>
            <a:r>
              <a:rPr dirty="0" sz="1200" spc="-2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4</a:t>
            </a:r>
            <a:r>
              <a:rPr dirty="0" sz="1200" spc="-5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d</a:t>
            </a:r>
            <a:r>
              <a:rPr dirty="0" sz="1200" spc="-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6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c</a:t>
            </a:r>
            <a:r>
              <a:rPr dirty="0" sz="1200" spc="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o</a:t>
            </a:r>
            <a:r>
              <a:rPr dirty="0" sz="1200" spc="-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n</a:t>
            </a:r>
            <a:r>
              <a:rPr dirty="0" sz="1200" spc="1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f</a:t>
            </a:r>
            <a:r>
              <a:rPr dirty="0" sz="1200" spc="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o</a:t>
            </a:r>
            <a:r>
              <a:rPr dirty="0" sz="1200" spc="-8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r</a:t>
            </a:r>
            <a:r>
              <a:rPr dirty="0" sz="1200" spc="-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m</a:t>
            </a:r>
            <a:r>
              <a:rPr dirty="0" sz="1200" spc="-114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i</a:t>
            </a:r>
            <a:r>
              <a:rPr dirty="0" sz="1200" spc="5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-6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t</a:t>
            </a:r>
            <a:r>
              <a:rPr dirty="0" sz="1200" spc="-1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-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n</a:t>
            </a:r>
            <a:r>
              <a:rPr dirty="0" sz="1200" spc="-6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c</a:t>
            </a:r>
            <a:r>
              <a:rPr dirty="0" sz="1200" spc="-114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a</a:t>
            </a:r>
            <a:r>
              <a:rPr dirty="0" sz="1200" spc="-45">
                <a:solidFill>
                  <a:srgbClr val="0068E0"/>
                </a:solidFill>
                <a:latin typeface="Trebuchet MS"/>
                <a:cs typeface="Trebuchet MS"/>
                <a:hlinkClick r:id="rId3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 marR="2711450">
              <a:lnSpc>
                <a:spcPct val="117300"/>
              </a:lnSpc>
              <a:spcBef>
                <a:spcPts val="305"/>
              </a:spcBef>
            </a:pP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Aquesta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Memòria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rebuchet MS"/>
                <a:cs typeface="Trebuchet MS"/>
              </a:rPr>
              <a:t>ha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revisada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tercera </a:t>
            </a:r>
            <a:r>
              <a:rPr dirty="0" sz="1200" spc="-3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5">
                <a:solidFill>
                  <a:srgbClr val="666666"/>
                </a:solidFill>
                <a:latin typeface="Trebuchet MS"/>
                <a:cs typeface="Trebuchet MS"/>
              </a:rPr>
              <a:t>b 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663825">
              <a:lnSpc>
                <a:spcPct val="117300"/>
              </a:lnSpc>
            </a:pPr>
            <a:r>
              <a:rPr dirty="0" sz="1200" spc="-7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4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detectar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presència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o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absència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criteris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17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. 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verifica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comprova </a:t>
            </a:r>
            <a:r>
              <a:rPr dirty="0" sz="1200" spc="-70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informació i </a:t>
            </a:r>
            <a:r>
              <a:rPr dirty="0" sz="1200" spc="-25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dades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68655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R</a:t>
            </a:r>
            <a:r>
              <a:rPr dirty="0" sz="4300" spc="-275"/>
              <a:t>e</a:t>
            </a:r>
            <a:r>
              <a:rPr dirty="0" sz="4300" spc="-270"/>
              <a:t>v</a:t>
            </a:r>
            <a:r>
              <a:rPr dirty="0" sz="4300" spc="-310"/>
              <a:t>i</a:t>
            </a:r>
            <a:r>
              <a:rPr dirty="0" sz="4300" spc="-60"/>
              <a:t>s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275"/>
              <a:t>e</a:t>
            </a:r>
            <a:r>
              <a:rPr dirty="0" sz="4300" spc="-470"/>
              <a:t>x</a:t>
            </a:r>
            <a:r>
              <a:rPr dirty="0" sz="4300" spc="-405"/>
              <a:t>t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125"/>
              <a:t>n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275"/>
              <a:t>i</a:t>
            </a:r>
            <a:r>
              <a:rPr dirty="0" sz="4300" spc="-484"/>
              <a:t> </a:t>
            </a:r>
            <a:r>
              <a:rPr dirty="0" sz="4300" spc="-195"/>
              <a:t>a</a:t>
            </a:r>
            <a:r>
              <a:rPr dirty="0" sz="4300" spc="-60"/>
              <a:t>ss</a:t>
            </a:r>
            <a:r>
              <a:rPr dirty="0" sz="4300" spc="-275"/>
              <a:t>e</a:t>
            </a:r>
            <a:r>
              <a:rPr dirty="0" sz="4300" spc="-90"/>
              <a:t>g</a:t>
            </a:r>
            <a:r>
              <a:rPr dirty="0" sz="4300" spc="-130"/>
              <a:t>u</a:t>
            </a:r>
            <a:r>
              <a:rPr dirty="0" sz="4300" spc="-370"/>
              <a:t>r</a:t>
            </a:r>
            <a:r>
              <a:rPr dirty="0" sz="4300" spc="-195"/>
              <a:t>a</a:t>
            </a:r>
            <a:r>
              <a:rPr dirty="0" sz="4300" spc="-195"/>
              <a:t>m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409"/>
              <a:t>t</a:t>
            </a:r>
            <a:endParaRPr sz="4300"/>
          </a:p>
        </p:txBody>
      </p:sp>
      <p:sp>
        <p:nvSpPr>
          <p:cNvPr id="5" name="object 5"/>
          <p:cNvSpPr txBox="1"/>
          <p:nvPr/>
        </p:nvSpPr>
        <p:spPr>
          <a:xfrm>
            <a:off x="346963" y="4993848"/>
            <a:ext cx="145605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950" spc="-40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950" spc="-4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950" spc="-12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950" spc="-40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950" spc="-16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950" spc="-9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950" spc="-11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950" spc="-40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950" spc="-4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950" spc="-120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950" spc="-65" i="1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9491" y="2514214"/>
            <a:ext cx="3319779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é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21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rebuchet MS"/>
                <a:cs typeface="Trebuchet MS"/>
              </a:rPr>
              <a:t>hipervincle</a:t>
            </a:r>
            <a:r>
              <a:rPr dirty="0" sz="1200" spc="-5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"Vegeu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rebuchet MS"/>
                <a:cs typeface="Trebuchet MS"/>
              </a:rPr>
              <a:t>Índex".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És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8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</a:rPr>
              <a:t>arxiu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part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14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14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85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135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14604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25"/>
              <a:t>Í</a:t>
            </a:r>
            <a:r>
              <a:rPr dirty="0" sz="4300" spc="-125"/>
              <a:t>n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470"/>
              <a:t>x</a:t>
            </a:r>
            <a:r>
              <a:rPr dirty="0" sz="4300" spc="-450"/>
              <a:t> </a:t>
            </a:r>
            <a:r>
              <a:rPr dirty="0" sz="4300" spc="-95"/>
              <a:t>d</a:t>
            </a:r>
            <a:r>
              <a:rPr dirty="0" sz="4300" spc="-290"/>
              <a:t>e</a:t>
            </a:r>
            <a:r>
              <a:rPr dirty="0" sz="4300" spc="-434"/>
              <a:t> </a:t>
            </a:r>
            <a:r>
              <a:rPr dirty="0" sz="4300" spc="-215"/>
              <a:t>c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125"/>
              <a:t>n</a:t>
            </a:r>
            <a:r>
              <a:rPr dirty="0" sz="4300" spc="-90"/>
              <a:t>g</a:t>
            </a:r>
            <a:r>
              <a:rPr dirty="0" sz="4300" spc="-130"/>
              <a:t>u</a:t>
            </a:r>
            <a:r>
              <a:rPr dirty="0" sz="4300" spc="-405"/>
              <a:t>t</a:t>
            </a:r>
            <a:r>
              <a:rPr dirty="0" sz="4300" spc="-25"/>
              <a:t>s</a:t>
            </a:r>
            <a:r>
              <a:rPr dirty="0" sz="4300" spc="-484"/>
              <a:t> </a:t>
            </a:r>
            <a:r>
              <a:rPr dirty="0" sz="4300" spc="-380"/>
              <a:t>G</a:t>
            </a:r>
            <a:r>
              <a:rPr dirty="0" sz="4300" spc="-204"/>
              <a:t>R</a:t>
            </a:r>
            <a:r>
              <a:rPr dirty="0" sz="4300" spc="-200"/>
              <a:t>I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46963" y="1673453"/>
            <a:ext cx="443484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Índex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continguts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rebuchet MS"/>
                <a:cs typeface="Trebuchet MS"/>
              </a:rPr>
              <a:t>"De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conformitat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Essencial"</a:t>
            </a:r>
            <a:endParaRPr sz="18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7385" y="2554223"/>
            <a:ext cx="790041" cy="79004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619808" y="3370579"/>
            <a:ext cx="82676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9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8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u</a:t>
            </a:r>
            <a:r>
              <a:rPr dirty="0" sz="1200" spc="-190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Í</a:t>
            </a:r>
            <a:r>
              <a:rPr dirty="0" sz="1200" spc="-4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rebuchet MS"/>
                <a:cs typeface="Trebuchet MS"/>
                <a:hlinkClick r:id="rId3"/>
              </a:rPr>
              <a:t>x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024" y="4036771"/>
            <a:ext cx="4837785" cy="53059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59665"/>
            <a:ext cx="6827520" cy="3218815"/>
          </a:xfrm>
          <a:prstGeom prst="rect">
            <a:avLst/>
          </a:prstGeom>
          <a:solidFill>
            <a:srgbClr val="E3E4E5"/>
          </a:solidFill>
        </p:spPr>
        <p:txBody>
          <a:bodyPr wrap="square" lIns="0" tIns="3175" rIns="0" bIns="0" rtlCol="0" vert="horz">
            <a:spAutoFit/>
          </a:bodyPr>
          <a:lstStyle/>
          <a:p>
            <a:pPr marL="975360">
              <a:lnSpc>
                <a:spcPct val="100000"/>
              </a:lnSpc>
              <a:spcBef>
                <a:spcPts val="25"/>
              </a:spcBef>
            </a:pP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975360" marR="3122295">
              <a:lnSpc>
                <a:spcPct val="117300"/>
              </a:lnSpc>
              <a:spcBef>
                <a:spcPts val="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aportar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idees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implicació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garanteix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975360" marR="296735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singular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idees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comparteixen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119" y="5787542"/>
            <a:ext cx="59055" cy="59055"/>
            <a:chOff x="579119" y="5787542"/>
            <a:chExt cx="59055" cy="59055"/>
          </a:xfrm>
        </p:grpSpPr>
        <p:sp>
          <p:nvSpPr>
            <p:cNvPr id="4" name="object 4"/>
            <p:cNvSpPr/>
            <p:nvPr/>
          </p:nvSpPr>
          <p:spPr>
            <a:xfrm>
              <a:off x="583996" y="57924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83996" y="579241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579119" y="6216700"/>
            <a:ext cx="59055" cy="59055"/>
            <a:chOff x="579119" y="6216700"/>
            <a:chExt cx="59055" cy="59055"/>
          </a:xfrm>
        </p:grpSpPr>
        <p:sp>
          <p:nvSpPr>
            <p:cNvPr id="7" name="object 7"/>
            <p:cNvSpPr/>
            <p:nvPr/>
          </p:nvSpPr>
          <p:spPr>
            <a:xfrm>
              <a:off x="583996" y="62215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3996" y="622157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79119" y="6431279"/>
            <a:ext cx="59055" cy="59055"/>
            <a:chOff x="579119" y="6431279"/>
            <a:chExt cx="59055" cy="59055"/>
          </a:xfrm>
        </p:grpSpPr>
        <p:sp>
          <p:nvSpPr>
            <p:cNvPr id="10" name="object 10"/>
            <p:cNvSpPr/>
            <p:nvPr/>
          </p:nvSpPr>
          <p:spPr>
            <a:xfrm>
              <a:off x="583996" y="64361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3996" y="643615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46963" y="3907027"/>
            <a:ext cx="6804025" cy="42411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00">
                <a:solidFill>
                  <a:srgbClr val="CF0018"/>
                </a:solidFill>
                <a:latin typeface="Trebuchet MS"/>
                <a:cs typeface="Trebuchet MS"/>
              </a:rPr>
              <a:t>Sistema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2650" spc="-3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10">
                <a:solidFill>
                  <a:srgbClr val="CF0018"/>
                </a:solidFill>
                <a:latin typeface="Trebuchet MS"/>
                <a:cs typeface="Trebuchet MS"/>
              </a:rPr>
              <a:t>participació</a:t>
            </a:r>
            <a:r>
              <a:rPr dirty="0" sz="26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en</a:t>
            </a:r>
            <a:r>
              <a:rPr dirty="0" sz="2650" spc="-2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les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35">
                <a:solidFill>
                  <a:srgbClr val="CF0018"/>
                </a:solidFill>
                <a:latin typeface="Trebuchet MS"/>
                <a:cs typeface="Trebuchet MS"/>
              </a:rPr>
              <a:t>millores</a:t>
            </a:r>
            <a:endParaRPr sz="2650">
              <a:latin typeface="Trebuchet MS"/>
              <a:cs typeface="Trebuchet MS"/>
            </a:endParaRPr>
          </a:p>
          <a:p>
            <a:pPr marL="12700" marR="55880">
              <a:lnSpc>
                <a:spcPct val="117300"/>
              </a:lnSpc>
              <a:spcBef>
                <a:spcPts val="940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idees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aportades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l’eficiència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innovació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 marL="12700" marR="28003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250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propostes,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majoria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implementades.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iniciatives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implantades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positius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optaven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guanyadors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ser: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11493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Instal·lació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d’acer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inoxidable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tablets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grues,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idea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Luciano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Jaen</a:t>
            </a:r>
            <a:endParaRPr sz="1200">
              <a:latin typeface="Tahoma"/>
              <a:cs typeface="Tahoma"/>
            </a:endParaRPr>
          </a:p>
          <a:p>
            <a:pPr marL="402590" marR="558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Modificació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disseny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rodetes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càrrega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Lázaro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Frontela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Agustín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Romero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d’estocs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d’Albert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Comes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6797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lliurar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setembre,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coincidint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jornada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portes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obertes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Calàbria,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66.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Aprofitant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l'avinentesa,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Sots-Directora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d’Operacions,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Anna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Xicoy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anunciar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procediment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senzill,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permeable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àgil 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elimina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jerarquització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traçabilitat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propostes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reben.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s’anomena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B:SM</a:t>
            </a:r>
            <a:r>
              <a:rPr dirty="0" sz="1200" spc="-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CREA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s'agruparan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propostes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59664"/>
            <a:ext cx="6827519" cy="4554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6033312"/>
            <a:ext cx="86804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6376639"/>
            <a:ext cx="3338829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benefici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6033312"/>
            <a:ext cx="11353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1" y="6376639"/>
            <a:ext cx="330263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preocupació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d’accions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personal,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garantint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sempre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788961"/>
            <a:ext cx="96011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8132287"/>
            <a:ext cx="330136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91" y="7788961"/>
            <a:ext cx="5797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Igualtat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9491" y="8132287"/>
            <a:ext cx="3088005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d’igualtat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d’oportunitats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evita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religió,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opinió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altra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condició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circumstància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implicació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5902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85"/>
              <a:t>E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70"/>
              <a:t>r</a:t>
            </a:r>
            <a:r>
              <a:rPr dirty="0" sz="4300" spc="-195"/>
              <a:t>a</a:t>
            </a:r>
            <a:r>
              <a:rPr dirty="0" sz="4300" spc="-405"/>
              <a:t>t</a:t>
            </a:r>
            <a:r>
              <a:rPr dirty="0" sz="4300" spc="-275"/>
              <a:t>è</a:t>
            </a:r>
            <a:r>
              <a:rPr dirty="0" sz="4300" spc="-90"/>
              <a:t>g</a:t>
            </a:r>
            <a:r>
              <a:rPr dirty="0" sz="4300" spc="-310"/>
              <a:t>i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95"/>
              <a:t>d</a:t>
            </a:r>
            <a:r>
              <a:rPr dirty="0" sz="4300" spc="229"/>
              <a:t>'</a:t>
            </a:r>
            <a:r>
              <a:rPr dirty="0" sz="4300" spc="-204"/>
              <a:t>R</a:t>
            </a:r>
            <a:r>
              <a:rPr dirty="0" sz="4300" spc="155"/>
              <a:t>S</a:t>
            </a:r>
            <a:r>
              <a:rPr dirty="0" sz="4300" spc="-160"/>
              <a:t>C</a:t>
            </a:r>
            <a:endParaRPr sz="4300"/>
          </a:p>
        </p:txBody>
      </p:sp>
      <p:sp>
        <p:nvSpPr>
          <p:cNvPr id="11" name="object 11"/>
          <p:cNvSpPr txBox="1"/>
          <p:nvPr/>
        </p:nvSpPr>
        <p:spPr>
          <a:xfrm>
            <a:off x="346963" y="1675404"/>
            <a:ext cx="6821170" cy="3712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2225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entenem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(RSC)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Integrem,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voluntària,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polítiques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quotidià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perspectiva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mediambiental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estricte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normativa,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afecta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interessades: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empleats,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ciutadania...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254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6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2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2650">
              <a:latin typeface="Trebuchet MS"/>
              <a:cs typeface="Trebuchet MS"/>
            </a:endParaRPr>
          </a:p>
          <a:p>
            <a:pPr marL="12700" marR="70485">
              <a:lnSpc>
                <a:spcPct val="117300"/>
              </a:lnSpc>
              <a:spcBef>
                <a:spcPts val="9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Departament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d'RSC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consolidi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socialment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responsable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Atenent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recomanacions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polítiques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tema,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superar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estrictament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legal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recomanable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5244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Codi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Ètic</a:t>
            </a:r>
            <a:r>
              <a:rPr dirty="0" sz="1200" spc="-17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regles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clares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relacionar-nos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interessades.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mateix,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conducta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actuïn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consonància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737107"/>
            <a:ext cx="12153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25"/>
              <a:t>Í</a:t>
            </a:r>
            <a:r>
              <a:rPr dirty="0" sz="4300" spc="-125"/>
              <a:t>n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470"/>
              <a:t>x</a:t>
            </a:r>
            <a:endParaRPr sz="4300"/>
          </a:p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356717" y="1585671"/>
            <a:ext cx="1754505" cy="6127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4276" y="1644193"/>
            <a:ext cx="465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4276" y="1985569"/>
            <a:ext cx="1003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6717" y="2297684"/>
            <a:ext cx="10464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201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4276" y="2297684"/>
            <a:ext cx="1003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6717" y="2580538"/>
            <a:ext cx="1777364" cy="24676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Organització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B:SM</a:t>
            </a:r>
            <a:endParaRPr sz="1200">
              <a:latin typeface="Trebuchet MS"/>
              <a:cs typeface="Trebuchet MS"/>
            </a:endParaRPr>
          </a:p>
          <a:p>
            <a:pPr marL="12700" marR="723900">
              <a:lnSpc>
                <a:spcPct val="128000"/>
              </a:lnSpc>
              <a:spcBef>
                <a:spcPts val="305"/>
              </a:spcBef>
            </a:pP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Estructura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542290">
              <a:lnSpc>
                <a:spcPct val="128000"/>
              </a:lnSpc>
            </a:pP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C  </a:t>
            </a: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sz="1250" spc="-245" i="1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50" spc="-40" i="1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50" spc="-35" i="1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210" i="1">
                <a:solidFill>
                  <a:srgbClr val="CF0018"/>
                </a:solidFill>
                <a:latin typeface="Verdana"/>
                <a:cs typeface="Verdana"/>
              </a:rPr>
              <a:t>v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35" i="1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50" spc="-140" i="1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50" spc="-35" i="1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7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9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B</a:t>
            </a:r>
            <a:r>
              <a:rPr dirty="0" sz="1250" spc="-340" i="1">
                <a:solidFill>
                  <a:srgbClr val="CF0018"/>
                </a:solidFill>
                <a:latin typeface="Verdana"/>
                <a:cs typeface="Verdana"/>
              </a:rPr>
              <a:t>:</a:t>
            </a:r>
            <a:r>
              <a:rPr dirty="0" sz="1250" spc="-16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90" i="1">
                <a:solidFill>
                  <a:srgbClr val="CF0018"/>
                </a:solidFill>
                <a:latin typeface="Verdana"/>
                <a:cs typeface="Verdana"/>
              </a:rPr>
              <a:t>M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24276" y="2980436"/>
            <a:ext cx="1003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24276" y="3245733"/>
            <a:ext cx="178435" cy="119634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4276" y="4786802"/>
            <a:ext cx="178435" cy="369316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717" y="5098917"/>
            <a:ext cx="1600835" cy="2835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95"/>
              </a:spcBef>
            </a:pP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Àrea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Bicing</a:t>
            </a:r>
            <a:endParaRPr sz="1200">
              <a:latin typeface="Trebuchet MS"/>
              <a:cs typeface="Trebuchet MS"/>
            </a:endParaRPr>
          </a:p>
          <a:p>
            <a:pPr marL="12700" marR="111760">
              <a:lnSpc>
                <a:spcPct val="128000"/>
              </a:lnSpc>
            </a:pP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3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 marR="746125">
              <a:lnSpc>
                <a:spcPct val="128000"/>
              </a:lnSpc>
            </a:pP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25">
                <a:solidFill>
                  <a:srgbClr val="CF0018"/>
                </a:solidFill>
                <a:latin typeface="Trebuchet MS"/>
                <a:cs typeface="Trebuchet MS"/>
              </a:rPr>
              <a:t>Zoo</a:t>
            </a:r>
            <a:endParaRPr sz="1200">
              <a:latin typeface="Trebuchet MS"/>
              <a:cs typeface="Trebuchet MS"/>
            </a:endParaRPr>
          </a:p>
          <a:p>
            <a:pPr marL="12700" marR="586105">
              <a:lnSpc>
                <a:spcPct val="128000"/>
              </a:lnSpc>
            </a:pP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 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Fòrum</a:t>
            </a:r>
            <a:endParaRPr sz="1200">
              <a:latin typeface="Trebuchet MS"/>
              <a:cs typeface="Trebuchet MS"/>
            </a:endParaRPr>
          </a:p>
          <a:p>
            <a:pPr marL="12700" marR="700405">
              <a:lnSpc>
                <a:spcPct val="128000"/>
              </a:lnSpc>
            </a:pP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7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15">
                <a:solidFill>
                  <a:srgbClr val="CF0018"/>
                </a:solidFill>
                <a:latin typeface="Trebuchet MS"/>
                <a:cs typeface="Trebuchet MS"/>
              </a:rPr>
              <a:t>j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ï</a:t>
            </a:r>
            <a:r>
              <a:rPr dirty="0" sz="1200" spc="-35">
                <a:solidFill>
                  <a:srgbClr val="CF0018"/>
                </a:solidFill>
                <a:latin typeface="Trebuchet MS"/>
                <a:cs typeface="Trebuchet MS"/>
              </a:rPr>
              <a:t>c  </a:t>
            </a: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CF0018"/>
                </a:solidFill>
                <a:latin typeface="Trebuchet MS"/>
                <a:cs typeface="Trebuchet MS"/>
              </a:rPr>
              <a:t>k</a:t>
            </a:r>
            <a:r>
              <a:rPr dirty="0" sz="1200" spc="-1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ü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1250" spc="-10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40" i="1">
                <a:solidFill>
                  <a:srgbClr val="CF0018"/>
                </a:solidFill>
                <a:latin typeface="Verdana"/>
                <a:cs typeface="Verdana"/>
              </a:rPr>
              <a:t>l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7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50" spc="-114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3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50" spc="-210" i="1">
                <a:solidFill>
                  <a:srgbClr val="CF0018"/>
                </a:solidFill>
                <a:latin typeface="Verdana"/>
                <a:cs typeface="Verdana"/>
              </a:rPr>
              <a:t>v</a:t>
            </a:r>
            <a:r>
              <a:rPr dirty="0" sz="1250" spc="-13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7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50" spc="-40" i="1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50" spc="-75" i="1">
                <a:solidFill>
                  <a:srgbClr val="CF0018"/>
                </a:solidFill>
                <a:latin typeface="Verdana"/>
                <a:cs typeface="Verdana"/>
              </a:rPr>
              <a:t>o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50" spc="-75" i="1">
                <a:solidFill>
                  <a:srgbClr val="CF0018"/>
                </a:solidFill>
                <a:latin typeface="Verdana"/>
                <a:cs typeface="Verdana"/>
              </a:rPr>
              <a:t>o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50" spc="-140" i="1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50" spc="-35" i="1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185" i="1">
                <a:solidFill>
                  <a:srgbClr val="CF0018"/>
                </a:solidFill>
                <a:latin typeface="Verdana"/>
                <a:cs typeface="Verdana"/>
              </a:rPr>
              <a:t>u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6717" y="7985983"/>
            <a:ext cx="2234565" cy="49403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75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717" y="8500973"/>
            <a:ext cx="30460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>
                <a:solidFill>
                  <a:srgbClr val="CF0018"/>
                </a:solidFill>
                <a:latin typeface="Trebuchet MS"/>
                <a:cs typeface="Trebuchet MS"/>
              </a:rPr>
              <a:t>Assessoria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Jurídica,</a:t>
            </a:r>
            <a:r>
              <a:rPr dirty="0" sz="1200" spc="-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Contractació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CF0018"/>
                </a:solidFill>
                <a:latin typeface="Trebuchet MS"/>
                <a:cs typeface="Trebuchet MS"/>
              </a:rPr>
              <a:t>Compres</a:t>
            </a:r>
            <a:r>
              <a:rPr dirty="0" sz="1200" spc="2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66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717" y="8688243"/>
            <a:ext cx="1974850" cy="1430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8000"/>
              </a:lnSpc>
              <a:spcBef>
                <a:spcPts val="95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9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 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+</a:t>
            </a:r>
            <a:r>
              <a:rPr dirty="0" sz="1200" spc="3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+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  <a:p>
            <a:pPr marL="12700" marR="130175">
              <a:lnSpc>
                <a:spcPct val="128000"/>
              </a:lnSpc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à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q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17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1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C  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Persones</a:t>
            </a:r>
            <a:endParaRPr sz="1200">
              <a:latin typeface="Trebuchet MS"/>
              <a:cs typeface="Trebuchet MS"/>
            </a:endParaRPr>
          </a:p>
          <a:p>
            <a:pPr marL="12700" marR="180340">
              <a:lnSpc>
                <a:spcPct val="128000"/>
              </a:lnSpc>
            </a:pPr>
            <a:r>
              <a:rPr dirty="0" sz="1200" spc="1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ç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24276" y="8688243"/>
            <a:ext cx="178435" cy="143002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9268" y="1566164"/>
            <a:ext cx="46545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19245" y="1901992"/>
            <a:ext cx="2295525" cy="490982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250" spc="-10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220" i="1">
                <a:solidFill>
                  <a:srgbClr val="CF0018"/>
                </a:solidFill>
                <a:latin typeface="Verdana"/>
                <a:cs typeface="Verdana"/>
              </a:rPr>
              <a:t>m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50" spc="-13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14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3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250" spc="-17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250" spc="-35" i="1">
                <a:solidFill>
                  <a:srgbClr val="CF0018"/>
                </a:solidFill>
                <a:latin typeface="Verdana"/>
                <a:cs typeface="Verdana"/>
              </a:rPr>
              <a:t>t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40" i="1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250" spc="-1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p</a:t>
            </a:r>
            <a:r>
              <a:rPr dirty="0" sz="1250" spc="-140" i="1">
                <a:solidFill>
                  <a:srgbClr val="CF0018"/>
                </a:solidFill>
                <a:latin typeface="Verdana"/>
                <a:cs typeface="Verdana"/>
              </a:rPr>
              <a:t>a</a:t>
            </a:r>
            <a:r>
              <a:rPr dirty="0" sz="1250" spc="-95" i="1">
                <a:solidFill>
                  <a:srgbClr val="CF0018"/>
                </a:solidFill>
                <a:latin typeface="Verdana"/>
                <a:cs typeface="Verdana"/>
              </a:rPr>
              <a:t>d</a:t>
            </a:r>
            <a:r>
              <a:rPr dirty="0" sz="1250" spc="-135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250" spc="-155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endParaRPr sz="1250">
              <a:latin typeface="Verdana"/>
              <a:cs typeface="Verdana"/>
            </a:endParaRPr>
          </a:p>
          <a:p>
            <a:pPr marL="12700" marR="1597025">
              <a:lnSpc>
                <a:spcPts val="1839"/>
              </a:lnSpc>
              <a:spcBef>
                <a:spcPts val="120"/>
              </a:spcBef>
            </a:pP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Tibidabo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Economia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ò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28000"/>
              </a:lnSpc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t 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 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ò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8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endParaRPr sz="1850">
              <a:latin typeface="Trebuchet MS"/>
              <a:cs typeface="Trebuchet MS"/>
            </a:endParaRPr>
          </a:p>
          <a:p>
            <a:pPr marL="12700" marR="1174750">
              <a:lnSpc>
                <a:spcPct val="128000"/>
              </a:lnSpc>
              <a:spcBef>
                <a:spcPts val="560"/>
              </a:spcBef>
            </a:pP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 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Energia</a:t>
            </a:r>
            <a:endParaRPr sz="1200">
              <a:latin typeface="Trebuchet MS"/>
              <a:cs typeface="Trebuchet MS"/>
            </a:endParaRPr>
          </a:p>
          <a:p>
            <a:pPr marL="12700" marR="1395095">
              <a:lnSpc>
                <a:spcPct val="128000"/>
              </a:lnSpc>
            </a:pPr>
            <a:r>
              <a:rPr dirty="0" sz="1200" spc="-40">
                <a:solidFill>
                  <a:srgbClr val="CF0018"/>
                </a:solidFill>
                <a:latin typeface="Trebuchet MS"/>
                <a:cs typeface="Trebuchet MS"/>
              </a:rPr>
              <a:t>Aigua </a:t>
            </a:r>
            <a:r>
              <a:rPr dirty="0" sz="1200" spc="-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CF0018"/>
                </a:solidFill>
                <a:latin typeface="Trebuchet MS"/>
                <a:cs typeface="Trebuchet MS"/>
              </a:rPr>
              <a:t>Residus 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à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Persones</a:t>
            </a:r>
            <a:endParaRPr sz="1850">
              <a:latin typeface="Trebuchet MS"/>
              <a:cs typeface="Trebuchet MS"/>
            </a:endParaRPr>
          </a:p>
          <a:p>
            <a:pPr marL="12700" marR="1041400">
              <a:lnSpc>
                <a:spcPct val="128000"/>
              </a:lnSpc>
              <a:spcBef>
                <a:spcPts val="565"/>
              </a:spcBef>
            </a:pP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-10">
                <a:solidFill>
                  <a:srgbClr val="CF0018"/>
                </a:solidFill>
                <a:latin typeface="Trebuchet MS"/>
                <a:cs typeface="Trebuchet MS"/>
              </a:rPr>
              <a:t>Ocupació</a:t>
            </a:r>
            <a:endParaRPr sz="1200">
              <a:latin typeface="Trebuchet MS"/>
              <a:cs typeface="Trebuchet MS"/>
            </a:endParaRPr>
          </a:p>
          <a:p>
            <a:pPr marL="12700" marR="423545">
              <a:lnSpc>
                <a:spcPct val="128000"/>
              </a:lnSpc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75">
                <a:solidFill>
                  <a:srgbClr val="CF0018"/>
                </a:solidFill>
                <a:latin typeface="Trebuchet MS"/>
                <a:cs typeface="Trebuchet MS"/>
              </a:rPr>
              <a:t>/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  </a:t>
            </a:r>
            <a:r>
              <a:rPr dirty="0" sz="1200" spc="-15">
                <a:solidFill>
                  <a:srgbClr val="CF0018"/>
                </a:solidFill>
                <a:latin typeface="Trebuchet MS"/>
                <a:cs typeface="Trebuchet MS"/>
              </a:rPr>
              <a:t>Igualtat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CF0018"/>
                </a:solidFill>
                <a:latin typeface="Trebuchet MS"/>
                <a:cs typeface="Trebuchet MS"/>
              </a:rPr>
              <a:t>d'oportunitats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89268" y="1909490"/>
            <a:ext cx="178435" cy="72771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89268" y="3001893"/>
            <a:ext cx="256540" cy="96202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91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95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98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10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9268" y="4308876"/>
            <a:ext cx="256540" cy="119634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10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10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11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12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9268" y="5849945"/>
            <a:ext cx="256540" cy="96202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12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12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13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19245" y="6833107"/>
            <a:ext cx="30264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Formació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desenvolupament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professional</a:t>
            </a:r>
            <a:r>
              <a:rPr dirty="0" sz="1200" spc="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CF0018"/>
                </a:solidFill>
                <a:latin typeface="Trebuchet MS"/>
                <a:cs typeface="Trebuchet MS"/>
              </a:rPr>
              <a:t>137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89268" y="7020377"/>
            <a:ext cx="256540" cy="49403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14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819245" y="7020377"/>
            <a:ext cx="2237740" cy="28740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68020">
              <a:lnSpc>
                <a:spcPct val="128000"/>
              </a:lnSpc>
              <a:spcBef>
                <a:spcPts val="95"/>
              </a:spcBef>
            </a:pPr>
            <a:r>
              <a:rPr dirty="0" sz="1200" spc="1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2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  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Comunitat</a:t>
            </a:r>
            <a:endParaRPr sz="1850">
              <a:latin typeface="Trebuchet MS"/>
              <a:cs typeface="Trebuchet MS"/>
            </a:endParaRPr>
          </a:p>
          <a:p>
            <a:pPr marL="12700" marR="739140">
              <a:lnSpc>
                <a:spcPct val="128000"/>
              </a:lnSpc>
              <a:spcBef>
                <a:spcPts val="560"/>
              </a:spcBef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1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  <a:p>
            <a:pPr marL="12700" marR="704850">
              <a:lnSpc>
                <a:spcPct val="128000"/>
              </a:lnSpc>
            </a:pP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5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200" spc="-1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t  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2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endParaRPr sz="1850">
              <a:latin typeface="Trebuchet MS"/>
              <a:cs typeface="Trebuchet MS"/>
            </a:endParaRPr>
          </a:p>
          <a:p>
            <a:pPr marL="12700" marR="236854">
              <a:lnSpc>
                <a:spcPct val="128000"/>
              </a:lnSpc>
              <a:spcBef>
                <a:spcPts val="560"/>
              </a:spcBef>
            </a:pP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ò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  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55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ó</a:t>
            </a:r>
            <a:r>
              <a:rPr dirty="0" sz="1200" spc="-1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70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3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-12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18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 spc="5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9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20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80">
                <a:solidFill>
                  <a:srgbClr val="CF0018"/>
                </a:solidFill>
                <a:latin typeface="Trebuchet MS"/>
                <a:cs typeface="Trebuchet MS"/>
              </a:rPr>
              <a:t>t  </a:t>
            </a:r>
            <a:r>
              <a:rPr dirty="0" sz="1200" spc="45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05">
                <a:solidFill>
                  <a:srgbClr val="CF0018"/>
                </a:solidFill>
                <a:latin typeface="Trebuchet MS"/>
                <a:cs typeface="Trebuchet MS"/>
              </a:rPr>
              <a:t>x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200" spc="4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200" spc="85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200" spc="1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200" spc="-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200" spc="-6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200" spc="-11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200" spc="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200" spc="-4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89268" y="7859186"/>
            <a:ext cx="256540" cy="96202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15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89268" y="9166169"/>
            <a:ext cx="256540" cy="72771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8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200" spc="-20">
                <a:solidFill>
                  <a:srgbClr val="CF0018"/>
                </a:solidFill>
                <a:latin typeface="Trebuchet MS"/>
                <a:cs typeface="Trebuchet MS"/>
              </a:rPr>
              <a:t>16</a:t>
            </a:r>
            <a:r>
              <a:rPr dirty="0" sz="1200" spc="-45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485" y="434746"/>
            <a:ext cx="3296920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Materialitatde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Parts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interessades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233679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d’altres).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226483"/>
            <a:ext cx="3439795" cy="138620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85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y</a:t>
            </a:r>
            <a:r>
              <a:rPr dirty="0" sz="1850" spc="-19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5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g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 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d'Empreses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Cardiosaludables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Funda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Espanyola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adrecem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cardiovascular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Coneixeu-les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</a:rPr>
              <a:t>!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110891"/>
            <a:ext cx="114871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31843" y="2417673"/>
            <a:ext cx="2496921" cy="97536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7836" y="3734409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7836" y="394898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27836" y="416356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27836" y="4378147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27836" y="459272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7836" y="480730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4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46963" y="1577868"/>
            <a:ext cx="4551045" cy="441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5565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maig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adherir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Programa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d’Empreses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Cardiosaludables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PECS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)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l'objectiu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cardiovascular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àmbits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d'actuació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possibles.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adhesió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permanència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inicial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prorrogable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cinc.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Fundación</a:t>
            </a:r>
            <a:r>
              <a:rPr dirty="0" sz="1200" spc="-204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Española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del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Corazón</a:t>
            </a:r>
            <a:r>
              <a:rPr dirty="0" sz="1200" spc="-204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diagnòstic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salut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elaborar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d’avaluació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recomanacions,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dividit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646430" marR="1949450">
              <a:lnSpc>
                <a:spcPct val="117300"/>
              </a:lnSpc>
              <a:spcBef>
                <a:spcPts val="5"/>
              </a:spcBef>
            </a:pP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física</a:t>
            </a:r>
            <a:endParaRPr sz="1200">
              <a:latin typeface="Tahoma"/>
              <a:cs typeface="Tahoma"/>
            </a:endParaRPr>
          </a:p>
          <a:p>
            <a:pPr marL="646430" marR="220916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 marL="64643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9271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anem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transmetm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continguts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adoptin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hàbits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saludables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proporcionem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privada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consultes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particulars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2623" y="1910486"/>
            <a:ext cx="2194559" cy="17068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48475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15"/>
              <a:t>A</a:t>
            </a:r>
            <a:r>
              <a:rPr dirty="0" sz="4300" spc="-125"/>
              <a:t>n</a:t>
            </a:r>
            <a:r>
              <a:rPr dirty="0" sz="4300" spc="-300"/>
              <a:t>y</a:t>
            </a:r>
            <a:r>
              <a:rPr dirty="0" sz="4300" spc="-434"/>
              <a:t> 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280"/>
              <a:t>l</a:t>
            </a:r>
            <a:r>
              <a:rPr dirty="0" sz="4300" spc="-445"/>
              <a:t> </a:t>
            </a:r>
            <a:r>
              <a:rPr dirty="0" sz="4300" spc="-200"/>
              <a:t>C</a:t>
            </a:r>
            <a:r>
              <a:rPr dirty="0" sz="4300" spc="-5"/>
              <a:t>o</a:t>
            </a:r>
            <a:r>
              <a:rPr dirty="0" sz="4300" spc="-355"/>
              <a:t>r</a:t>
            </a:r>
            <a:endParaRPr sz="430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656153"/>
            <a:ext cx="4511675" cy="282956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À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V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65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À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0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C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maig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unes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sessions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teràpia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voluntària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antitabac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centrals,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dirigides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empleats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fumaven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volien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deixar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fer-ho.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5565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explicativa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Arimon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ajudaven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endParaRPr sz="1200">
              <a:latin typeface="Tahoma"/>
              <a:cs typeface="Tahoma"/>
            </a:endParaRPr>
          </a:p>
          <a:p>
            <a:pPr marL="12700" marR="5715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assistents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consciència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problema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exercicis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pràctics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SANA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(Centre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Làser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Teràpia)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explicava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l'ús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tècnica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agressiva.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tècnica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usar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teràpia,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consistia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sessions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làser.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069913"/>
            <a:ext cx="4489450" cy="3415029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2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  <a:p>
            <a:pPr marL="12700" marR="131445">
              <a:lnSpc>
                <a:spcPct val="117300"/>
              </a:lnSpc>
              <a:spcBef>
                <a:spcPts val="565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celebrar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dedicades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cardioprotecció.</a:t>
            </a:r>
            <a:endParaRPr sz="1200">
              <a:latin typeface="Tahoma"/>
              <a:cs typeface="Tahoma"/>
            </a:endParaRPr>
          </a:p>
          <a:p>
            <a:pPr marL="12700" marR="586105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aconseguirem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cardioprotegida.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cardioprotecció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66370">
              <a:lnSpc>
                <a:spcPct val="117300"/>
              </a:lnSpc>
              <a:spcBef>
                <a:spcPts val="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L'aprenentatge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ressuscitació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cardiopulmonar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coneixements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habilitats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saber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identificar</a:t>
            </a:r>
            <a:endParaRPr sz="1200">
              <a:latin typeface="Tahoma"/>
              <a:cs typeface="Tahoma"/>
            </a:endParaRPr>
          </a:p>
          <a:p>
            <a:pPr marL="12700" marR="4508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l'aturada cardiorespiratoria,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cadena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supervivència,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l'algoritme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d'actuació,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aplicar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RCP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8127410"/>
            <a:ext cx="4521200" cy="181546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50">
                <a:solidFill>
                  <a:srgbClr val="CF0018"/>
                </a:solidFill>
                <a:latin typeface="Tahoma"/>
                <a:cs typeface="Tahoma"/>
              </a:rPr>
              <a:t>Y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95">
                <a:solidFill>
                  <a:srgbClr val="CF0018"/>
                </a:solidFill>
                <a:latin typeface="Tahoma"/>
                <a:cs typeface="Tahoma"/>
              </a:rPr>
              <a:t>:</a:t>
            </a:r>
            <a:r>
              <a:rPr dirty="0" sz="1850" spc="-12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5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1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95">
                <a:solidFill>
                  <a:srgbClr val="CF0018"/>
                </a:solidFill>
                <a:latin typeface="Tahoma"/>
                <a:cs typeface="Tahoma"/>
              </a:rPr>
              <a:t>?</a:t>
            </a:r>
            <a:endParaRPr sz="18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específica.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colesterol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risc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cardiovascular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moltes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conscients.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treballadors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indicar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tenien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colesterol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marcar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pautes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consistents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consumir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2028" y="1432560"/>
            <a:ext cx="1355750" cy="19507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0652" y="4017264"/>
            <a:ext cx="2038502" cy="18044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2275" y="6309360"/>
            <a:ext cx="1375257" cy="195072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46500"/>
            <a:ext cx="4347210" cy="138620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RS:COM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RS:COM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electrònica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Corporativa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juny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se'n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publicar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8.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dedicar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tabaquisme.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60796" y="623011"/>
            <a:ext cx="1248460" cy="17556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1081" y="3285744"/>
            <a:ext cx="2253081" cy="14923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5074533"/>
            <a:ext cx="4538345" cy="245935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V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229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5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850" spc="-204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00">
                <a:solidFill>
                  <a:srgbClr val="CF0018"/>
                </a:solidFill>
                <a:latin typeface="Tahoma"/>
                <a:cs typeface="Tahoma"/>
              </a:rPr>
              <a:t>R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calendari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solidari,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iniciativa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11493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treballadores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l’Àrea.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L'equip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vendre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calendaris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taula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l’Obra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Déu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investigació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malalties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minoritàries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infants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elevada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dependència.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culmina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caminada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solidària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Line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9667" y="3285744"/>
            <a:ext cx="1960473" cy="382341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448608"/>
            <a:ext cx="3354704" cy="6075045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2700" marR="755015">
              <a:lnSpc>
                <a:spcPts val="1839"/>
              </a:lnSpc>
              <a:spcBef>
                <a:spcPts val="470"/>
              </a:spcBef>
            </a:pP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3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3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6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45">
                <a:solidFill>
                  <a:srgbClr val="CF0018"/>
                </a:solidFill>
                <a:latin typeface="Trebuchet MS"/>
                <a:cs typeface="Trebuchet MS"/>
              </a:rPr>
              <a:t>S  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3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65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6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20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9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3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6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18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Materialitat”.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endParaRPr sz="1200">
              <a:latin typeface="Tahoma"/>
              <a:cs typeface="Tahoma"/>
            </a:endParaRPr>
          </a:p>
          <a:p>
            <a:pPr marL="12700" marR="182880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408305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treballadors, els proveïdors,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planificació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b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ll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387350">
              <a:lnSpc>
                <a:spcPct val="117300"/>
              </a:lnSpc>
            </a:pP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proveïdors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preveient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prosseguir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resta.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ctr" marL="675640" marR="156210">
              <a:lnSpc>
                <a:spcPct val="117300"/>
              </a:lnSpc>
            </a:pPr>
            <a:r>
              <a:rPr dirty="0" sz="1200" spc="40">
                <a:solidFill>
                  <a:srgbClr val="CF0018"/>
                </a:solidFill>
                <a:latin typeface="Tahoma"/>
                <a:cs typeface="Tahoma"/>
              </a:rPr>
              <a:t>"</a:t>
            </a:r>
            <a:r>
              <a:rPr dirty="0" sz="1200" spc="-21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CF0018"/>
                </a:solidFill>
                <a:latin typeface="Tahoma"/>
                <a:cs typeface="Tahoma"/>
              </a:rPr>
              <a:t>L'objectiu</a:t>
            </a:r>
            <a:r>
              <a:rPr dirty="0" sz="120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CF0018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CF0018"/>
                </a:solidFill>
                <a:latin typeface="Tahoma"/>
                <a:cs typeface="Tahoma"/>
              </a:rPr>
              <a:t>estandaridtzar</a:t>
            </a:r>
            <a:r>
              <a:rPr dirty="0" sz="1200" spc="-19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CF0018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è</a:t>
            </a:r>
            <a:r>
              <a:rPr dirty="0" sz="1200" spc="13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è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CF0018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algn="ctr" marL="788035" marR="266700">
              <a:lnSpc>
                <a:spcPct val="117300"/>
              </a:lnSpc>
              <a:spcBef>
                <a:spcPts val="615"/>
              </a:spcBef>
            </a:pP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CF0018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CF0018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CF0018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CF0018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CF0018"/>
                </a:solidFill>
                <a:latin typeface="Tahoma"/>
                <a:cs typeface="Tahoma"/>
              </a:rPr>
              <a:t>"</a:t>
            </a:r>
            <a:endParaRPr sz="1200">
              <a:latin typeface="Tahoma"/>
              <a:cs typeface="Tahoma"/>
            </a:endParaRPr>
          </a:p>
          <a:p>
            <a:pPr marL="12700" marR="144145">
              <a:lnSpc>
                <a:spcPct val="117300"/>
              </a:lnSpc>
              <a:spcBef>
                <a:spcPts val="615"/>
              </a:spcBef>
            </a:pP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 interessades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relacionen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correu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electrònic,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telèfon,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i/o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d’empresa.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dir,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treballadors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proveïdors.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conèixer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rellevants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22191" y="3139439"/>
            <a:ext cx="3345484" cy="33454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989704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5"/>
              <a:t>P</a:t>
            </a:r>
            <a:r>
              <a:rPr dirty="0" sz="4300" spc="-195"/>
              <a:t>a</a:t>
            </a:r>
            <a:r>
              <a:rPr dirty="0" sz="4300" spc="-370"/>
              <a:t>r</a:t>
            </a:r>
            <a:r>
              <a:rPr dirty="0" sz="4300" spc="-405"/>
              <a:t>t</a:t>
            </a:r>
            <a:r>
              <a:rPr dirty="0" sz="4300" spc="-25"/>
              <a:t>s</a:t>
            </a:r>
            <a:r>
              <a:rPr dirty="0" sz="4300" spc="-484"/>
              <a:t> </a:t>
            </a:r>
            <a:r>
              <a:rPr dirty="0" sz="4300" spc="-125"/>
              <a:t>I</a:t>
            </a:r>
            <a:r>
              <a:rPr dirty="0" sz="4300" spc="-125"/>
              <a:t>n</a:t>
            </a:r>
            <a:r>
              <a:rPr dirty="0" sz="4300" spc="-405"/>
              <a:t>t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275"/>
              <a:t>e</a:t>
            </a:r>
            <a:r>
              <a:rPr dirty="0" sz="4300" spc="-60"/>
              <a:t>ss</a:t>
            </a:r>
            <a:r>
              <a:rPr dirty="0" sz="4300" spc="-195"/>
              <a:t>a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25"/>
              <a:t>s</a:t>
            </a:r>
            <a:endParaRPr sz="43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82307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033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contínua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l'entorn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opera,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considerem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fonamental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interessades: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 proveïdors,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entorn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administració,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etc.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varietat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complexa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alhora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particular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cadascun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d'ells.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interessades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vegin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inquietuds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92806"/>
            <a:ext cx="2250440" cy="181546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20">
                <a:solidFill>
                  <a:srgbClr val="CF0018"/>
                </a:solidFill>
                <a:latin typeface="Tahoma"/>
                <a:cs typeface="Tahoma"/>
              </a:rPr>
              <a:t>Clients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vital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338648"/>
            <a:ext cx="2176780" cy="17424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4986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29591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4211340"/>
            <a:ext cx="169735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Client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</a:rPr>
              <a:t>s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".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8074" y="392806"/>
            <a:ext cx="2162175" cy="417576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Personal</a:t>
            </a:r>
            <a:endParaRPr sz="1850">
              <a:latin typeface="Tahoma"/>
              <a:cs typeface="Tahoma"/>
            </a:endParaRPr>
          </a:p>
          <a:p>
            <a:pPr marL="12700" marR="8636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77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televisió,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personalitzada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endParaRPr sz="1200">
              <a:latin typeface="Tahoma"/>
              <a:cs typeface="Tahoma"/>
            </a:endParaRPr>
          </a:p>
          <a:p>
            <a:pPr marL="12700" marR="27940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074" y="4699020"/>
            <a:ext cx="169735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Persones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".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663" y="392806"/>
            <a:ext cx="2188210" cy="353187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30">
                <a:solidFill>
                  <a:srgbClr val="CF0018"/>
                </a:solidFill>
                <a:latin typeface="Tahoma"/>
                <a:cs typeface="Tahoma"/>
              </a:rPr>
              <a:t>Proveïdors</a:t>
            </a:r>
            <a:endParaRPr sz="1850">
              <a:latin typeface="Tahoma"/>
              <a:cs typeface="Tahoma"/>
            </a:endParaRPr>
          </a:p>
          <a:p>
            <a:pPr marL="12700" marR="71755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3970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254635">
              <a:lnSpc>
                <a:spcPct val="117300"/>
              </a:lnSpc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0663" y="4055283"/>
            <a:ext cx="2034539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b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"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5971865"/>
            <a:ext cx="3358515" cy="288861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Ajuntament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é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intervenció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política.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comuniquem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132080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correspongui.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5971865"/>
            <a:ext cx="3338829" cy="181546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3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65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00">
                <a:solidFill>
                  <a:srgbClr val="CF0018"/>
                </a:solidFill>
                <a:latin typeface="Tahoma"/>
                <a:cs typeface="Tahoma"/>
              </a:rPr>
              <a:t>-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3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65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endParaRPr sz="1850">
              <a:latin typeface="Tahoma"/>
              <a:cs typeface="Tahoma"/>
            </a:endParaRPr>
          </a:p>
          <a:p>
            <a:pPr marL="12700" marR="109855">
              <a:lnSpc>
                <a:spcPct val="117300"/>
              </a:lnSpc>
              <a:spcBef>
                <a:spcPts val="56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s'adrecen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9491" y="7917708"/>
            <a:ext cx="323215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consells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barris,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expressen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l'Ajuntament,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tradueixen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9491" y="8959392"/>
            <a:ext cx="20720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"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l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b</a:t>
            </a:r>
            <a:r>
              <a:rPr dirty="0" sz="1200" spc="-1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t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</a:rPr>
              <a:t>"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604727"/>
            <a:ext cx="1831339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24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1155" y="7262266"/>
            <a:ext cx="1689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*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5843270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z="4300" spc="-25"/>
              <a:t>P</a:t>
            </a:r>
            <a:r>
              <a:rPr dirty="0" sz="4300" spc="-275"/>
              <a:t>e</a:t>
            </a:r>
            <a:r>
              <a:rPr dirty="0" sz="4300" spc="-370"/>
              <a:t>r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125"/>
              <a:t>n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215"/>
              <a:t>ç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195"/>
              <a:t>a</a:t>
            </a:r>
            <a:r>
              <a:rPr dirty="0" sz="4300" spc="-60"/>
              <a:t>ss</a:t>
            </a:r>
            <a:r>
              <a:rPr dirty="0" sz="4300" spc="-5"/>
              <a:t>o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25"/>
              <a:t>s</a:t>
            </a:r>
            <a:r>
              <a:rPr dirty="0" sz="4300" spc="-484"/>
              <a:t> </a:t>
            </a:r>
            <a:r>
              <a:rPr dirty="0" sz="4300" spc="-285"/>
              <a:t>i  </a:t>
            </a:r>
            <a:r>
              <a:rPr dirty="0" sz="4300" spc="-250"/>
              <a:t>iniciatives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46963" y="2163084"/>
            <a:ext cx="654812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continuació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detallen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organitzacions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iniciatives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subscriu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adopta,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principis,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voluntària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vinculants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obligatòries.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2824377"/>
            <a:ext cx="70294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2650" spc="-44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2650" spc="10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5721" y="3734409"/>
            <a:ext cx="1872691" cy="9070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5353" y="3422294"/>
            <a:ext cx="1248460" cy="1219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0016" y="3812438"/>
            <a:ext cx="1872691" cy="82905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5721" y="4787798"/>
            <a:ext cx="1638604" cy="11216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78659" y="4739030"/>
            <a:ext cx="2965094" cy="12192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65622" y="4865827"/>
            <a:ext cx="1180185" cy="109240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73321" y="6523938"/>
            <a:ext cx="1853184" cy="65349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9663" y="7587081"/>
            <a:ext cx="3072384" cy="121920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529584" y="7587081"/>
            <a:ext cx="2828544" cy="12192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46963" y="9183725"/>
            <a:ext cx="2563495" cy="5835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B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: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M</a:t>
            </a:r>
            <a:r>
              <a:rPr dirty="0" sz="1200" spc="-19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B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: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S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M</a:t>
            </a:r>
            <a:r>
              <a:rPr dirty="0" sz="1200" spc="-19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I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46964"/>
            <a:ext cx="57785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5">
                <a:solidFill>
                  <a:srgbClr val="CF0018"/>
                </a:solidFill>
                <a:latin typeface="Trebuchet MS"/>
                <a:cs typeface="Trebuchet MS"/>
              </a:rPr>
              <a:t>Z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7213498"/>
            <a:ext cx="214249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ll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220">
                <a:solidFill>
                  <a:srgbClr val="CF0018"/>
                </a:solidFill>
                <a:latin typeface="Trebuchet MS"/>
                <a:cs typeface="Trebuchet MS"/>
              </a:rPr>
              <a:t>í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-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26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944880"/>
            <a:ext cx="1716633" cy="5559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7920" y="944880"/>
            <a:ext cx="1170432" cy="109240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5539" y="1256995"/>
            <a:ext cx="1550822" cy="69250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38723" y="944880"/>
            <a:ext cx="829056" cy="82905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19625" y="2047036"/>
            <a:ext cx="1092403" cy="109240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2272" y="3422294"/>
            <a:ext cx="1111910" cy="1014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81123" y="3422294"/>
            <a:ext cx="1804416" cy="46817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7408" y="3656380"/>
            <a:ext cx="1063142" cy="54620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7836" y="4543958"/>
            <a:ext cx="1092403" cy="101437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8905" y="4543958"/>
            <a:ext cx="575462" cy="103388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78454" y="4592726"/>
            <a:ext cx="1638604" cy="73152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90057" y="4543958"/>
            <a:ext cx="790041" cy="109240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44367" y="5743651"/>
            <a:ext cx="1911705" cy="712012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09667" y="5743651"/>
            <a:ext cx="1560576" cy="77053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346963" y="6794093"/>
            <a:ext cx="24409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Z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O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6"/>
              </a:rPr>
              <a:t>O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1779" y="8425891"/>
            <a:ext cx="2184806" cy="633984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071164" y="7811414"/>
            <a:ext cx="907084" cy="1404518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46963" y="9632391"/>
            <a:ext cx="311848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ll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í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m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p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c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9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346964"/>
            <a:ext cx="138176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5"/>
              <a:t>P</a:t>
            </a:r>
            <a:r>
              <a:rPr dirty="0" spc="-95"/>
              <a:t>a</a:t>
            </a:r>
            <a:r>
              <a:rPr dirty="0" spc="-265"/>
              <a:t>r</a:t>
            </a:r>
            <a:r>
              <a:rPr dirty="0" spc="-125"/>
              <a:t>k</a:t>
            </a:r>
            <a:r>
              <a:rPr dirty="0" spc="-325"/>
              <a:t> </a:t>
            </a:r>
            <a:r>
              <a:rPr dirty="0" spc="-185"/>
              <a:t>G</a:t>
            </a:r>
            <a:r>
              <a:rPr dirty="0" spc="-70"/>
              <a:t>ü</a:t>
            </a:r>
            <a:r>
              <a:rPr dirty="0" spc="-225"/>
              <a:t>e</a:t>
            </a:r>
            <a:r>
              <a:rPr dirty="0" spc="-170"/>
              <a:t>l</a:t>
            </a:r>
            <a:r>
              <a:rPr dirty="0" spc="-165"/>
              <a:t>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2882900"/>
            <a:ext cx="2552065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2650" spc="-44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2650" spc="10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2650" spc="-5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9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19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-9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265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900932"/>
            <a:ext cx="149034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15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1904" y="915619"/>
            <a:ext cx="1472793" cy="11704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2463494"/>
            <a:ext cx="26797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k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G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ü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9663" y="3480815"/>
            <a:ext cx="1472793" cy="11704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86051" y="3714902"/>
            <a:ext cx="2760268" cy="7022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1638" y="3480815"/>
            <a:ext cx="1336243" cy="117043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6963" y="5028691"/>
            <a:ext cx="30759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0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ç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5576844"/>
            <a:ext cx="646938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visualització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òptima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següent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pàgina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web.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imatges,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taules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textos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reduïda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ampliar-se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electrònic.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490569"/>
            <a:ext cx="1628851" cy="975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3097479"/>
            <a:ext cx="123126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5">
                <a:solidFill>
                  <a:srgbClr val="CF0018"/>
                </a:solidFill>
                <a:latin typeface="Tahoma"/>
                <a:cs typeface="Tahoma"/>
              </a:rPr>
              <a:t>Aparcaments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0774" y="3490569"/>
            <a:ext cx="1628851" cy="975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78074" y="3097479"/>
            <a:ext cx="43180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95">
                <a:solidFill>
                  <a:srgbClr val="CF0018"/>
                </a:solidFill>
                <a:latin typeface="Tahoma"/>
                <a:cs typeface="Tahoma"/>
              </a:rPr>
              <a:t>À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8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3363" y="3490569"/>
            <a:ext cx="1628851" cy="975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50663" y="3097479"/>
            <a:ext cx="58674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95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40">
                <a:solidFill>
                  <a:srgbClr val="CF0018"/>
                </a:solidFill>
                <a:latin typeface="Tahoma"/>
                <a:cs typeface="Tahoma"/>
              </a:rPr>
              <a:t>g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663" y="6728764"/>
            <a:ext cx="1628851" cy="975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6963" y="6335674"/>
            <a:ext cx="137668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8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4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0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0774" y="6728764"/>
            <a:ext cx="1628851" cy="9753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78074" y="6186444"/>
            <a:ext cx="2168525" cy="95694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12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10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  <a:p>
            <a:pPr marL="1641475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63363" y="6728764"/>
            <a:ext cx="1404518" cy="97536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4950663" y="6335674"/>
            <a:ext cx="123126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05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í</a:t>
            </a:r>
            <a:r>
              <a:rPr dirty="0" sz="1850" spc="-155">
                <a:solidFill>
                  <a:srgbClr val="CF0018"/>
                </a:solidFill>
                <a:latin typeface="Tahoma"/>
                <a:cs typeface="Tahoma"/>
              </a:rPr>
              <a:t>v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8696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55">
                <a:latin typeface="Tahoma"/>
                <a:cs typeface="Tahoma"/>
              </a:rPr>
              <a:t>A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305">
                <a:latin typeface="Tahoma"/>
                <a:cs typeface="Tahoma"/>
              </a:rPr>
              <a:t>v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200">
                <a:latin typeface="Tahoma"/>
                <a:cs typeface="Tahoma"/>
              </a:rPr>
              <a:t>s</a:t>
            </a:r>
            <a:r>
              <a:rPr dirty="0" sz="4300" spc="-530">
                <a:latin typeface="Tahoma"/>
                <a:cs typeface="Tahoma"/>
              </a:rPr>
              <a:t> </a:t>
            </a:r>
            <a:r>
              <a:rPr dirty="0" sz="4300" spc="-75">
                <a:latin typeface="Tahoma"/>
                <a:cs typeface="Tahoma"/>
              </a:rPr>
              <a:t>d</a:t>
            </a:r>
            <a:r>
              <a:rPr dirty="0" sz="4300" spc="-210">
                <a:latin typeface="Tahoma"/>
                <a:cs typeface="Tahoma"/>
              </a:rPr>
              <a:t>e</a:t>
            </a:r>
            <a:r>
              <a:rPr dirty="0" sz="4300" spc="-484">
                <a:latin typeface="Tahoma"/>
                <a:cs typeface="Tahoma"/>
              </a:rPr>
              <a:t> </a:t>
            </a:r>
            <a:r>
              <a:rPr dirty="0" sz="4300" spc="-10">
                <a:latin typeface="Tahoma"/>
                <a:cs typeface="Tahoma"/>
              </a:rPr>
              <a:t>B</a:t>
            </a:r>
            <a:r>
              <a:rPr dirty="0" sz="4300" spc="-605">
                <a:latin typeface="Tahoma"/>
                <a:cs typeface="Tahoma"/>
              </a:rPr>
              <a:t>:</a:t>
            </a:r>
            <a:r>
              <a:rPr dirty="0" sz="4300" spc="-175">
                <a:latin typeface="Tahoma"/>
                <a:cs typeface="Tahoma"/>
              </a:rPr>
              <a:t>S</a:t>
            </a:r>
            <a:r>
              <a:rPr dirty="0" sz="4300" spc="-315">
                <a:latin typeface="Tahoma"/>
                <a:cs typeface="Tahoma"/>
              </a:rPr>
              <a:t>M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6963" y="1382796"/>
            <a:ext cx="675957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continuació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s'indiquen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detalladament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assoliments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fruit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compromisos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adquirits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algunes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s'hauran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dur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afrontar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ambient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veuran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ampliades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s'està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s'aprovarà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properament.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75815" y="3450559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6963" y="4453229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78074" y="4425919"/>
            <a:ext cx="188912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209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45">
                <a:solidFill>
                  <a:srgbClr val="0068E0"/>
                </a:solidFill>
                <a:latin typeface="Tahoma"/>
                <a:cs typeface="Tahoma"/>
              </a:rPr>
              <a:t>l 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2015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9514" y="3450559"/>
            <a:ext cx="56896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209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50663" y="4453229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5815" y="6688754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6963" y="7691425"/>
            <a:ext cx="12446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t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-17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12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78074" y="7691425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355181" y="6688754"/>
            <a:ext cx="68008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a</a:t>
            </a:r>
            <a:r>
              <a:rPr dirty="0" sz="1200" spc="45">
                <a:solidFill>
                  <a:srgbClr val="0068E0"/>
                </a:solidFill>
                <a:latin typeface="Tahoma"/>
                <a:cs typeface="Tahoma"/>
              </a:rPr>
              <a:t>l 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més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destacat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13"/>
              </a:rPr>
              <a:t>015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1100937"/>
            <a:ext cx="1628851" cy="975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707847"/>
            <a:ext cx="947419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3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k</a:t>
            </a:r>
            <a:r>
              <a:rPr dirty="0" sz="1850" spc="-18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G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ü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0774" y="1100937"/>
            <a:ext cx="1628851" cy="975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78074" y="707847"/>
            <a:ext cx="143637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ll</a:t>
            </a:r>
            <a:r>
              <a:rPr dirty="0" sz="1850" spc="-8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24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60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í</a:t>
            </a:r>
            <a:r>
              <a:rPr dirty="0" sz="1850" spc="-100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105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8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3363" y="1100937"/>
            <a:ext cx="1628851" cy="975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950663" y="707847"/>
            <a:ext cx="62420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25">
                <a:solidFill>
                  <a:srgbClr val="CF0018"/>
                </a:solidFill>
                <a:latin typeface="Tahoma"/>
                <a:cs typeface="Tahoma"/>
              </a:rPr>
              <a:t>F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70">
                <a:solidFill>
                  <a:srgbClr val="CF0018"/>
                </a:solidFill>
                <a:latin typeface="Tahoma"/>
                <a:cs typeface="Tahoma"/>
              </a:rPr>
              <a:t>m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9663" y="4124553"/>
            <a:ext cx="1628851" cy="97536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6963" y="3731462"/>
            <a:ext cx="127127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3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7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200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1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1850" spc="-145">
                <a:solidFill>
                  <a:srgbClr val="CF0018"/>
                </a:solidFill>
                <a:latin typeface="Tahoma"/>
                <a:cs typeface="Tahoma"/>
              </a:rPr>
              <a:t>j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1850" spc="-45">
                <a:solidFill>
                  <a:srgbClr val="CF0018"/>
                </a:solidFill>
                <a:latin typeface="Tahoma"/>
                <a:cs typeface="Tahoma"/>
              </a:rPr>
              <a:t>ï</a:t>
            </a:r>
            <a:r>
              <a:rPr dirty="0" sz="1850" spc="-3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endParaRPr sz="185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0774" y="4124553"/>
            <a:ext cx="1628851" cy="97536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678074" y="3731462"/>
            <a:ext cx="163195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Z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2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254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3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1850" spc="-9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23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CF0018"/>
                </a:solidFill>
                <a:latin typeface="Tahoma"/>
                <a:cs typeface="Tahoma"/>
              </a:rPr>
              <a:t>B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1850" spc="-1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1850" spc="-13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1850" spc="-4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1850" spc="-80">
                <a:solidFill>
                  <a:srgbClr val="CF0018"/>
                </a:solidFill>
                <a:latin typeface="Tahoma"/>
                <a:cs typeface="Tahoma"/>
              </a:rPr>
              <a:t>a</a:t>
            </a:r>
            <a:endParaRPr sz="1850">
              <a:latin typeface="Tahoma"/>
              <a:cs typeface="Tahom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1975815" y="1060927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6963" y="2063597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06925" y="1060927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8074" y="2063597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79514" y="1060927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50663" y="2063597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75815" y="4084543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963" y="5087213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10"/>
              </a:rPr>
              <a:t>015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06925" y="4084543"/>
            <a:ext cx="539750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u 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é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78074" y="5087213"/>
            <a:ext cx="121539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a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d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11"/>
              </a:rPr>
              <a:t>015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681" y="1496455"/>
            <a:ext cx="157924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b="1">
                <a:latin typeface="Arial"/>
                <a:cs typeface="Arial"/>
              </a:rPr>
              <a:t>Assoliments</a:t>
            </a:r>
            <a:r>
              <a:rPr dirty="0" sz="1450" spc="-75" b="1">
                <a:latin typeface="Arial"/>
                <a:cs typeface="Arial"/>
              </a:rPr>
              <a:t> </a:t>
            </a:r>
            <a:r>
              <a:rPr dirty="0" sz="1450" spc="-15" b="1">
                <a:latin typeface="Arial"/>
                <a:cs typeface="Arial"/>
              </a:rPr>
              <a:t>2015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681" y="1889906"/>
            <a:ext cx="4468495" cy="33756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-1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desenvolupament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reptes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plantejats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l'any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2015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ha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estat: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Arial"/>
              <a:cs typeface="Arial"/>
            </a:endParaRPr>
          </a:p>
          <a:p>
            <a:pPr marL="12700" marR="43180">
              <a:lnSpc>
                <a:spcPct val="117200"/>
              </a:lnSpc>
            </a:pPr>
            <a:r>
              <a:rPr dirty="0" sz="950" spc="15" b="1">
                <a:latin typeface="Arial"/>
                <a:cs typeface="Arial"/>
              </a:rPr>
              <a:t>Desenvolupar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una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25" b="1" i="1">
                <a:latin typeface="Arial"/>
                <a:cs typeface="Arial"/>
              </a:rPr>
              <a:t>App</a:t>
            </a:r>
            <a:r>
              <a:rPr dirty="0" sz="950" spc="-5" b="1" i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per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Aparcaments.</a:t>
            </a:r>
            <a:r>
              <a:rPr dirty="0" sz="950" spc="20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Tot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que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hi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ha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interès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en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30" b="1">
                <a:latin typeface="Arial"/>
                <a:cs typeface="Arial"/>
              </a:rPr>
              <a:t>creació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d’una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App,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no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s’ha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arribat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desenvolupar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projecte,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és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això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que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torna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 </a:t>
            </a:r>
            <a:r>
              <a:rPr dirty="0" sz="950" spc="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25" b="1">
                <a:latin typeface="Arial"/>
                <a:cs typeface="Arial"/>
              </a:rPr>
              <a:t>j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c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40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u</a:t>
            </a:r>
            <a:r>
              <a:rPr dirty="0" sz="950" spc="-40" b="1">
                <a:latin typeface="Arial"/>
                <a:cs typeface="Arial"/>
              </a:rPr>
              <a:t>n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ss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25" b="1">
                <a:latin typeface="Arial"/>
                <a:cs typeface="Arial"/>
              </a:rPr>
              <a:t>li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2016</a:t>
            </a:r>
            <a:r>
              <a:rPr dirty="0" sz="950" spc="5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Arial"/>
              <a:cs typeface="Arial"/>
            </a:endParaRPr>
          </a:p>
          <a:p>
            <a:pPr marL="12700" marR="39370">
              <a:lnSpc>
                <a:spcPct val="117200"/>
              </a:lnSpc>
            </a:pPr>
            <a:r>
              <a:rPr dirty="0" sz="950" spc="-10" b="1">
                <a:latin typeface="Arial"/>
                <a:cs typeface="Arial"/>
              </a:rPr>
              <a:t>Instal·lar </a:t>
            </a:r>
            <a:r>
              <a:rPr dirty="0" sz="950" spc="15" b="1">
                <a:latin typeface="Arial"/>
                <a:cs typeface="Arial"/>
              </a:rPr>
              <a:t>un </a:t>
            </a:r>
            <a:r>
              <a:rPr dirty="0" sz="950" spc="20" b="1">
                <a:latin typeface="Arial"/>
                <a:cs typeface="Arial"/>
              </a:rPr>
              <a:t>nou </a:t>
            </a:r>
            <a:r>
              <a:rPr dirty="0" sz="950" b="1">
                <a:latin typeface="Arial"/>
                <a:cs typeface="Arial"/>
              </a:rPr>
              <a:t>sistema </a:t>
            </a:r>
            <a:r>
              <a:rPr dirty="0" sz="950" spc="15" b="1">
                <a:latin typeface="Arial"/>
                <a:cs typeface="Arial"/>
              </a:rPr>
              <a:t>de </a:t>
            </a:r>
            <a:r>
              <a:rPr dirty="0" sz="950" spc="5" b="1">
                <a:latin typeface="Arial"/>
                <a:cs typeface="Arial"/>
              </a:rPr>
              <a:t>guiatge </a:t>
            </a:r>
            <a:r>
              <a:rPr dirty="0" sz="950" spc="15" b="1">
                <a:latin typeface="Arial"/>
                <a:cs typeface="Arial"/>
              </a:rPr>
              <a:t>de </a:t>
            </a:r>
            <a:r>
              <a:rPr dirty="0" sz="950" spc="5" b="1">
                <a:latin typeface="Arial"/>
                <a:cs typeface="Arial"/>
              </a:rPr>
              <a:t>vehicles. </a:t>
            </a:r>
            <a:r>
              <a:rPr dirty="0" sz="950" spc="-25" b="1">
                <a:latin typeface="Arial"/>
                <a:cs typeface="Arial"/>
              </a:rPr>
              <a:t>Durant </a:t>
            </a:r>
            <a:r>
              <a:rPr dirty="0" sz="950" spc="-20" b="1">
                <a:latin typeface="Arial"/>
                <a:cs typeface="Arial"/>
              </a:rPr>
              <a:t>el </a:t>
            </a:r>
            <a:r>
              <a:rPr dirty="0" sz="950" spc="15" b="1">
                <a:latin typeface="Arial"/>
                <a:cs typeface="Arial"/>
              </a:rPr>
              <a:t>2015 </a:t>
            </a:r>
            <a:r>
              <a:rPr dirty="0" sz="950" spc="-40" b="1">
                <a:latin typeface="Arial"/>
                <a:cs typeface="Arial"/>
              </a:rPr>
              <a:t>no </a:t>
            </a:r>
            <a:r>
              <a:rPr dirty="0" sz="950" spc="-25" b="1">
                <a:latin typeface="Arial"/>
                <a:cs typeface="Arial"/>
              </a:rPr>
              <a:t>s’han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instal·lat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nous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sistemes</a:t>
            </a:r>
            <a:r>
              <a:rPr dirty="0" sz="950" spc="-15" b="1">
                <a:latin typeface="Arial"/>
                <a:cs typeface="Arial"/>
              </a:rPr>
              <a:t> de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guiatge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places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l’interior </a:t>
            </a:r>
            <a:r>
              <a:rPr dirty="0" sz="950" spc="-25" b="1">
                <a:latin typeface="Arial"/>
                <a:cs typeface="Arial"/>
              </a:rPr>
              <a:t>dels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aparcaments,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tot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això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seguim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considerant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sistema</a:t>
            </a:r>
            <a:r>
              <a:rPr dirty="0" sz="950" spc="-15" b="1">
                <a:latin typeface="Arial"/>
                <a:cs typeface="Arial"/>
              </a:rPr>
              <a:t> 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guiatge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com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una</a:t>
            </a:r>
            <a:r>
              <a:rPr dirty="0" sz="950" spc="-10" b="1">
                <a:latin typeface="Arial"/>
                <a:cs typeface="Arial"/>
              </a:rPr>
              <a:t> eina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necessària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als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usuaris</a:t>
            </a:r>
            <a:r>
              <a:rPr dirty="0" sz="950" spc="-25" b="1">
                <a:latin typeface="Arial"/>
                <a:cs typeface="Arial"/>
              </a:rPr>
              <a:t> dels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aparcaments,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és</a:t>
            </a:r>
            <a:r>
              <a:rPr dirty="0" sz="950" spc="-25" b="1">
                <a:latin typeface="Arial"/>
                <a:cs typeface="Arial"/>
              </a:rPr>
              <a:t> 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això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que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ens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ho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tornem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plantejar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 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2016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serà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extensiu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als </a:t>
            </a:r>
            <a:r>
              <a:rPr dirty="0" sz="950" spc="-30" b="1">
                <a:latin typeface="Arial"/>
                <a:cs typeface="Arial"/>
              </a:rPr>
              <a:t>exercicis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posteriors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fins</a:t>
            </a:r>
            <a:r>
              <a:rPr dirty="0" sz="950" spc="-20" b="1">
                <a:latin typeface="Arial"/>
                <a:cs typeface="Arial"/>
              </a:rPr>
              <a:t> que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es </a:t>
            </a:r>
            <a:r>
              <a:rPr dirty="0" sz="950" spc="-50" b="1">
                <a:latin typeface="Arial"/>
                <a:cs typeface="Arial"/>
              </a:rPr>
              <a:t>doti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tots</a:t>
            </a:r>
            <a:r>
              <a:rPr dirty="0" sz="950" spc="-20" b="1">
                <a:latin typeface="Arial"/>
                <a:cs typeface="Arial"/>
              </a:rPr>
              <a:t> els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aparcaments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spc="-20" b="1">
                <a:latin typeface="Arial"/>
                <a:cs typeface="Arial"/>
              </a:rPr>
              <a:t> 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sistema.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7200"/>
              </a:lnSpc>
            </a:pPr>
            <a:r>
              <a:rPr dirty="0" sz="950" spc="5" b="1">
                <a:latin typeface="Arial"/>
                <a:cs typeface="Arial"/>
              </a:rPr>
              <a:t>Implementar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un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nou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sistema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d’aprofitament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dels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tòners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les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impressores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i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informatitzar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procediments,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amb</a:t>
            </a:r>
            <a:r>
              <a:rPr dirty="0" sz="950" spc="-5" b="1">
                <a:latin typeface="Arial"/>
                <a:cs typeface="Arial"/>
              </a:rPr>
              <a:t> l’objectiu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reduir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l’ús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paper.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projecte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s'ha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iniciat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seva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implantació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les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oficines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centrals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2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farà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extensiu 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</a:t>
            </a:r>
            <a:r>
              <a:rPr dirty="0" sz="950" spc="10" b="1">
                <a:latin typeface="Arial"/>
                <a:cs typeface="Arial"/>
              </a:rPr>
              <a:t>6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i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-80" b="1">
                <a:latin typeface="Arial"/>
                <a:cs typeface="Arial"/>
              </a:rPr>
              <a:t>·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i</a:t>
            </a:r>
            <a:r>
              <a:rPr dirty="0" sz="950" spc="-35" b="1">
                <a:latin typeface="Arial"/>
                <a:cs typeface="Arial"/>
              </a:rPr>
              <a:t>on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5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Arial"/>
              <a:cs typeface="Arial"/>
            </a:endParaRPr>
          </a:p>
          <a:p>
            <a:pPr marL="12700" marR="93980">
              <a:lnSpc>
                <a:spcPct val="117200"/>
              </a:lnSpc>
            </a:pPr>
            <a:r>
              <a:rPr dirty="0" sz="950" spc="10" b="1">
                <a:latin typeface="Arial"/>
                <a:cs typeface="Arial"/>
              </a:rPr>
              <a:t>Seguir augmentant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5" b="1">
                <a:latin typeface="Arial"/>
                <a:cs typeface="Arial"/>
              </a:rPr>
              <a:t>flota </a:t>
            </a:r>
            <a:r>
              <a:rPr dirty="0" sz="950" b="1">
                <a:latin typeface="Arial"/>
                <a:cs typeface="Arial"/>
              </a:rPr>
              <a:t>elèctrica </a:t>
            </a:r>
            <a:r>
              <a:rPr dirty="0" sz="950" spc="15" b="1">
                <a:latin typeface="Arial"/>
                <a:cs typeface="Arial"/>
              </a:rPr>
              <a:t>de </a:t>
            </a:r>
            <a:r>
              <a:rPr dirty="0" sz="950" spc="5" b="1">
                <a:latin typeface="Arial"/>
                <a:cs typeface="Arial"/>
              </a:rPr>
              <a:t>vehicles. </a:t>
            </a:r>
            <a:r>
              <a:rPr dirty="0" sz="950" spc="-30" b="1">
                <a:latin typeface="Arial"/>
                <a:cs typeface="Arial"/>
              </a:rPr>
              <a:t>Existeix </a:t>
            </a:r>
            <a:r>
              <a:rPr dirty="0" sz="950" spc="-20" b="1">
                <a:latin typeface="Arial"/>
                <a:cs typeface="Arial"/>
              </a:rPr>
              <a:t>una </a:t>
            </a:r>
            <a:r>
              <a:rPr dirty="0" sz="950" spc="-30" b="1">
                <a:latin typeface="Arial"/>
                <a:cs typeface="Arial"/>
              </a:rPr>
              <a:t>planificació </a:t>
            </a:r>
            <a:r>
              <a:rPr dirty="0" sz="950" spc="-25" b="1">
                <a:latin typeface="Arial"/>
                <a:cs typeface="Arial"/>
              </a:rPr>
              <a:t>per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substituir </a:t>
            </a:r>
            <a:r>
              <a:rPr dirty="0" sz="950" spc="-35" b="1">
                <a:latin typeface="Arial"/>
                <a:cs typeface="Arial"/>
              </a:rPr>
              <a:t>progressivament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fins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2019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fins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60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motos.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La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substitució</a:t>
            </a:r>
            <a:r>
              <a:rPr dirty="0" sz="950" spc="-15" b="1">
                <a:latin typeface="Arial"/>
                <a:cs typeface="Arial"/>
              </a:rPr>
              <a:t> es 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realitzarà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mitjançant</a:t>
            </a:r>
            <a:r>
              <a:rPr dirty="0" sz="950" spc="-45" b="1">
                <a:latin typeface="Arial"/>
                <a:cs typeface="Arial"/>
              </a:rPr>
              <a:t> concurs</a:t>
            </a:r>
            <a:r>
              <a:rPr dirty="0" sz="950" spc="-15" b="1">
                <a:latin typeface="Arial"/>
                <a:cs typeface="Arial"/>
              </a:rPr>
              <a:t> en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format </a:t>
            </a:r>
            <a:r>
              <a:rPr dirty="0" sz="950" spc="-40" b="1">
                <a:latin typeface="Arial"/>
                <a:cs typeface="Arial"/>
              </a:rPr>
              <a:t>rènting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una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durada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quatre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anys.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6220" y="1486011"/>
            <a:ext cx="1920963" cy="38573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9970" y="5690529"/>
            <a:ext cx="4165944" cy="315531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95440" y="6248718"/>
            <a:ext cx="3303904" cy="171703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10" b="1">
                <a:latin typeface="Arial"/>
                <a:cs typeface="Arial"/>
              </a:rPr>
              <a:t>NOU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30" b="1">
                <a:latin typeface="Arial"/>
                <a:cs typeface="Arial"/>
              </a:rPr>
              <a:t>APARCAMENT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25" b="1">
                <a:latin typeface="Arial"/>
                <a:cs typeface="Arial"/>
              </a:rPr>
              <a:t>AL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25" b="1">
                <a:latin typeface="Arial"/>
                <a:cs typeface="Arial"/>
              </a:rPr>
              <a:t>MERCAT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25" b="1">
                <a:latin typeface="Arial"/>
                <a:cs typeface="Arial"/>
              </a:rPr>
              <a:t>DEL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GUINARDÓ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Arial"/>
              <a:cs typeface="Arial"/>
            </a:endParaRPr>
          </a:p>
          <a:p>
            <a:pPr marL="12700" marR="81915">
              <a:lnSpc>
                <a:spcPct val="111900"/>
              </a:lnSpc>
            </a:pPr>
            <a:r>
              <a:rPr dirty="0" sz="950" spc="-10" b="1">
                <a:latin typeface="Arial"/>
                <a:cs typeface="Arial"/>
              </a:rPr>
              <a:t>S'ha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posat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en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marxa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l’aparcament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Mercat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Guinardó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situat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carrer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 </a:t>
            </a:r>
            <a:r>
              <a:rPr dirty="0" sz="950" spc="-25" b="1">
                <a:latin typeface="Arial"/>
                <a:cs typeface="Arial"/>
              </a:rPr>
              <a:t>Teodoro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LLorente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número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10.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1900"/>
              </a:lnSpc>
            </a:pPr>
            <a:r>
              <a:rPr dirty="0" sz="950" spc="-1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nou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aparcament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té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una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planta</a:t>
            </a:r>
            <a:r>
              <a:rPr dirty="0" sz="950" spc="-15" b="1">
                <a:latin typeface="Arial"/>
                <a:cs typeface="Arial"/>
              </a:rPr>
              <a:t> de </a:t>
            </a:r>
            <a:r>
              <a:rPr dirty="0" sz="950" spc="5" b="1">
                <a:latin typeface="Arial"/>
                <a:cs typeface="Arial"/>
              </a:rPr>
              <a:t>4.434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m2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disposa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 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140 </a:t>
            </a:r>
            <a:r>
              <a:rPr dirty="0" sz="950" spc="-20" b="1">
                <a:latin typeface="Arial"/>
                <a:cs typeface="Arial"/>
              </a:rPr>
              <a:t>places </a:t>
            </a:r>
            <a:r>
              <a:rPr dirty="0" sz="950" spc="-25" b="1">
                <a:latin typeface="Arial"/>
                <a:cs typeface="Arial"/>
              </a:rPr>
              <a:t>per </a:t>
            </a:r>
            <a:r>
              <a:rPr dirty="0" sz="950" spc="10" b="1">
                <a:latin typeface="Arial"/>
                <a:cs typeface="Arial"/>
              </a:rPr>
              <a:t>a </a:t>
            </a:r>
            <a:r>
              <a:rPr dirty="0" sz="950" spc="-40" b="1">
                <a:latin typeface="Arial"/>
                <a:cs typeface="Arial"/>
              </a:rPr>
              <a:t>cotxes </a:t>
            </a:r>
            <a:r>
              <a:rPr dirty="0" sz="950" spc="-30" b="1">
                <a:latin typeface="Arial"/>
                <a:cs typeface="Arial"/>
              </a:rPr>
              <a:t>incloses </a:t>
            </a:r>
            <a:r>
              <a:rPr dirty="0" sz="950" spc="-35" b="1">
                <a:latin typeface="Arial"/>
                <a:cs typeface="Arial"/>
              </a:rPr>
              <a:t>quatre </a:t>
            </a:r>
            <a:r>
              <a:rPr dirty="0" sz="950" spc="-25" b="1">
                <a:latin typeface="Arial"/>
                <a:cs typeface="Arial"/>
              </a:rPr>
              <a:t>per </a:t>
            </a:r>
            <a:r>
              <a:rPr dirty="0" sz="950" spc="10" b="1">
                <a:latin typeface="Arial"/>
                <a:cs typeface="Arial"/>
              </a:rPr>
              <a:t>a </a:t>
            </a:r>
            <a:r>
              <a:rPr dirty="0" sz="950" spc="-30" b="1">
                <a:latin typeface="Arial"/>
                <a:cs typeface="Arial"/>
              </a:rPr>
              <a:t>persones amb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m</a:t>
            </a:r>
            <a:r>
              <a:rPr dirty="0" sz="950" spc="-35" b="1">
                <a:latin typeface="Arial"/>
                <a:cs typeface="Arial"/>
              </a:rPr>
              <a:t>ob</a:t>
            </a:r>
            <a:r>
              <a:rPr dirty="0" sz="950" spc="-25" b="1">
                <a:latin typeface="Arial"/>
                <a:cs typeface="Arial"/>
              </a:rPr>
              <a:t>ili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du</a:t>
            </a:r>
            <a:r>
              <a:rPr dirty="0" sz="950" spc="-25" b="1">
                <a:latin typeface="Arial"/>
                <a:cs typeface="Arial"/>
              </a:rPr>
              <a:t>ï</a:t>
            </a:r>
            <a:r>
              <a:rPr dirty="0" sz="950" spc="-35" b="1">
                <a:latin typeface="Arial"/>
                <a:cs typeface="Arial"/>
              </a:rPr>
              <a:t>d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5" b="1">
                <a:latin typeface="Arial"/>
                <a:cs typeface="Arial"/>
              </a:rPr>
              <a:t>,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4</a:t>
            </a:r>
            <a:r>
              <a:rPr dirty="0" sz="950" spc="10" b="1">
                <a:latin typeface="Arial"/>
                <a:cs typeface="Arial"/>
              </a:rPr>
              <a:t>3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m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5" b="1">
                <a:latin typeface="Arial"/>
                <a:cs typeface="Arial"/>
              </a:rPr>
              <a:t>,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0" b="1">
                <a:latin typeface="Arial"/>
                <a:cs typeface="Arial"/>
              </a:rPr>
              <a:t>u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b</a:t>
            </a:r>
            <a:r>
              <a:rPr dirty="0" sz="950" spc="-25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  </a:t>
            </a:r>
            <a:r>
              <a:rPr dirty="0" sz="950" spc="-35" b="1">
                <a:latin typeface="Arial"/>
                <a:cs typeface="Arial"/>
              </a:rPr>
              <a:t>quatre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places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endolls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vehicles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elèctrics.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També 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dóna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servei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altres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establiments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equipaments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zona, 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c</a:t>
            </a:r>
            <a:r>
              <a:rPr dirty="0" sz="950" spc="-35" b="1">
                <a:latin typeface="Arial"/>
                <a:cs typeface="Arial"/>
              </a:rPr>
              <a:t>o</a:t>
            </a:r>
            <a:r>
              <a:rPr dirty="0" sz="950" spc="-40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40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.</a:t>
            </a:r>
            <a:r>
              <a:rPr dirty="0" sz="950" spc="-25" b="1">
                <a:latin typeface="Arial"/>
                <a:cs typeface="Arial"/>
              </a:rPr>
              <a:t>A</a:t>
            </a:r>
            <a:r>
              <a:rPr dirty="0" sz="950" spc="-25" b="1">
                <a:latin typeface="Arial"/>
                <a:cs typeface="Arial"/>
              </a:rPr>
              <a:t>.</a:t>
            </a:r>
            <a:r>
              <a:rPr dirty="0" sz="950" spc="10" b="1">
                <a:latin typeface="Arial"/>
                <a:cs typeface="Arial"/>
              </a:rPr>
              <a:t>P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G</a:t>
            </a:r>
            <a:r>
              <a:rPr dirty="0" sz="950" spc="-35" b="1">
                <a:latin typeface="Arial"/>
                <a:cs typeface="Arial"/>
              </a:rPr>
              <a:t>u</a:t>
            </a:r>
            <a:r>
              <a:rPr dirty="0" sz="950" spc="-25" b="1">
                <a:latin typeface="Arial"/>
                <a:cs typeface="Arial"/>
              </a:rPr>
              <a:t>i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5" b="1">
                <a:latin typeface="Arial"/>
                <a:cs typeface="Arial"/>
              </a:rPr>
              <a:t>dó</a:t>
            </a:r>
            <a:r>
              <a:rPr dirty="0" sz="950" spc="5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408681" y="346964"/>
            <a:ext cx="221170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10" b="1">
                <a:latin typeface="Arial"/>
                <a:cs typeface="Arial"/>
              </a:rPr>
              <a:t>Aparcaments</a:t>
            </a:r>
            <a:r>
              <a:rPr dirty="0" sz="1450" spc="-30" b="1">
                <a:latin typeface="Arial"/>
                <a:cs typeface="Arial"/>
              </a:rPr>
              <a:t> </a:t>
            </a:r>
            <a:r>
              <a:rPr dirty="0" sz="1450" spc="5" b="1">
                <a:latin typeface="Arial"/>
                <a:cs typeface="Arial"/>
              </a:rPr>
              <a:t>municipals</a:t>
            </a:r>
            <a:endParaRPr sz="14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681" y="726527"/>
            <a:ext cx="6685915" cy="5118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900"/>
              </a:lnSpc>
              <a:spcBef>
                <a:spcPts val="95"/>
              </a:spcBef>
            </a:pPr>
            <a:r>
              <a:rPr dirty="0" sz="950" spc="-15" b="1">
                <a:latin typeface="Arial"/>
                <a:cs typeface="Arial"/>
              </a:rPr>
              <a:t>La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xarxa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d'</a:t>
            </a:r>
            <a:r>
              <a:rPr dirty="0" u="sng" sz="95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Aparcaments</a:t>
            </a:r>
            <a:r>
              <a:rPr dirty="0" u="sng" sz="9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municipal</a:t>
            </a: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s</a:t>
            </a:r>
            <a:r>
              <a:rPr dirty="0" sz="950" spc="-15" b="1">
                <a:solidFill>
                  <a:srgbClr val="0000ED"/>
                </a:solidFill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pertany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la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Divisió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d'Aparcament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que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treballa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missió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contribuir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una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millor </a:t>
            </a:r>
            <a:r>
              <a:rPr dirty="0" sz="950" spc="-24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mobilitat </a:t>
            </a:r>
            <a:r>
              <a:rPr dirty="0" sz="950" spc="10" b="1">
                <a:latin typeface="Arial"/>
                <a:cs typeface="Arial"/>
              </a:rPr>
              <a:t>a </a:t>
            </a:r>
            <a:r>
              <a:rPr dirty="0" sz="950" spc="-20" b="1">
                <a:latin typeface="Arial"/>
                <a:cs typeface="Arial"/>
              </a:rPr>
              <a:t>Barcelona, </a:t>
            </a:r>
            <a:r>
              <a:rPr dirty="0" sz="950" spc="10" b="1">
                <a:latin typeface="Arial"/>
                <a:cs typeface="Arial"/>
              </a:rPr>
              <a:t>a </a:t>
            </a:r>
            <a:r>
              <a:rPr dirty="0" sz="950" spc="-35" b="1">
                <a:latin typeface="Arial"/>
                <a:cs typeface="Arial"/>
              </a:rPr>
              <a:t>través </a:t>
            </a:r>
            <a:r>
              <a:rPr dirty="0" sz="950" spc="-30" b="1">
                <a:latin typeface="Arial"/>
                <a:cs typeface="Arial"/>
              </a:rPr>
              <a:t>d'una </a:t>
            </a:r>
            <a:r>
              <a:rPr dirty="0" sz="950" spc="-35" b="1">
                <a:latin typeface="Arial"/>
                <a:cs typeface="Arial"/>
              </a:rPr>
              <a:t>gestió </a:t>
            </a:r>
            <a:r>
              <a:rPr dirty="0" sz="950" spc="-30" b="1">
                <a:latin typeface="Arial"/>
                <a:cs typeface="Arial"/>
              </a:rPr>
              <a:t>eficient, </a:t>
            </a:r>
            <a:r>
              <a:rPr dirty="0" sz="950" spc="-15" b="1">
                <a:latin typeface="Arial"/>
                <a:cs typeface="Arial"/>
              </a:rPr>
              <a:t>de </a:t>
            </a:r>
            <a:r>
              <a:rPr dirty="0" sz="950" spc="-30" b="1">
                <a:latin typeface="Arial"/>
                <a:cs typeface="Arial"/>
              </a:rPr>
              <a:t>qualitat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avantguardista </a:t>
            </a:r>
            <a:r>
              <a:rPr dirty="0" sz="950" spc="-25" b="1">
                <a:latin typeface="Arial"/>
                <a:cs typeface="Arial"/>
              </a:rPr>
              <a:t>dels </a:t>
            </a:r>
            <a:r>
              <a:rPr dirty="0" sz="950" spc="-30" b="1">
                <a:latin typeface="Arial"/>
                <a:cs typeface="Arial"/>
              </a:rPr>
              <a:t>serveis </a:t>
            </a:r>
            <a:r>
              <a:rPr dirty="0" sz="950" spc="-25" b="1">
                <a:latin typeface="Arial"/>
                <a:cs typeface="Arial"/>
              </a:rPr>
              <a:t>encarregats, </a:t>
            </a:r>
            <a:r>
              <a:rPr dirty="0" sz="950" spc="-40" b="1">
                <a:latin typeface="Arial"/>
                <a:cs typeface="Arial"/>
              </a:rPr>
              <a:t>oferint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45" b="1">
                <a:latin typeface="Arial"/>
                <a:cs typeface="Arial"/>
              </a:rPr>
              <a:t>nostra 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experiència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l’Ajuntament,</a:t>
            </a:r>
            <a:r>
              <a:rPr dirty="0" sz="950" spc="-50" b="1">
                <a:latin typeface="Arial"/>
                <a:cs typeface="Arial"/>
              </a:rPr>
              <a:t> 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aportant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recursos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B:SM.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681" y="9141735"/>
            <a:ext cx="109283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50" spc="-5" b="1">
                <a:latin typeface="Arial"/>
                <a:cs typeface="Arial"/>
              </a:rPr>
              <a:t>Reptes</a:t>
            </a:r>
            <a:r>
              <a:rPr dirty="0" sz="1450" spc="-75" b="1">
                <a:latin typeface="Arial"/>
                <a:cs typeface="Arial"/>
              </a:rPr>
              <a:t> </a:t>
            </a:r>
            <a:r>
              <a:rPr dirty="0" sz="1450" spc="-15" b="1">
                <a:latin typeface="Arial"/>
                <a:cs typeface="Arial"/>
              </a:rPr>
              <a:t>2016</a:t>
            </a:r>
            <a:endParaRPr sz="14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681" y="9535185"/>
            <a:ext cx="4025265" cy="7448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25" b="1">
                <a:latin typeface="Arial"/>
                <a:cs typeface="Arial"/>
              </a:rPr>
              <a:t>E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-25" b="1">
                <a:latin typeface="Arial"/>
                <a:cs typeface="Arial"/>
              </a:rPr>
              <a:t>l</a:t>
            </a:r>
            <a:r>
              <a:rPr dirty="0" sz="950" spc="15" b="1">
                <a:latin typeface="Arial"/>
                <a:cs typeface="Arial"/>
              </a:rPr>
              <a:t>a</a:t>
            </a:r>
            <a:r>
              <a:rPr dirty="0" sz="950" spc="-3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g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40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</a:t>
            </a:r>
            <a:r>
              <a:rPr dirty="0" sz="950" spc="15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201</a:t>
            </a:r>
            <a:r>
              <a:rPr dirty="0" sz="950" spc="10" b="1">
                <a:latin typeface="Arial"/>
                <a:cs typeface="Arial"/>
              </a:rPr>
              <a:t>6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s</a:t>
            </a:r>
            <a:r>
              <a:rPr dirty="0" sz="950" spc="-35" b="1">
                <a:latin typeface="Arial"/>
                <a:cs typeface="Arial"/>
              </a:rPr>
              <a:t>ón</a:t>
            </a:r>
            <a:r>
              <a:rPr dirty="0" sz="950" spc="-50" b="1">
                <a:latin typeface="Arial"/>
                <a:cs typeface="Arial"/>
              </a:rPr>
              <a:t>: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15" b="1">
                <a:latin typeface="Arial"/>
                <a:cs typeface="Arial"/>
              </a:rPr>
              <a:t>Augmentar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flota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elèctrica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vehicles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com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mínim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en </a:t>
            </a:r>
            <a:r>
              <a:rPr dirty="0" sz="950" spc="-25" b="1">
                <a:latin typeface="Arial"/>
                <a:cs typeface="Arial"/>
              </a:rPr>
              <a:t>dues </a:t>
            </a:r>
            <a:r>
              <a:rPr dirty="0" sz="950" spc="-35" b="1">
                <a:latin typeface="Arial"/>
                <a:cs typeface="Arial"/>
              </a:rPr>
              <a:t>unitats.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15" b="1">
                <a:latin typeface="Arial"/>
                <a:cs typeface="Arial"/>
              </a:rPr>
              <a:t>Augmentar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els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punts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recàrrega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vehicles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elèctrics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tota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35" b="1">
                <a:latin typeface="Arial"/>
                <a:cs typeface="Arial"/>
              </a:rPr>
              <a:t>ciutat.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08681" y="346963"/>
            <a:ext cx="5730240" cy="1029969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50" spc="10" b="1">
                <a:latin typeface="Arial"/>
                <a:cs typeface="Arial"/>
              </a:rPr>
              <a:t>Inaugurar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nous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aparcaments: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Travessera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5" b="1">
                <a:latin typeface="Arial"/>
                <a:cs typeface="Arial"/>
              </a:rPr>
              <a:t> Dalt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sota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Park</a:t>
            </a:r>
            <a:r>
              <a:rPr dirty="0" sz="950" spc="-15" b="1">
                <a:latin typeface="Arial"/>
                <a:cs typeface="Arial"/>
              </a:rPr>
              <a:t> Güell,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Mercat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Sant</a:t>
            </a:r>
            <a:r>
              <a:rPr dirty="0" sz="950" spc="-45" b="1">
                <a:latin typeface="Arial"/>
                <a:cs typeface="Arial"/>
              </a:rPr>
              <a:t> Antoni</a:t>
            </a:r>
            <a:r>
              <a:rPr dirty="0" sz="950" spc="1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altres.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10" b="1">
                <a:latin typeface="Arial"/>
                <a:cs typeface="Arial"/>
              </a:rPr>
              <a:t>Llançar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una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nova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app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la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unitat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d’aparcaments</a:t>
            </a:r>
            <a:r>
              <a:rPr dirty="0" sz="950" spc="-20" b="1">
                <a:latin typeface="Arial"/>
                <a:cs typeface="Arial"/>
              </a:rPr>
              <a:t> que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inclourà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més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funcionalitats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innovació.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10" b="1">
                <a:latin typeface="Arial"/>
                <a:cs typeface="Arial"/>
              </a:rPr>
              <a:t>Consolidar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les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vendes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online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serveis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través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del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Web.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spc="-5" b="1">
                <a:latin typeface="Arial"/>
                <a:cs typeface="Arial"/>
              </a:rPr>
              <a:t>Millorar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el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posicionament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web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les </a:t>
            </a:r>
            <a:r>
              <a:rPr dirty="0" sz="950" spc="-30" b="1">
                <a:latin typeface="Arial"/>
                <a:cs typeface="Arial"/>
              </a:rPr>
              <a:t>xarxes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socials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com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punt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trobada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connexió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amb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els </a:t>
            </a:r>
            <a:r>
              <a:rPr dirty="0" sz="950" spc="-25" b="1">
                <a:latin typeface="Arial"/>
                <a:cs typeface="Arial"/>
              </a:rPr>
              <a:t>ciutadans.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992" y="1483612"/>
            <a:ext cx="156146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0" b="1">
                <a:latin typeface="Arial"/>
                <a:cs typeface="Arial"/>
              </a:rPr>
              <a:t>Assoliments</a:t>
            </a:r>
            <a:r>
              <a:rPr dirty="0" sz="1450" spc="-70" b="1">
                <a:latin typeface="Arial"/>
                <a:cs typeface="Arial"/>
              </a:rPr>
              <a:t> </a:t>
            </a:r>
            <a:r>
              <a:rPr dirty="0" sz="1450" spc="-25" b="1">
                <a:latin typeface="Arial"/>
                <a:cs typeface="Arial"/>
              </a:rPr>
              <a:t>2015</a:t>
            </a:r>
            <a:endParaRPr sz="14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992" y="1858935"/>
            <a:ext cx="3321050" cy="4641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5735">
              <a:lnSpc>
                <a:spcPct val="110600"/>
              </a:lnSpc>
              <a:spcBef>
                <a:spcPts val="95"/>
              </a:spcBef>
            </a:pPr>
            <a:r>
              <a:rPr dirty="0" sz="950" spc="-15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desenvolupament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dels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reptes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plantejats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l'any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passat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ha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estat: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 marL="12700" marR="31750">
              <a:lnSpc>
                <a:spcPct val="110600"/>
              </a:lnSpc>
            </a:pPr>
            <a:r>
              <a:rPr dirty="0" sz="950" b="1">
                <a:latin typeface="Arial"/>
                <a:cs typeface="Arial"/>
              </a:rPr>
              <a:t>Arribar </a:t>
            </a:r>
            <a:r>
              <a:rPr dirty="0" sz="950" spc="5" b="1">
                <a:latin typeface="Arial"/>
                <a:cs typeface="Arial"/>
              </a:rPr>
              <a:t>al </a:t>
            </a:r>
            <a:r>
              <a:rPr dirty="0" sz="950" spc="10" b="1">
                <a:latin typeface="Arial"/>
                <a:cs typeface="Arial"/>
              </a:rPr>
              <a:t>15% </a:t>
            </a:r>
            <a:r>
              <a:rPr dirty="0" sz="950" b="1">
                <a:latin typeface="Arial"/>
                <a:cs typeface="Arial"/>
              </a:rPr>
              <a:t>d’ús </a:t>
            </a:r>
            <a:r>
              <a:rPr dirty="0" sz="950" spc="10" b="1">
                <a:latin typeface="Arial"/>
                <a:cs typeface="Arial"/>
              </a:rPr>
              <a:t>de </a:t>
            </a:r>
            <a:r>
              <a:rPr dirty="0" sz="950" b="1" i="1">
                <a:latin typeface="Arial"/>
                <a:cs typeface="Arial"/>
              </a:rPr>
              <a:t>l’Apparkb</a:t>
            </a:r>
            <a:r>
              <a:rPr dirty="0" sz="950" b="1">
                <a:latin typeface="Arial"/>
                <a:cs typeface="Arial"/>
              </a:rPr>
              <a:t>. </a:t>
            </a:r>
            <a:r>
              <a:rPr dirty="0" sz="950" spc="-30" b="1">
                <a:latin typeface="Arial"/>
                <a:cs typeface="Arial"/>
              </a:rPr>
              <a:t>Durant </a:t>
            </a:r>
            <a:r>
              <a:rPr dirty="0" sz="950" spc="-20" b="1">
                <a:latin typeface="Arial"/>
                <a:cs typeface="Arial"/>
              </a:rPr>
              <a:t>el </a:t>
            </a:r>
            <a:r>
              <a:rPr dirty="0" sz="950" spc="5" b="1">
                <a:latin typeface="Arial"/>
                <a:cs typeface="Arial"/>
              </a:rPr>
              <a:t>2015 </a:t>
            </a:r>
            <a:r>
              <a:rPr dirty="0" sz="950" spc="-20" b="1">
                <a:latin typeface="Arial"/>
                <a:cs typeface="Arial"/>
              </a:rPr>
              <a:t>ha 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augmentat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l'ús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l'aplicació,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que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ha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arribat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spc="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9,68%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tot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 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això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hem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assolit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percentatge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que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ens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havíem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plantejat.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Els </a:t>
            </a:r>
            <a:r>
              <a:rPr dirty="0" sz="950" spc="-45" b="1">
                <a:latin typeface="Arial"/>
                <a:cs typeface="Arial"/>
              </a:rPr>
              <a:t>resultats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respecte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l'any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2014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han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millorat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seguirem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b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gu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20" b="1">
                <a:latin typeface="Arial"/>
                <a:cs typeface="Arial"/>
              </a:rPr>
              <a:t>-</a:t>
            </a:r>
            <a:r>
              <a:rPr dirty="0" sz="950" spc="-45" b="1">
                <a:latin typeface="Arial"/>
                <a:cs typeface="Arial"/>
              </a:rPr>
              <a:t>h</a:t>
            </a:r>
            <a:r>
              <a:rPr dirty="0" sz="950" spc="-50" b="1">
                <a:latin typeface="Arial"/>
                <a:cs typeface="Arial"/>
              </a:rPr>
              <a:t>o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ò</a:t>
            </a:r>
            <a:r>
              <a:rPr dirty="0" sz="950" spc="-50" b="1">
                <a:latin typeface="Arial"/>
                <a:cs typeface="Arial"/>
              </a:rPr>
              <a:t>x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y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0600"/>
              </a:lnSpc>
            </a:pPr>
            <a:r>
              <a:rPr dirty="0" sz="950" b="1">
                <a:latin typeface="Arial"/>
                <a:cs typeface="Arial"/>
              </a:rPr>
              <a:t>Ampliar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5" b="1">
                <a:latin typeface="Arial"/>
                <a:cs typeface="Arial"/>
              </a:rPr>
              <a:t>tota </a:t>
            </a:r>
            <a:r>
              <a:rPr dirty="0" sz="950" spc="-15" b="1">
                <a:latin typeface="Arial"/>
                <a:cs typeface="Arial"/>
              </a:rPr>
              <a:t>la </a:t>
            </a:r>
            <a:r>
              <a:rPr dirty="0" sz="950" spc="-5" b="1">
                <a:latin typeface="Arial"/>
                <a:cs typeface="Arial"/>
              </a:rPr>
              <a:t>ciutat </a:t>
            </a:r>
            <a:r>
              <a:rPr dirty="0" sz="950" spc="5" b="1">
                <a:latin typeface="Arial"/>
                <a:cs typeface="Arial"/>
              </a:rPr>
              <a:t>el </a:t>
            </a:r>
            <a:r>
              <a:rPr dirty="0" sz="950" spc="-5" b="1">
                <a:latin typeface="Arial"/>
                <a:cs typeface="Arial"/>
              </a:rPr>
              <a:t>sistema </a:t>
            </a:r>
            <a:r>
              <a:rPr dirty="0" sz="950" spc="15" b="1" i="1">
                <a:latin typeface="Arial"/>
                <a:cs typeface="Arial"/>
              </a:rPr>
              <a:t>APP-DUM</a:t>
            </a:r>
            <a:r>
              <a:rPr dirty="0" sz="950" spc="15" b="1">
                <a:latin typeface="Arial"/>
                <a:cs typeface="Arial"/>
              </a:rPr>
              <a:t>. </a:t>
            </a:r>
            <a:r>
              <a:rPr dirty="0" sz="950" spc="-5" b="1">
                <a:latin typeface="Arial"/>
                <a:cs typeface="Arial"/>
              </a:rPr>
              <a:t>AreaDUM </a:t>
            </a:r>
            <a:r>
              <a:rPr dirty="0" sz="950" spc="-20" b="1">
                <a:latin typeface="Arial"/>
                <a:cs typeface="Arial"/>
              </a:rPr>
              <a:t>és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10" b="1">
                <a:latin typeface="Arial"/>
                <a:cs typeface="Arial"/>
              </a:rPr>
              <a:t>à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bu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ó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b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30" b="1">
                <a:latin typeface="Arial"/>
                <a:cs typeface="Arial"/>
              </a:rPr>
              <a:t>b  </a:t>
            </a:r>
            <a:r>
              <a:rPr dirty="0" sz="950" spc="-35" b="1">
                <a:latin typeface="Arial"/>
                <a:cs typeface="Arial"/>
              </a:rPr>
              <a:t>aproximadament </a:t>
            </a:r>
            <a:r>
              <a:rPr dirty="0" sz="950" b="1">
                <a:latin typeface="Arial"/>
                <a:cs typeface="Arial"/>
              </a:rPr>
              <a:t>9.000 </a:t>
            </a:r>
            <a:r>
              <a:rPr dirty="0" sz="950" spc="-25" b="1">
                <a:latin typeface="Arial"/>
                <a:cs typeface="Arial"/>
              </a:rPr>
              <a:t>places </a:t>
            </a:r>
            <a:r>
              <a:rPr dirty="0" sz="950" spc="-35" b="1">
                <a:latin typeface="Arial"/>
                <a:cs typeface="Arial"/>
              </a:rPr>
              <a:t>repartides </a:t>
            </a:r>
            <a:r>
              <a:rPr dirty="0" sz="950" spc="-30" b="1">
                <a:latin typeface="Arial"/>
                <a:cs typeface="Arial"/>
              </a:rPr>
              <a:t>per </a:t>
            </a:r>
            <a:r>
              <a:rPr dirty="0" sz="950" spc="-50" b="1">
                <a:latin typeface="Arial"/>
                <a:cs typeface="Arial"/>
              </a:rPr>
              <a:t>tota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40" b="1">
                <a:latin typeface="Arial"/>
                <a:cs typeface="Arial"/>
              </a:rPr>
              <a:t>ciutat. </a:t>
            </a:r>
            <a:r>
              <a:rPr dirty="0" sz="950" spc="-20" b="1">
                <a:latin typeface="Arial"/>
                <a:cs typeface="Arial"/>
              </a:rPr>
              <a:t>La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nova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app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s'afavoreix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l'ús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adequat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25" b="1">
                <a:latin typeface="Arial"/>
                <a:cs typeface="Arial"/>
              </a:rPr>
              <a:t>les places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una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major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mobilitat.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implantació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nou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sistema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regulació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app</a:t>
            </a:r>
            <a:r>
              <a:rPr dirty="0" sz="950" spc="-20" b="1">
                <a:latin typeface="Arial"/>
                <a:cs typeface="Arial"/>
              </a:rPr>
              <a:t> ha </a:t>
            </a:r>
            <a:r>
              <a:rPr dirty="0" sz="950" spc="-35" b="1">
                <a:latin typeface="Arial"/>
                <a:cs typeface="Arial"/>
              </a:rPr>
              <a:t>estat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èxit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s'ha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implantat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100%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en </a:t>
            </a:r>
            <a:r>
              <a:rPr dirty="0" sz="950" spc="-50" b="1">
                <a:latin typeface="Arial"/>
                <a:cs typeface="Arial"/>
              </a:rPr>
              <a:t>tota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ciutat.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5715">
              <a:lnSpc>
                <a:spcPct val="110600"/>
              </a:lnSpc>
            </a:pPr>
            <a:r>
              <a:rPr dirty="0" sz="950" spc="-5" b="1">
                <a:latin typeface="Arial"/>
                <a:cs typeface="Arial"/>
              </a:rPr>
              <a:t>Implementar </a:t>
            </a:r>
            <a:r>
              <a:rPr dirty="0" sz="950" spc="-5" b="1" i="1">
                <a:latin typeface="Arial"/>
                <a:cs typeface="Arial"/>
              </a:rPr>
              <a:t>l’Smart </a:t>
            </a:r>
            <a:r>
              <a:rPr dirty="0" sz="950" b="1">
                <a:latin typeface="Arial"/>
                <a:cs typeface="Arial"/>
              </a:rPr>
              <a:t>Tiquet. </a:t>
            </a:r>
            <a:r>
              <a:rPr dirty="0" sz="950" spc="-20" b="1">
                <a:latin typeface="Arial"/>
                <a:cs typeface="Arial"/>
              </a:rPr>
              <a:t>La </a:t>
            </a:r>
            <a:r>
              <a:rPr dirty="0" sz="950" spc="-35" b="1">
                <a:latin typeface="Arial"/>
                <a:cs typeface="Arial"/>
              </a:rPr>
              <a:t>nova </a:t>
            </a:r>
            <a:r>
              <a:rPr dirty="0" sz="950" spc="-45" b="1">
                <a:latin typeface="Arial"/>
                <a:cs typeface="Arial"/>
              </a:rPr>
              <a:t>opció </a:t>
            </a:r>
            <a:r>
              <a:rPr dirty="0" sz="950" spc="-30" b="1">
                <a:latin typeface="Arial"/>
                <a:cs typeface="Arial"/>
              </a:rPr>
              <a:t>per </a:t>
            </a:r>
            <a:r>
              <a:rPr dirty="0" sz="950" spc="-25" b="1">
                <a:latin typeface="Arial"/>
                <a:cs typeface="Arial"/>
              </a:rPr>
              <a:t>als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-30" b="1">
                <a:latin typeface="Arial"/>
                <a:cs typeface="Arial"/>
              </a:rPr>
              <a:t>í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g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à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o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x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x</a:t>
            </a:r>
            <a:r>
              <a:rPr dirty="0" sz="950" b="1">
                <a:latin typeface="Arial"/>
                <a:cs typeface="Arial"/>
              </a:rPr>
              <a:t>e  </a:t>
            </a:r>
            <a:r>
              <a:rPr dirty="0" sz="950" spc="-20" b="1">
                <a:latin typeface="Arial"/>
                <a:cs typeface="Arial"/>
              </a:rPr>
              <a:t>ha </a:t>
            </a:r>
            <a:r>
              <a:rPr dirty="0" sz="950" spc="-50" b="1">
                <a:latin typeface="Arial"/>
                <a:cs typeface="Arial"/>
              </a:rPr>
              <a:t>tingut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una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bona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acollida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hem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aconseguit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implementar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30" b="1" i="1">
                <a:latin typeface="Arial"/>
                <a:cs typeface="Arial"/>
              </a:rPr>
              <a:t>l</a:t>
            </a:r>
            <a:r>
              <a:rPr dirty="0" sz="950" spc="-50" b="1" i="1">
                <a:latin typeface="Arial"/>
                <a:cs typeface="Arial"/>
              </a:rPr>
              <a:t>'</a:t>
            </a:r>
            <a:r>
              <a:rPr dirty="0" sz="950" spc="20" b="1" i="1">
                <a:latin typeface="Arial"/>
                <a:cs typeface="Arial"/>
              </a:rPr>
              <a:t>S</a:t>
            </a:r>
            <a:r>
              <a:rPr dirty="0" sz="950" spc="-65" b="1" i="1">
                <a:latin typeface="Arial"/>
                <a:cs typeface="Arial"/>
              </a:rPr>
              <a:t>m</a:t>
            </a:r>
            <a:r>
              <a:rPr dirty="0" sz="950" spc="10" b="1" i="1">
                <a:latin typeface="Arial"/>
                <a:cs typeface="Arial"/>
              </a:rPr>
              <a:t>a</a:t>
            </a:r>
            <a:r>
              <a:rPr dirty="0" sz="950" spc="-70" b="1" i="1">
                <a:latin typeface="Arial"/>
                <a:cs typeface="Arial"/>
              </a:rPr>
              <a:t>r</a:t>
            </a:r>
            <a:r>
              <a:rPr dirty="0" sz="950" spc="-50" b="1" i="1">
                <a:latin typeface="Arial"/>
                <a:cs typeface="Arial"/>
              </a:rPr>
              <a:t>t</a:t>
            </a:r>
            <a:r>
              <a:rPr dirty="0" sz="950" spc="-55" b="1" i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100</a:t>
            </a:r>
            <a:r>
              <a:rPr dirty="0" sz="950" spc="-10" b="1">
                <a:latin typeface="Arial"/>
                <a:cs typeface="Arial"/>
              </a:rPr>
              <a:t>%</a:t>
            </a:r>
            <a:r>
              <a:rPr dirty="0" sz="950" spc="-50" b="1">
                <a:latin typeface="Arial"/>
                <a:cs typeface="Arial"/>
              </a:rPr>
              <a:t>;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30" b="1">
                <a:latin typeface="Arial"/>
                <a:cs typeface="Arial"/>
              </a:rPr>
              <a:t>n  </a:t>
            </a:r>
            <a:r>
              <a:rPr dirty="0" sz="950" spc="-30" b="1">
                <a:latin typeface="Arial"/>
                <a:cs typeface="Arial"/>
              </a:rPr>
              <a:t>èxit.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 marL="12700" marR="188595">
              <a:lnSpc>
                <a:spcPct val="110600"/>
              </a:lnSpc>
            </a:pPr>
            <a:r>
              <a:rPr dirty="0" sz="950" spc="5" b="1">
                <a:latin typeface="Arial"/>
                <a:cs typeface="Arial"/>
              </a:rPr>
              <a:t>Crear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una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targeta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exclusiva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als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gremis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i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col·lectius </a:t>
            </a:r>
            <a:r>
              <a:rPr dirty="0" sz="950" spc="-24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professionals. </a:t>
            </a:r>
            <a:r>
              <a:rPr dirty="0" sz="950" spc="-20" b="1">
                <a:latin typeface="Arial"/>
                <a:cs typeface="Arial"/>
              </a:rPr>
              <a:t>La </a:t>
            </a:r>
            <a:r>
              <a:rPr dirty="0" sz="950" spc="-35" b="1">
                <a:latin typeface="Arial"/>
                <a:cs typeface="Arial"/>
              </a:rPr>
              <a:t>targeta </a:t>
            </a:r>
            <a:r>
              <a:rPr dirty="0" sz="950" spc="-45" b="1">
                <a:latin typeface="Arial"/>
                <a:cs typeface="Arial"/>
              </a:rPr>
              <a:t>proporciona </a:t>
            </a:r>
            <a:r>
              <a:rPr dirty="0" sz="950" spc="-30" b="1">
                <a:latin typeface="Arial"/>
                <a:cs typeface="Arial"/>
              </a:rPr>
              <a:t>avantatges </a:t>
            </a:r>
            <a:r>
              <a:rPr dirty="0" sz="950" spc="-55" b="1">
                <a:latin typeface="Arial"/>
                <a:cs typeface="Arial"/>
              </a:rPr>
              <a:t>i 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sc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45" b="1">
                <a:latin typeface="Arial"/>
                <a:cs typeface="Arial"/>
              </a:rPr>
              <a:t>'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À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V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184150">
              <a:lnSpc>
                <a:spcPct val="110600"/>
              </a:lnSpc>
            </a:pPr>
            <a:r>
              <a:rPr dirty="0" sz="950" spc="3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15" b="1">
                <a:latin typeface="Arial"/>
                <a:cs typeface="Arial"/>
              </a:rPr>
              <a:t>du</a:t>
            </a:r>
            <a:r>
              <a:rPr dirty="0" sz="950" spc="10" b="1">
                <a:latin typeface="Arial"/>
                <a:cs typeface="Arial"/>
              </a:rPr>
              <a:t>cc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ó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1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c</a:t>
            </a:r>
            <a:r>
              <a:rPr dirty="0" sz="950" spc="15" b="1">
                <a:latin typeface="Arial"/>
                <a:cs typeface="Arial"/>
              </a:rPr>
              <a:t>on</a:t>
            </a:r>
            <a:r>
              <a:rPr dirty="0" sz="950" spc="10" b="1">
                <a:latin typeface="Arial"/>
                <a:cs typeface="Arial"/>
              </a:rPr>
              <a:t>s</a:t>
            </a:r>
            <a:r>
              <a:rPr dirty="0" sz="950" spc="15" b="1">
                <a:latin typeface="Arial"/>
                <a:cs typeface="Arial"/>
              </a:rPr>
              <a:t>u</a:t>
            </a:r>
            <a:r>
              <a:rPr dirty="0" sz="950" spc="-10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.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b="1">
                <a:latin typeface="Arial"/>
                <a:cs typeface="Arial"/>
              </a:rPr>
              <a:t>e  </a:t>
            </a:r>
            <a:r>
              <a:rPr dirty="0" sz="950" spc="-30" b="1">
                <a:latin typeface="Arial"/>
                <a:cs typeface="Arial"/>
              </a:rPr>
              <a:t>plantejat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pel</a:t>
            </a:r>
            <a:r>
              <a:rPr dirty="0" sz="950" spc="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2015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s’ha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aconseguit,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60" b="1">
                <a:latin typeface="Arial"/>
                <a:cs typeface="Arial"/>
              </a:rPr>
              <a:t>tot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això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seguim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b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du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4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è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’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gu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un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t  </a:t>
            </a:r>
            <a:r>
              <a:rPr dirty="0" sz="950" spc="-25" b="1">
                <a:latin typeface="Arial"/>
                <a:cs typeface="Arial"/>
              </a:rPr>
              <a:t>d’Àrea.</a:t>
            </a:r>
            <a:endParaRPr sz="9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2892" y="2114222"/>
            <a:ext cx="3074291" cy="21207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7992" y="6718298"/>
            <a:ext cx="2203450" cy="1146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950" spc="-7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r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ea</a:t>
            </a:r>
            <a:r>
              <a:rPr dirty="0" u="sng" sz="950" spc="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dirty="0" u="sng" sz="95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u</a:t>
            </a:r>
            <a:r>
              <a:rPr dirty="0" u="sng" sz="95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dirty="0" sz="950" spc="-45" b="1">
                <a:solidFill>
                  <a:srgbClr val="0000ED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950" spc="10" b="1">
                <a:latin typeface="Arial"/>
                <a:cs typeface="Arial"/>
              </a:rPr>
              <a:t>é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10" b="1">
                <a:latin typeface="Arial"/>
                <a:cs typeface="Arial"/>
              </a:rPr>
              <a:t>à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30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bu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30" b="1">
                <a:latin typeface="Arial"/>
                <a:cs typeface="Arial"/>
              </a:rPr>
              <a:t>ó  </a:t>
            </a:r>
            <a:r>
              <a:rPr dirty="0" sz="950" spc="30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b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.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50" b="1">
                <a:latin typeface="Arial"/>
                <a:cs typeface="Arial"/>
              </a:rPr>
              <a:t>b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p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z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-40" b="1">
                <a:latin typeface="Arial"/>
                <a:cs typeface="Arial"/>
              </a:rPr>
              <a:t>ciutat </a:t>
            </a:r>
            <a:r>
              <a:rPr dirty="0" sz="950" spc="-30" b="1">
                <a:latin typeface="Arial"/>
                <a:cs typeface="Arial"/>
              </a:rPr>
              <a:t>aquest </a:t>
            </a:r>
            <a:r>
              <a:rPr dirty="0" sz="950" spc="5" b="1">
                <a:latin typeface="Arial"/>
                <a:cs typeface="Arial"/>
              </a:rPr>
              <a:t>2015, </a:t>
            </a:r>
            <a:r>
              <a:rPr dirty="0" sz="950" spc="-25" b="1">
                <a:latin typeface="Arial"/>
                <a:cs typeface="Arial"/>
              </a:rPr>
              <a:t>els </a:t>
            </a:r>
            <a:r>
              <a:rPr dirty="0" sz="950" spc="-40" b="1">
                <a:latin typeface="Arial"/>
                <a:cs typeface="Arial"/>
              </a:rPr>
              <a:t>usuaris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25" b="1">
                <a:latin typeface="Arial"/>
                <a:cs typeface="Arial"/>
              </a:rPr>
              <a:t>les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z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y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5" b="1">
                <a:latin typeface="Arial"/>
                <a:cs typeface="Arial"/>
              </a:rPr>
              <a:t>z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j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pod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ili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5" b="1">
                <a:latin typeface="Arial"/>
                <a:cs typeface="Arial"/>
              </a:rPr>
              <a:t>z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 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u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45" b="1">
                <a:latin typeface="Arial"/>
                <a:cs typeface="Arial"/>
              </a:rPr>
              <a:t>phon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45" b="1">
                <a:latin typeface="Arial"/>
                <a:cs typeface="Arial"/>
              </a:rPr>
              <a:t>t  </a:t>
            </a:r>
            <a:r>
              <a:rPr dirty="0" sz="950" spc="-45" b="1">
                <a:latin typeface="Arial"/>
                <a:cs typeface="Arial"/>
              </a:rPr>
              <a:t>ob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30" b="1">
                <a:latin typeface="Arial"/>
                <a:cs typeface="Arial"/>
              </a:rPr>
              <a:t>’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sc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ho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992" y="7961746"/>
            <a:ext cx="2195830" cy="1146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45" b="1">
                <a:latin typeface="Arial"/>
                <a:cs typeface="Arial"/>
              </a:rPr>
              <a:t>L</a:t>
            </a:r>
            <a:r>
              <a:rPr dirty="0" sz="950" spc="-30" b="1">
                <a:latin typeface="Arial"/>
                <a:cs typeface="Arial"/>
              </a:rPr>
              <a:t>’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p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ea</a:t>
            </a:r>
            <a:r>
              <a:rPr dirty="0" sz="950" spc="30" b="1">
                <a:latin typeface="Arial"/>
                <a:cs typeface="Arial"/>
              </a:rPr>
              <a:t>DU</a:t>
            </a:r>
            <a:r>
              <a:rPr dirty="0" sz="950" spc="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g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s  </a:t>
            </a:r>
            <a:r>
              <a:rPr dirty="0" sz="950" spc="-45" b="1">
                <a:latin typeface="Arial"/>
                <a:cs typeface="Arial"/>
              </a:rPr>
              <a:t>op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-35" b="1">
                <a:latin typeface="Arial"/>
                <a:cs typeface="Arial"/>
              </a:rPr>
              <a:t>d’estacionament</a:t>
            </a:r>
            <a:r>
              <a:rPr dirty="0" sz="950" spc="-55" b="1">
                <a:latin typeface="Arial"/>
                <a:cs typeface="Arial"/>
              </a:rPr>
              <a:t> 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20" b="1">
                <a:latin typeface="Arial"/>
                <a:cs typeface="Arial"/>
              </a:rPr>
              <a:t> es </a:t>
            </a:r>
            <a:r>
              <a:rPr dirty="0" sz="950" spc="-45" b="1">
                <a:latin typeface="Arial"/>
                <a:cs typeface="Arial"/>
              </a:rPr>
              <a:t>troba</a:t>
            </a:r>
            <a:r>
              <a:rPr dirty="0" sz="950" spc="-20" b="1">
                <a:latin typeface="Arial"/>
                <a:cs typeface="Arial"/>
              </a:rPr>
              <a:t> 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vehicle.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L’objectiu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10" b="1">
                <a:latin typeface="Arial"/>
                <a:cs typeface="Arial"/>
              </a:rPr>
              <a:t>l’AreaDUM </a:t>
            </a:r>
            <a:r>
              <a:rPr dirty="0" sz="950" spc="-20" b="1">
                <a:latin typeface="Arial"/>
                <a:cs typeface="Arial"/>
              </a:rPr>
              <a:t>és </a:t>
            </a:r>
            <a:r>
              <a:rPr dirty="0" sz="950" spc="-35" b="1">
                <a:latin typeface="Arial"/>
                <a:cs typeface="Arial"/>
              </a:rPr>
              <a:t>poder </a:t>
            </a:r>
            <a:r>
              <a:rPr dirty="0" sz="950" spc="-45" b="1">
                <a:latin typeface="Arial"/>
                <a:cs typeface="Arial"/>
              </a:rPr>
              <a:t>oferir 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més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disponibilitat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places als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usuaris 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20" b="1">
                <a:latin typeface="Arial"/>
                <a:cs typeface="Arial"/>
              </a:rPr>
              <a:t>-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992" y="9205194"/>
            <a:ext cx="2186940" cy="9867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40" b="1">
                <a:latin typeface="Arial"/>
                <a:cs typeface="Arial"/>
              </a:rPr>
              <a:t>L'Associació</a:t>
            </a:r>
            <a:r>
              <a:rPr dirty="0" sz="950" spc="-25" b="1">
                <a:latin typeface="Arial"/>
                <a:cs typeface="Arial"/>
              </a:rPr>
              <a:t> Europea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30" b="1">
                <a:latin typeface="Arial"/>
                <a:cs typeface="Arial"/>
              </a:rPr>
              <a:t>Parking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(EPA) </a:t>
            </a:r>
            <a:r>
              <a:rPr dirty="0" sz="950" spc="-2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h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gu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don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gu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ó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s  </a:t>
            </a:r>
            <a:r>
              <a:rPr dirty="0" sz="950" spc="-25" b="1">
                <a:latin typeface="Arial"/>
                <a:cs typeface="Arial"/>
              </a:rPr>
              <a:t>zones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càrrega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descàrrega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 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premi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millor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projecte</a:t>
            </a:r>
            <a:r>
              <a:rPr dirty="0" sz="950" spc="-20" b="1">
                <a:latin typeface="Arial"/>
                <a:cs typeface="Arial"/>
              </a:rPr>
              <a:t> en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categoria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op</a:t>
            </a:r>
            <a:r>
              <a:rPr dirty="0" sz="950" spc="10" b="1">
                <a:latin typeface="Arial"/>
                <a:cs typeface="Arial"/>
              </a:rPr>
              <a:t>ea</a:t>
            </a:r>
            <a:r>
              <a:rPr dirty="0" sz="950" spc="-30" b="1">
                <a:latin typeface="Arial"/>
                <a:cs typeface="Arial"/>
              </a:rPr>
              <a:t>n  </a:t>
            </a:r>
            <a:r>
              <a:rPr dirty="0" sz="950" spc="20" b="1">
                <a:latin typeface="Arial"/>
                <a:cs typeface="Arial"/>
              </a:rPr>
              <a:t>EP</a:t>
            </a:r>
            <a:r>
              <a:rPr dirty="0" sz="950" spc="-45" b="1">
                <a:latin typeface="Arial"/>
                <a:cs typeface="Arial"/>
              </a:rPr>
              <a:t>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w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201</a:t>
            </a:r>
            <a:r>
              <a:rPr dirty="0" sz="950" spc="5" b="1">
                <a:latin typeface="Arial"/>
                <a:cs typeface="Arial"/>
              </a:rPr>
              <a:t>5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45" b="1">
                <a:latin typeface="Arial"/>
                <a:cs typeface="Arial"/>
              </a:rPr>
              <a:t>'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ea</a:t>
            </a:r>
            <a:r>
              <a:rPr dirty="0" sz="950" spc="30" b="1">
                <a:latin typeface="Arial"/>
                <a:cs typeface="Arial"/>
              </a:rPr>
              <a:t>DU</a:t>
            </a:r>
            <a:r>
              <a:rPr dirty="0" sz="950" spc="-15" b="1">
                <a:latin typeface="Arial"/>
                <a:cs typeface="Arial"/>
              </a:rPr>
              <a:t>M</a:t>
            </a:r>
            <a:r>
              <a:rPr dirty="0" sz="950" b="1">
                <a:latin typeface="Arial"/>
                <a:cs typeface="Arial"/>
              </a:rPr>
              <a:t>.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81289" y="6718298"/>
            <a:ext cx="2160905" cy="1307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40" b="1">
                <a:latin typeface="Arial"/>
                <a:cs typeface="Arial"/>
              </a:rPr>
              <a:t>L'oficina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d'Àrea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Verda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que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estava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P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ç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P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S</a:t>
            </a:r>
            <a:r>
              <a:rPr dirty="0" sz="950" spc="-45" b="1">
                <a:latin typeface="Arial"/>
                <a:cs typeface="Arial"/>
              </a:rPr>
              <a:t>un</a:t>
            </a:r>
            <a:r>
              <a:rPr dirty="0" sz="950" spc="-50" b="1">
                <a:latin typeface="Arial"/>
                <a:cs typeface="Arial"/>
              </a:rPr>
              <a:t>y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nú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o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8 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30" b="1">
                <a:latin typeface="Arial"/>
                <a:cs typeface="Arial"/>
              </a:rPr>
              <a:t>Ciutat </a:t>
            </a:r>
            <a:r>
              <a:rPr dirty="0" sz="950" spc="-5" b="1">
                <a:latin typeface="Arial"/>
                <a:cs typeface="Arial"/>
              </a:rPr>
              <a:t>Vella </a:t>
            </a:r>
            <a:r>
              <a:rPr dirty="0" sz="950" spc="-20" b="1">
                <a:latin typeface="Arial"/>
                <a:cs typeface="Arial"/>
              </a:rPr>
              <a:t>es </a:t>
            </a:r>
            <a:r>
              <a:rPr dirty="0" sz="950" spc="-25" b="1">
                <a:latin typeface="Arial"/>
                <a:cs typeface="Arial"/>
              </a:rPr>
              <a:t>va </a:t>
            </a:r>
            <a:r>
              <a:rPr dirty="0" sz="950" spc="-35" b="1">
                <a:latin typeface="Arial"/>
                <a:cs typeface="Arial"/>
              </a:rPr>
              <a:t>traslladar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35" b="1">
                <a:latin typeface="Arial"/>
                <a:cs typeface="Arial"/>
              </a:rPr>
              <a:t>nova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u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po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B</a:t>
            </a:r>
            <a:r>
              <a:rPr dirty="0" sz="950" spc="-80" b="1">
                <a:latin typeface="Arial"/>
                <a:cs typeface="Arial"/>
              </a:rPr>
              <a:t>:</a:t>
            </a:r>
            <a:r>
              <a:rPr dirty="0" sz="950" spc="20" b="1">
                <a:latin typeface="Arial"/>
                <a:cs typeface="Arial"/>
              </a:rPr>
              <a:t>S</a:t>
            </a:r>
            <a:r>
              <a:rPr dirty="0" sz="950" spc="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ub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  </a:t>
            </a:r>
            <a:r>
              <a:rPr dirty="0" sz="950" spc="-40" b="1">
                <a:latin typeface="Arial"/>
                <a:cs typeface="Arial"/>
              </a:rPr>
              <a:t>carrer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15" b="1">
                <a:latin typeface="Arial"/>
                <a:cs typeface="Arial"/>
              </a:rPr>
              <a:t>Calàbria, </a:t>
            </a:r>
            <a:r>
              <a:rPr dirty="0" sz="950" spc="5" b="1">
                <a:latin typeface="Arial"/>
                <a:cs typeface="Arial"/>
              </a:rPr>
              <a:t>66. </a:t>
            </a:r>
            <a:r>
              <a:rPr dirty="0" sz="950" spc="-15" b="1">
                <a:latin typeface="Arial"/>
                <a:cs typeface="Arial"/>
              </a:rPr>
              <a:t>El </a:t>
            </a:r>
            <a:r>
              <a:rPr dirty="0" sz="950" spc="-40" b="1">
                <a:latin typeface="Arial"/>
                <a:cs typeface="Arial"/>
              </a:rPr>
              <a:t>canvi</a:t>
            </a:r>
            <a:r>
              <a:rPr dirty="0" sz="950" spc="18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es </a:t>
            </a:r>
            <a:r>
              <a:rPr dirty="0" sz="950" spc="-25" b="1">
                <a:latin typeface="Arial"/>
                <a:cs typeface="Arial"/>
              </a:rPr>
              <a:t>va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u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</a:t>
            </a:r>
            <a:r>
              <a:rPr dirty="0" sz="950" spc="5" b="1">
                <a:latin typeface="Arial"/>
                <a:cs typeface="Arial"/>
              </a:rPr>
              <a:t>3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45" b="1">
                <a:latin typeface="Arial"/>
                <a:cs typeface="Arial"/>
              </a:rPr>
              <a:t>ub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201</a:t>
            </a:r>
            <a:r>
              <a:rPr dirty="0" sz="950" spc="5" b="1">
                <a:latin typeface="Arial"/>
                <a:cs typeface="Arial"/>
              </a:rPr>
              <a:t>5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 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à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g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 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50" b="1">
                <a:latin typeface="Arial"/>
                <a:cs typeface="Arial"/>
              </a:rPr>
              <a:t>u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u="sng" sz="95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S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dirty="0" u="sng" sz="950" spc="-7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r</a:t>
            </a:r>
            <a:r>
              <a:rPr dirty="0" u="sng" sz="950" spc="-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v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dirty="0" u="sng" sz="95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i</a:t>
            </a:r>
            <a:r>
              <a:rPr dirty="0" u="sng" sz="9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5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d</a:t>
            </a:r>
            <a:r>
              <a:rPr dirty="0" u="sng" sz="950" spc="-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'</a:t>
            </a: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A</a:t>
            </a:r>
            <a:r>
              <a:rPr dirty="0" u="sng" sz="950" spc="-8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t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dirty="0" u="sng" sz="95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n</a:t>
            </a:r>
            <a:r>
              <a:rPr dirty="0" u="sng" sz="950" spc="-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c</a:t>
            </a: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i</a:t>
            </a:r>
            <a:r>
              <a:rPr dirty="0" u="sng" sz="950" spc="-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ó</a:t>
            </a:r>
            <a:r>
              <a:rPr dirty="0" u="sng" sz="9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a</a:t>
            </a:r>
            <a:r>
              <a:rPr dirty="0" u="sng" sz="95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l</a:t>
            </a:r>
            <a:r>
              <a:rPr dirty="0" u="sng" sz="9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950" spc="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C</a:t>
            </a:r>
            <a:r>
              <a:rPr dirty="0" u="sng" sz="9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li</a:t>
            </a:r>
            <a:r>
              <a:rPr dirty="0" u="sng" sz="95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e</a:t>
            </a:r>
            <a:r>
              <a:rPr dirty="0" u="sng" sz="95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n</a:t>
            </a:r>
            <a:r>
              <a:rPr dirty="0" sz="950" spc="-50" b="1">
                <a:solidFill>
                  <a:srgbClr val="0000ED"/>
                </a:solidFill>
                <a:latin typeface="Arial"/>
                <a:cs typeface="Arial"/>
              </a:rPr>
              <a:t>t</a:t>
            </a:r>
            <a:r>
              <a:rPr dirty="0" sz="950" spc="-55" b="1">
                <a:solidFill>
                  <a:srgbClr val="0000ED"/>
                </a:solidFill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B</a:t>
            </a:r>
            <a:r>
              <a:rPr dirty="0" sz="950" spc="-80" b="1">
                <a:latin typeface="Arial"/>
                <a:cs typeface="Arial"/>
              </a:rPr>
              <a:t>:</a:t>
            </a:r>
            <a:r>
              <a:rPr dirty="0" sz="950" spc="20" b="1">
                <a:latin typeface="Arial"/>
                <a:cs typeface="Arial"/>
              </a:rPr>
              <a:t>S</a:t>
            </a:r>
            <a:r>
              <a:rPr dirty="0" sz="950" spc="-15" b="1">
                <a:latin typeface="Arial"/>
                <a:cs typeface="Arial"/>
              </a:rPr>
              <a:t>M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1289" y="8121945"/>
            <a:ext cx="2161540" cy="13074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45" b="1">
                <a:latin typeface="Arial"/>
                <a:cs typeface="Arial"/>
              </a:rPr>
              <a:t>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30" b="1">
                <a:latin typeface="Arial"/>
                <a:cs typeface="Arial"/>
              </a:rPr>
              <a:t>A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ó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3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li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5" b="1">
                <a:latin typeface="Arial"/>
                <a:cs typeface="Arial"/>
              </a:rPr>
              <a:t>s  </a:t>
            </a:r>
            <a:r>
              <a:rPr dirty="0" sz="950" spc="-45" b="1">
                <a:latin typeface="Arial"/>
                <a:cs typeface="Arial"/>
              </a:rPr>
              <a:t>pod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35" b="1">
                <a:latin typeface="Arial"/>
                <a:cs typeface="Arial"/>
              </a:rPr>
              <a:t>s  </a:t>
            </a:r>
            <a:r>
              <a:rPr dirty="0" sz="950" spc="-55" b="1">
                <a:latin typeface="Arial"/>
                <a:cs typeface="Arial"/>
              </a:rPr>
              <a:t>tràmits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relacionats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l'ÀREA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Verda </a:t>
            </a:r>
            <a:r>
              <a:rPr dirty="0" sz="950" spc="-55" b="1">
                <a:latin typeface="Arial"/>
                <a:cs typeface="Arial"/>
              </a:rPr>
              <a:t>i 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B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4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o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dup</a:t>
            </a:r>
            <a:r>
              <a:rPr dirty="0" sz="950" spc="-30" b="1">
                <a:latin typeface="Arial"/>
                <a:cs typeface="Arial"/>
              </a:rPr>
              <a:t>li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g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.  </a:t>
            </a:r>
            <a:r>
              <a:rPr dirty="0" sz="950" spc="-15" b="1">
                <a:latin typeface="Arial"/>
                <a:cs typeface="Arial"/>
              </a:rPr>
              <a:t>També </a:t>
            </a:r>
            <a:r>
              <a:rPr dirty="0" sz="950" spc="-35" b="1">
                <a:latin typeface="Arial"/>
                <a:cs typeface="Arial"/>
              </a:rPr>
              <a:t>s'atendrà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25" b="1">
                <a:latin typeface="Arial"/>
                <a:cs typeface="Arial"/>
              </a:rPr>
              <a:t>manera </a:t>
            </a:r>
            <a:r>
              <a:rPr dirty="0" sz="950" spc="-35" b="1">
                <a:latin typeface="Arial"/>
                <a:cs typeface="Arial"/>
              </a:rPr>
              <a:t>telefònica </a:t>
            </a:r>
            <a:r>
              <a:rPr dirty="0" sz="950" spc="-3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qualsevol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incidència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relativa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als 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-30" b="1">
                <a:latin typeface="Arial"/>
                <a:cs typeface="Arial"/>
              </a:rPr>
              <a:t>í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o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30" b="1">
                <a:latin typeface="Arial"/>
                <a:cs typeface="Arial"/>
              </a:rPr>
              <a:t>li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òb</a:t>
            </a:r>
            <a:r>
              <a:rPr dirty="0" sz="950" spc="-30" b="1">
                <a:latin typeface="Arial"/>
                <a:cs typeface="Arial"/>
              </a:rPr>
              <a:t>il</a:t>
            </a:r>
            <a:r>
              <a:rPr dirty="0" sz="950" spc="-35" b="1">
                <a:latin typeface="Arial"/>
                <a:cs typeface="Arial"/>
              </a:rPr>
              <a:t>s  </a:t>
            </a:r>
            <a:r>
              <a:rPr dirty="0" sz="950" spc="-40" b="1">
                <a:latin typeface="Arial"/>
                <a:cs typeface="Arial"/>
              </a:rPr>
              <a:t>ApparkB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areaDUM.</a:t>
            </a:r>
            <a:endParaRPr sz="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81289" y="9525592"/>
            <a:ext cx="2122805" cy="666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15" b="1">
                <a:latin typeface="Arial"/>
                <a:cs typeface="Arial"/>
              </a:rPr>
              <a:t>F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30" b="1">
                <a:latin typeface="Arial"/>
                <a:cs typeface="Arial"/>
              </a:rPr>
              <a:t>ll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j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b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30" b="1">
                <a:latin typeface="Arial"/>
                <a:cs typeface="Arial"/>
              </a:rPr>
              <a:t>À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20" b="1">
                <a:latin typeface="Arial"/>
                <a:cs typeface="Arial"/>
              </a:rPr>
              <a:t>V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14</a:t>
            </a:r>
            <a:r>
              <a:rPr dirty="0" sz="950" spc="5" b="1">
                <a:latin typeface="Arial"/>
                <a:cs typeface="Arial"/>
              </a:rPr>
              <a:t>0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45" b="1">
                <a:latin typeface="Arial"/>
                <a:cs typeface="Arial"/>
              </a:rPr>
              <a:t>on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30" b="1">
                <a:latin typeface="Arial"/>
                <a:cs typeface="Arial"/>
              </a:rPr>
              <a:t>b  </a:t>
            </a:r>
            <a:r>
              <a:rPr dirty="0" sz="950" spc="-45" b="1">
                <a:latin typeface="Arial"/>
                <a:cs typeface="Arial"/>
              </a:rPr>
              <a:t>pun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f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40</a:t>
            </a:r>
            <a:r>
              <a:rPr dirty="0" sz="950" spc="5" b="1">
                <a:latin typeface="Arial"/>
                <a:cs typeface="Arial"/>
              </a:rPr>
              <a:t>0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à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n</a:t>
            </a:r>
            <a:endParaRPr sz="9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226655" y="6744730"/>
            <a:ext cx="984078" cy="9764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26655" y="7950035"/>
            <a:ext cx="1960527" cy="99170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26655" y="9147712"/>
            <a:ext cx="1792700" cy="114427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07992" y="346963"/>
            <a:ext cx="42481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30" b="1">
                <a:latin typeface="Arial"/>
                <a:cs typeface="Arial"/>
              </a:rPr>
              <a:t>À</a:t>
            </a:r>
            <a:r>
              <a:rPr dirty="0" sz="1450" spc="-30" b="1">
                <a:latin typeface="Arial"/>
                <a:cs typeface="Arial"/>
              </a:rPr>
              <a:t>re</a:t>
            </a:r>
            <a:r>
              <a:rPr dirty="0" sz="1450" spc="-5" b="1">
                <a:latin typeface="Arial"/>
                <a:cs typeface="Arial"/>
              </a:rPr>
              <a:t>a</a:t>
            </a:r>
            <a:endParaRPr sz="145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5" name="object 15"/>
          <p:cNvSpPr txBox="1"/>
          <p:nvPr/>
        </p:nvSpPr>
        <p:spPr>
          <a:xfrm>
            <a:off x="407992" y="722287"/>
            <a:ext cx="6699884" cy="506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20" b="1">
                <a:latin typeface="Arial"/>
                <a:cs typeface="Arial"/>
              </a:rPr>
              <a:t>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unitat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l'</a:t>
            </a:r>
            <a:r>
              <a:rPr dirty="0" u="sng" sz="9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8"/>
              </a:rPr>
              <a:t>ÀREA</a:t>
            </a:r>
            <a:r>
              <a:rPr dirty="0" sz="950" spc="5" b="1">
                <a:solidFill>
                  <a:srgbClr val="0000ED"/>
                </a:solidFill>
                <a:latin typeface="Arial"/>
                <a:cs typeface="Arial"/>
                <a:hlinkClick r:id="rId8"/>
              </a:rPr>
              <a:t> </a:t>
            </a:r>
            <a:r>
              <a:rPr dirty="0" sz="950" spc="-40" b="1">
                <a:latin typeface="Arial"/>
                <a:cs typeface="Arial"/>
              </a:rPr>
              <a:t>pertany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30" b="1">
                <a:latin typeface="Arial"/>
                <a:cs typeface="Arial"/>
              </a:rPr>
              <a:t>Divisió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d'Aparcament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que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treballa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10" b="1">
                <a:latin typeface="Arial"/>
                <a:cs typeface="Arial"/>
              </a:rPr>
              <a:t> la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missió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contribuir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tenir </a:t>
            </a:r>
            <a:r>
              <a:rPr dirty="0" sz="950" spc="-30" b="1">
                <a:latin typeface="Arial"/>
                <a:cs typeface="Arial"/>
              </a:rPr>
              <a:t>una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mobilitat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millor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Barcelona,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40" b="1">
                <a:latin typeface="Arial"/>
                <a:cs typeface="Arial"/>
              </a:rPr>
              <a:t>través </a:t>
            </a:r>
            <a:r>
              <a:rPr dirty="0" sz="950" spc="-35" b="1">
                <a:latin typeface="Arial"/>
                <a:cs typeface="Arial"/>
              </a:rPr>
              <a:t>d'una </a:t>
            </a:r>
            <a:r>
              <a:rPr dirty="0" sz="950" spc="-40" b="1">
                <a:latin typeface="Arial"/>
                <a:cs typeface="Arial"/>
              </a:rPr>
              <a:t>gestió </a:t>
            </a:r>
            <a:r>
              <a:rPr dirty="0" sz="950" spc="-35" b="1">
                <a:latin typeface="Arial"/>
                <a:cs typeface="Arial"/>
              </a:rPr>
              <a:t>eficient,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30" b="1">
                <a:latin typeface="Arial"/>
                <a:cs typeface="Arial"/>
              </a:rPr>
              <a:t>qualitat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avantguardista </a:t>
            </a:r>
            <a:r>
              <a:rPr dirty="0" sz="950" spc="-30" b="1">
                <a:latin typeface="Arial"/>
                <a:cs typeface="Arial"/>
              </a:rPr>
              <a:t>dels </a:t>
            </a:r>
            <a:r>
              <a:rPr dirty="0" sz="950" spc="-35" b="1">
                <a:latin typeface="Arial"/>
                <a:cs typeface="Arial"/>
              </a:rPr>
              <a:t>serveis </a:t>
            </a:r>
            <a:r>
              <a:rPr dirty="0" sz="950" spc="-30" b="1">
                <a:latin typeface="Arial"/>
                <a:cs typeface="Arial"/>
              </a:rPr>
              <a:t>encarregats, </a:t>
            </a:r>
            <a:r>
              <a:rPr dirty="0" sz="950" spc="-45" b="1">
                <a:latin typeface="Arial"/>
                <a:cs typeface="Arial"/>
              </a:rPr>
              <a:t>oferint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50" b="1">
                <a:latin typeface="Arial"/>
                <a:cs typeface="Arial"/>
              </a:rPr>
              <a:t>nostra </a:t>
            </a:r>
            <a:r>
              <a:rPr dirty="0" sz="950" spc="-25" b="1">
                <a:latin typeface="Arial"/>
                <a:cs typeface="Arial"/>
              </a:rPr>
              <a:t>experiència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l’Ajuntament,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aportant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recursos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B:SM.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07992" y="333232"/>
            <a:ext cx="2138680" cy="666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30" b="1">
                <a:latin typeface="Arial"/>
                <a:cs typeface="Arial"/>
              </a:rPr>
              <a:t>lli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50" b="1">
                <a:latin typeface="Arial"/>
                <a:cs typeface="Arial"/>
              </a:rPr>
              <a:t>t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p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v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ll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  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5" b="1">
                <a:latin typeface="Arial"/>
                <a:cs typeface="Arial"/>
              </a:rPr>
              <a:t>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17</a:t>
            </a:r>
            <a:r>
              <a:rPr dirty="0" sz="950" spc="5" b="1">
                <a:latin typeface="Arial"/>
                <a:cs typeface="Arial"/>
              </a:rPr>
              <a:t>è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3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ong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é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5" b="1">
                <a:latin typeface="Arial"/>
                <a:cs typeface="Arial"/>
              </a:rPr>
              <a:t>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b="1">
                <a:latin typeface="Arial"/>
                <a:cs typeface="Arial"/>
              </a:rPr>
              <a:t>a  </a:t>
            </a:r>
            <a:r>
              <a:rPr dirty="0" sz="950" spc="-35" b="1">
                <a:latin typeface="Arial"/>
                <a:cs typeface="Arial"/>
              </a:rPr>
              <a:t>associació </a:t>
            </a:r>
            <a:r>
              <a:rPr dirty="0" sz="950" spc="-25" b="1">
                <a:latin typeface="Arial"/>
                <a:cs typeface="Arial"/>
              </a:rPr>
              <a:t>va celebrar </a:t>
            </a:r>
            <a:r>
              <a:rPr dirty="0" sz="950" spc="5" b="1">
                <a:latin typeface="Arial"/>
                <a:cs typeface="Arial"/>
              </a:rPr>
              <a:t>a </a:t>
            </a:r>
            <a:r>
              <a:rPr dirty="0" sz="950" spc="-35" b="1">
                <a:latin typeface="Arial"/>
                <a:cs typeface="Arial"/>
              </a:rPr>
              <a:t>Berlín </a:t>
            </a:r>
            <a:r>
              <a:rPr dirty="0" sz="950" spc="-25" b="1">
                <a:latin typeface="Arial"/>
                <a:cs typeface="Arial"/>
              </a:rPr>
              <a:t>els </a:t>
            </a:r>
            <a:r>
              <a:rPr dirty="0" sz="950" spc="-30" b="1">
                <a:latin typeface="Arial"/>
                <a:cs typeface="Arial"/>
              </a:rPr>
              <a:t>dies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23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25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30" b="1">
                <a:latin typeface="Arial"/>
                <a:cs typeface="Arial"/>
              </a:rPr>
              <a:t>setembre.</a:t>
            </a:r>
            <a:endParaRPr sz="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1289" y="333232"/>
            <a:ext cx="1901825" cy="346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45" b="1">
                <a:latin typeface="Arial"/>
                <a:cs typeface="Arial"/>
              </a:rPr>
              <a:t>n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45" b="1">
                <a:latin typeface="Arial"/>
                <a:cs typeface="Arial"/>
              </a:rPr>
              <a:t>u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c</a:t>
            </a:r>
            <a:r>
              <a:rPr dirty="0" sz="950" spc="-45" b="1">
                <a:latin typeface="Arial"/>
                <a:cs typeface="Arial"/>
              </a:rPr>
              <a:t>o</a:t>
            </a:r>
            <a:r>
              <a:rPr dirty="0" sz="950" spc="-45" b="1">
                <a:latin typeface="Arial"/>
                <a:cs typeface="Arial"/>
              </a:rPr>
              <a:t>m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b="1">
                <a:latin typeface="Arial"/>
                <a:cs typeface="Arial"/>
              </a:rPr>
              <a:t>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'</a:t>
            </a:r>
            <a:r>
              <a:rPr dirty="0" sz="950" spc="-45" b="1">
                <a:latin typeface="Arial"/>
                <a:cs typeface="Arial"/>
              </a:rPr>
              <a:t>ho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</a:t>
            </a:r>
            <a:r>
              <a:rPr dirty="0" sz="950" b="1">
                <a:latin typeface="Arial"/>
                <a:cs typeface="Arial"/>
              </a:rPr>
              <a:t>e 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50" b="1">
                <a:latin typeface="Arial"/>
                <a:cs typeface="Arial"/>
              </a:rPr>
              <a:t>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45" b="1">
                <a:latin typeface="Arial"/>
                <a:cs typeface="Arial"/>
              </a:rPr>
              <a:t>qu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-30" b="1">
                <a:latin typeface="Arial"/>
                <a:cs typeface="Arial"/>
              </a:rPr>
              <a:t>i</a:t>
            </a:r>
            <a:r>
              <a:rPr dirty="0" sz="950" spc="-65" b="1">
                <a:latin typeface="Arial"/>
                <a:cs typeface="Arial"/>
              </a:rPr>
              <a:t>m</a:t>
            </a:r>
            <a:r>
              <a:rPr dirty="0" sz="950" spc="10" b="1">
                <a:latin typeface="Arial"/>
                <a:cs typeface="Arial"/>
              </a:rPr>
              <a:t>e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spc="-80" b="1">
                <a:latin typeface="Arial"/>
                <a:cs typeface="Arial"/>
              </a:rPr>
              <a:t>t</a:t>
            </a:r>
            <a:r>
              <a:rPr dirty="0" sz="950" spc="-70" b="1">
                <a:latin typeface="Arial"/>
                <a:cs typeface="Arial"/>
              </a:rPr>
              <a:t>r</a:t>
            </a:r>
            <a:r>
              <a:rPr dirty="0" sz="950" spc="10" b="1">
                <a:latin typeface="Arial"/>
                <a:cs typeface="Arial"/>
              </a:rPr>
              <a:t>a</a:t>
            </a:r>
            <a:r>
              <a:rPr dirty="0" sz="950" spc="-30" b="1">
                <a:latin typeface="Arial"/>
                <a:cs typeface="Arial"/>
              </a:rPr>
              <a:t>l</a:t>
            </a:r>
            <a:r>
              <a:rPr dirty="0" sz="950" spc="-50" b="1">
                <a:latin typeface="Arial"/>
                <a:cs typeface="Arial"/>
              </a:rPr>
              <a:t>s</a:t>
            </a:r>
            <a:r>
              <a:rPr dirty="0" sz="950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992" y="1498869"/>
            <a:ext cx="1081405" cy="245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50" spc="-15" b="1">
                <a:latin typeface="Arial"/>
                <a:cs typeface="Arial"/>
              </a:rPr>
              <a:t>Reptes</a:t>
            </a:r>
            <a:r>
              <a:rPr dirty="0" sz="1450" spc="-70" b="1">
                <a:latin typeface="Arial"/>
                <a:cs typeface="Arial"/>
              </a:rPr>
              <a:t> </a:t>
            </a:r>
            <a:r>
              <a:rPr dirty="0" sz="1450" spc="-25" b="1">
                <a:latin typeface="Arial"/>
                <a:cs typeface="Arial"/>
              </a:rPr>
              <a:t>2016</a:t>
            </a:r>
            <a:endParaRPr sz="14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992" y="1887924"/>
            <a:ext cx="6707505" cy="28270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50" spc="-20" b="1">
                <a:latin typeface="Arial"/>
                <a:cs typeface="Arial"/>
              </a:rPr>
              <a:t>Els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reptes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que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plantegem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per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2016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són: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5080">
              <a:lnSpc>
                <a:spcPct val="110600"/>
              </a:lnSpc>
            </a:pPr>
            <a:r>
              <a:rPr dirty="0" sz="950" spc="5" b="1">
                <a:latin typeface="Arial"/>
                <a:cs typeface="Arial"/>
              </a:rPr>
              <a:t>Augmentar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la</a:t>
            </a:r>
            <a:r>
              <a:rPr dirty="0" sz="950" spc="-10" b="1">
                <a:latin typeface="Arial"/>
                <a:cs typeface="Arial"/>
              </a:rPr>
              <a:t> flota </a:t>
            </a:r>
            <a:r>
              <a:rPr dirty="0" sz="950" spc="-5" b="1">
                <a:latin typeface="Arial"/>
                <a:cs typeface="Arial"/>
              </a:rPr>
              <a:t>elèctrica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vehicles.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Actualment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 </a:t>
            </a:r>
            <a:r>
              <a:rPr dirty="0" sz="950" spc="-45" b="1">
                <a:latin typeface="Arial"/>
                <a:cs typeface="Arial"/>
              </a:rPr>
              <a:t>flota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motos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elèctriques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l’àrea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verda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és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cinc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unitats,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cara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al</a:t>
            </a:r>
            <a:r>
              <a:rPr dirty="0" sz="950" spc="5" b="1">
                <a:latin typeface="Arial"/>
                <a:cs typeface="Arial"/>
              </a:rPr>
              <a:t> 2016</a:t>
            </a:r>
            <a:r>
              <a:rPr dirty="0" sz="950" spc="22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repte</a:t>
            </a:r>
            <a:r>
              <a:rPr dirty="0" sz="950" spc="-20" b="1">
                <a:latin typeface="Arial"/>
                <a:cs typeface="Arial"/>
              </a:rPr>
              <a:t> és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incrementar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en </a:t>
            </a:r>
            <a:r>
              <a:rPr dirty="0" sz="950" spc="-25" b="1">
                <a:latin typeface="Arial"/>
                <a:cs typeface="Arial"/>
              </a:rPr>
              <a:t>quinze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nombre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d'unitats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substituir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flota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actual</a:t>
            </a:r>
            <a:r>
              <a:rPr dirty="0" sz="95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motos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benzina </a:t>
            </a:r>
            <a:r>
              <a:rPr dirty="0" sz="950" spc="-30" b="1">
                <a:latin typeface="Arial"/>
                <a:cs typeface="Arial"/>
              </a:rPr>
              <a:t>per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motos </a:t>
            </a:r>
            <a:r>
              <a:rPr dirty="0" sz="950" spc="-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elèctriques.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233679">
              <a:lnSpc>
                <a:spcPct val="110600"/>
              </a:lnSpc>
              <a:spcBef>
                <a:spcPts val="5"/>
              </a:spcBef>
            </a:pPr>
            <a:r>
              <a:rPr dirty="0" sz="950" b="1">
                <a:latin typeface="Arial"/>
                <a:cs typeface="Arial"/>
              </a:rPr>
              <a:t>Arribar </a:t>
            </a:r>
            <a:r>
              <a:rPr dirty="0" sz="950" spc="5" b="1">
                <a:latin typeface="Arial"/>
                <a:cs typeface="Arial"/>
              </a:rPr>
              <a:t>al </a:t>
            </a:r>
            <a:r>
              <a:rPr dirty="0" sz="950" spc="10" b="1">
                <a:latin typeface="Arial"/>
                <a:cs typeface="Arial"/>
              </a:rPr>
              <a:t>15% </a:t>
            </a:r>
            <a:r>
              <a:rPr dirty="0" sz="950" b="1">
                <a:latin typeface="Arial"/>
                <a:cs typeface="Arial"/>
              </a:rPr>
              <a:t>d’ús </a:t>
            </a:r>
            <a:r>
              <a:rPr dirty="0" sz="950" spc="10" b="1">
                <a:latin typeface="Arial"/>
                <a:cs typeface="Arial"/>
              </a:rPr>
              <a:t>de </a:t>
            </a:r>
            <a:r>
              <a:rPr dirty="0" sz="950" b="1" i="1">
                <a:latin typeface="Arial"/>
                <a:cs typeface="Arial"/>
              </a:rPr>
              <a:t>l’Apparkb. </a:t>
            </a:r>
            <a:r>
              <a:rPr dirty="0" sz="950" spc="-20" b="1">
                <a:latin typeface="Arial"/>
                <a:cs typeface="Arial"/>
              </a:rPr>
              <a:t>Volem </a:t>
            </a:r>
            <a:r>
              <a:rPr dirty="0" sz="950" spc="-35" b="1">
                <a:latin typeface="Arial"/>
                <a:cs typeface="Arial"/>
              </a:rPr>
              <a:t>incentivar </a:t>
            </a:r>
            <a:r>
              <a:rPr dirty="0" sz="950" spc="-45" b="1">
                <a:latin typeface="Arial"/>
                <a:cs typeface="Arial"/>
              </a:rPr>
              <a:t>l'ús </a:t>
            </a:r>
            <a:r>
              <a:rPr dirty="0" sz="950" spc="-20" b="1">
                <a:latin typeface="Arial"/>
                <a:cs typeface="Arial"/>
              </a:rPr>
              <a:t>de </a:t>
            </a:r>
            <a:r>
              <a:rPr dirty="0" sz="950" spc="-10" b="1">
                <a:latin typeface="Arial"/>
                <a:cs typeface="Arial"/>
              </a:rPr>
              <a:t>l'APP, </a:t>
            </a:r>
            <a:r>
              <a:rPr dirty="0" sz="950" spc="-30" b="1">
                <a:latin typeface="Arial"/>
                <a:cs typeface="Arial"/>
              </a:rPr>
              <a:t>per </a:t>
            </a:r>
            <a:r>
              <a:rPr dirty="0" sz="950" spc="-35" b="1">
                <a:latin typeface="Arial"/>
                <a:cs typeface="Arial"/>
              </a:rPr>
              <a:t>aconseguir </a:t>
            </a:r>
            <a:r>
              <a:rPr dirty="0" sz="950" spc="-30" b="1">
                <a:latin typeface="Arial"/>
                <a:cs typeface="Arial"/>
              </a:rPr>
              <a:t>aquest </a:t>
            </a:r>
            <a:r>
              <a:rPr dirty="0" sz="950" spc="-40" b="1">
                <a:latin typeface="Arial"/>
                <a:cs typeface="Arial"/>
              </a:rPr>
              <a:t>objectiu </a:t>
            </a:r>
            <a:r>
              <a:rPr dirty="0" sz="950" spc="-35" b="1">
                <a:latin typeface="Arial"/>
                <a:cs typeface="Arial"/>
              </a:rPr>
              <a:t>millorarem </a:t>
            </a:r>
            <a:r>
              <a:rPr dirty="0" sz="950" spc="-30" b="1">
                <a:latin typeface="Arial"/>
                <a:cs typeface="Arial"/>
              </a:rPr>
              <a:t>l’aplicació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noves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funcionalitats,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com</a:t>
            </a:r>
            <a:r>
              <a:rPr dirty="0" sz="950" spc="-40" b="1">
                <a:latin typeface="Arial"/>
                <a:cs typeface="Arial"/>
              </a:rPr>
              <a:t> incloure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informació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sobre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25" b="1">
                <a:latin typeface="Arial"/>
                <a:cs typeface="Arial"/>
              </a:rPr>
              <a:t>places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lliures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disponibles.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00">
              <a:latin typeface="Arial"/>
              <a:cs typeface="Arial"/>
            </a:endParaRPr>
          </a:p>
          <a:p>
            <a:pPr marL="12700" marR="61594">
              <a:lnSpc>
                <a:spcPct val="110600"/>
              </a:lnSpc>
            </a:pPr>
            <a:r>
              <a:rPr dirty="0" sz="950" spc="5" b="1">
                <a:latin typeface="Arial"/>
                <a:cs typeface="Arial"/>
              </a:rPr>
              <a:t>Consolidar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el </a:t>
            </a:r>
            <a:r>
              <a:rPr dirty="0" sz="950" spc="-5" b="1">
                <a:latin typeface="Arial"/>
                <a:cs typeface="Arial"/>
              </a:rPr>
              <a:t>sistema</a:t>
            </a:r>
            <a:r>
              <a:rPr dirty="0" sz="950" spc="25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AreaDUM. </a:t>
            </a:r>
            <a:r>
              <a:rPr dirty="0" sz="950" spc="-10" b="1">
                <a:latin typeface="Arial"/>
                <a:cs typeface="Arial"/>
              </a:rPr>
              <a:t>Un </a:t>
            </a:r>
            <a:r>
              <a:rPr dirty="0" sz="950" spc="-45" b="1">
                <a:latin typeface="Arial"/>
                <a:cs typeface="Arial"/>
              </a:rPr>
              <a:t>cop </a:t>
            </a:r>
            <a:r>
              <a:rPr dirty="0" sz="950" spc="-35" b="1">
                <a:latin typeface="Arial"/>
                <a:cs typeface="Arial"/>
              </a:rPr>
              <a:t>implementat </a:t>
            </a:r>
            <a:r>
              <a:rPr dirty="0" sz="950" spc="-20" b="1">
                <a:latin typeface="Arial"/>
                <a:cs typeface="Arial"/>
              </a:rPr>
              <a:t>el </a:t>
            </a:r>
            <a:r>
              <a:rPr dirty="0" sz="950" spc="-45" b="1">
                <a:latin typeface="Arial"/>
                <a:cs typeface="Arial"/>
              </a:rPr>
              <a:t>nou </a:t>
            </a:r>
            <a:r>
              <a:rPr dirty="0" sz="950" spc="-30" b="1">
                <a:latin typeface="Arial"/>
                <a:cs typeface="Arial"/>
              </a:rPr>
              <a:t>sistema, volem </a:t>
            </a:r>
            <a:r>
              <a:rPr dirty="0" sz="950" spc="-40" b="1">
                <a:latin typeface="Arial"/>
                <a:cs typeface="Arial"/>
              </a:rPr>
              <a:t>consolidar-lo </a:t>
            </a:r>
            <a:r>
              <a:rPr dirty="0" sz="950" spc="-35" b="1">
                <a:latin typeface="Arial"/>
                <a:cs typeface="Arial"/>
              </a:rPr>
              <a:t>amb </a:t>
            </a:r>
            <a:r>
              <a:rPr dirty="0" sz="950" spc="-40" b="1">
                <a:latin typeface="Arial"/>
                <a:cs typeface="Arial"/>
              </a:rPr>
              <a:t>mesures </a:t>
            </a:r>
            <a:r>
              <a:rPr dirty="0" sz="950" spc="-45" b="1">
                <a:latin typeface="Arial"/>
                <a:cs typeface="Arial"/>
              </a:rPr>
              <a:t>com </a:t>
            </a:r>
            <a:r>
              <a:rPr dirty="0" sz="950" spc="-35" b="1">
                <a:latin typeface="Arial"/>
                <a:cs typeface="Arial"/>
              </a:rPr>
              <a:t>l’extensió </a:t>
            </a:r>
            <a:r>
              <a:rPr dirty="0" sz="950" spc="-30" b="1">
                <a:latin typeface="Arial"/>
                <a:cs typeface="Arial"/>
              </a:rPr>
              <a:t> del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temps</a:t>
            </a:r>
            <a:r>
              <a:rPr dirty="0" sz="950" spc="-20" b="1">
                <a:latin typeface="Arial"/>
                <a:cs typeface="Arial"/>
              </a:rPr>
              <a:t> de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càrrega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descàrrega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mercaderies</a:t>
            </a:r>
            <a:r>
              <a:rPr dirty="0" sz="950" spc="-20" b="1">
                <a:latin typeface="Arial"/>
                <a:cs typeface="Arial"/>
              </a:rPr>
              <a:t> en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30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50" b="1">
                <a:latin typeface="Arial"/>
                <a:cs typeface="Arial"/>
              </a:rPr>
              <a:t>minuts</a:t>
            </a:r>
            <a:r>
              <a:rPr dirty="0" sz="950" spc="-20" b="1">
                <a:latin typeface="Arial"/>
                <a:cs typeface="Arial"/>
              </a:rPr>
              <a:t> en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1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cas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vehicles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elèctrics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també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amb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llançament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d’una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campanya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per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10" b="1">
                <a:latin typeface="Arial"/>
                <a:cs typeface="Arial"/>
              </a:rPr>
              <a:t>la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recollida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dels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antics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discs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horaris.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latin typeface="Arial"/>
                <a:cs typeface="Arial"/>
              </a:rPr>
              <a:t>Estudiar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la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creació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d'una</a:t>
            </a:r>
            <a:r>
              <a:rPr dirty="0" sz="950" spc="-10" b="1">
                <a:latin typeface="Arial"/>
                <a:cs typeface="Arial"/>
              </a:rPr>
              <a:t> tarifa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variable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en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funció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de</a:t>
            </a:r>
            <a:r>
              <a:rPr dirty="0" sz="950" spc="-10" b="1">
                <a:latin typeface="Arial"/>
                <a:cs typeface="Arial"/>
              </a:rPr>
              <a:t> </a:t>
            </a:r>
            <a:r>
              <a:rPr dirty="0" sz="950" spc="-15" b="1">
                <a:latin typeface="Arial"/>
                <a:cs typeface="Arial"/>
              </a:rPr>
              <a:t>la </a:t>
            </a:r>
            <a:r>
              <a:rPr dirty="0" sz="950" b="1">
                <a:latin typeface="Arial"/>
                <a:cs typeface="Arial"/>
              </a:rPr>
              <a:t>contaminació.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800">
              <a:latin typeface="Arial"/>
              <a:cs typeface="Arial"/>
            </a:endParaRPr>
          </a:p>
          <a:p>
            <a:pPr marL="12700" marR="297815">
              <a:lnSpc>
                <a:spcPct val="110600"/>
              </a:lnSpc>
            </a:pPr>
            <a:r>
              <a:rPr dirty="0" sz="950" spc="-10" b="1">
                <a:latin typeface="Arial"/>
                <a:cs typeface="Arial"/>
              </a:rPr>
              <a:t>Flexibilitzar </a:t>
            </a:r>
            <a:r>
              <a:rPr dirty="0" sz="950" spc="5" b="1">
                <a:latin typeface="Arial"/>
                <a:cs typeface="Arial"/>
              </a:rPr>
              <a:t>el </a:t>
            </a:r>
            <a:r>
              <a:rPr dirty="0" sz="950" b="1">
                <a:latin typeface="Arial"/>
                <a:cs typeface="Arial"/>
              </a:rPr>
              <a:t>període </a:t>
            </a:r>
            <a:r>
              <a:rPr dirty="0" sz="950" spc="10" b="1">
                <a:latin typeface="Arial"/>
                <a:cs typeface="Arial"/>
              </a:rPr>
              <a:t>de pagament </a:t>
            </a:r>
            <a:r>
              <a:rPr dirty="0" sz="950" spc="-10" b="1">
                <a:latin typeface="Arial"/>
                <a:cs typeface="Arial"/>
              </a:rPr>
              <a:t>trimestral.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Volem </a:t>
            </a:r>
            <a:r>
              <a:rPr dirty="0" sz="950" spc="-35" b="1">
                <a:latin typeface="Arial"/>
                <a:cs typeface="Arial"/>
              </a:rPr>
              <a:t>facilitar </a:t>
            </a:r>
            <a:r>
              <a:rPr dirty="0" sz="950" spc="-20" b="1">
                <a:latin typeface="Arial"/>
                <a:cs typeface="Arial"/>
              </a:rPr>
              <a:t>el </a:t>
            </a:r>
            <a:r>
              <a:rPr dirty="0" sz="950" spc="-30" b="1">
                <a:latin typeface="Arial"/>
                <a:cs typeface="Arial"/>
              </a:rPr>
              <a:t>pagament </a:t>
            </a:r>
            <a:r>
              <a:rPr dirty="0" sz="950" spc="-50" b="1">
                <a:latin typeface="Arial"/>
                <a:cs typeface="Arial"/>
              </a:rPr>
              <a:t>trimestral </a:t>
            </a:r>
            <a:r>
              <a:rPr dirty="0" sz="950" spc="-25" b="1">
                <a:latin typeface="Arial"/>
                <a:cs typeface="Arial"/>
              </a:rPr>
              <a:t>als </a:t>
            </a:r>
            <a:r>
              <a:rPr dirty="0" sz="950" spc="-45" b="1">
                <a:latin typeface="Arial"/>
                <a:cs typeface="Arial"/>
              </a:rPr>
              <a:t>nostres </a:t>
            </a:r>
            <a:r>
              <a:rPr dirty="0" sz="950" spc="-35" b="1">
                <a:latin typeface="Arial"/>
                <a:cs typeface="Arial"/>
              </a:rPr>
              <a:t>usuaris, </a:t>
            </a:r>
            <a:r>
              <a:rPr dirty="0" sz="950" spc="-30" b="1">
                <a:latin typeface="Arial"/>
                <a:cs typeface="Arial"/>
              </a:rPr>
              <a:t>per aquest </a:t>
            </a:r>
            <a:r>
              <a:rPr dirty="0" sz="950" spc="-25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motiu,</a:t>
            </a:r>
            <a:r>
              <a:rPr dirty="0" sz="950" spc="-5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plantegem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un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canviar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-20" b="1">
                <a:latin typeface="Arial"/>
                <a:cs typeface="Arial"/>
              </a:rPr>
              <a:t>el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sistema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5" b="1">
                <a:latin typeface="Arial"/>
                <a:cs typeface="Arial"/>
              </a:rPr>
              <a:t>i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donar</a:t>
            </a:r>
            <a:r>
              <a:rPr dirty="0" sz="950" spc="-40" b="1">
                <a:latin typeface="Arial"/>
                <a:cs typeface="Arial"/>
              </a:rPr>
              <a:t> facilitats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30" b="1">
                <a:latin typeface="Arial"/>
                <a:cs typeface="Arial"/>
              </a:rPr>
              <a:t>pels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35" b="1">
                <a:latin typeface="Arial"/>
                <a:cs typeface="Arial"/>
              </a:rPr>
              <a:t>pagaments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40" b="1">
                <a:latin typeface="Arial"/>
                <a:cs typeface="Arial"/>
              </a:rPr>
              <a:t>anticipats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-45" b="1">
                <a:latin typeface="Arial"/>
                <a:cs typeface="Arial"/>
              </a:rPr>
              <a:t>trimestrals.</a:t>
            </a:r>
            <a:endParaRPr sz="9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950" b="1">
                <a:latin typeface="Arial"/>
                <a:cs typeface="Arial"/>
              </a:rPr>
              <a:t>Substituir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les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b="1">
                <a:latin typeface="Arial"/>
                <a:cs typeface="Arial"/>
              </a:rPr>
              <a:t>actuals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20" b="1">
                <a:latin typeface="Arial"/>
                <a:cs typeface="Arial"/>
              </a:rPr>
              <a:t>PDA</a:t>
            </a:r>
            <a:r>
              <a:rPr dirty="0" sz="950" spc="-5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per</a:t>
            </a:r>
            <a:r>
              <a:rPr dirty="0" sz="950" spc="-40" b="1">
                <a:latin typeface="Arial"/>
                <a:cs typeface="Arial"/>
              </a:rPr>
              <a:t> </a:t>
            </a:r>
            <a:r>
              <a:rPr dirty="0" sz="950" spc="10" b="1">
                <a:latin typeface="Arial"/>
                <a:cs typeface="Arial"/>
              </a:rPr>
              <a:t>un</a:t>
            </a:r>
            <a:r>
              <a:rPr dirty="0" sz="950" spc="-15" b="1">
                <a:latin typeface="Arial"/>
                <a:cs typeface="Arial"/>
              </a:rPr>
              <a:t> </a:t>
            </a:r>
            <a:r>
              <a:rPr dirty="0" sz="950" spc="5" b="1">
                <a:latin typeface="Arial"/>
                <a:cs typeface="Arial"/>
              </a:rPr>
              <a:t>model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spc="-5" b="1">
                <a:latin typeface="Arial"/>
                <a:cs typeface="Arial"/>
              </a:rPr>
              <a:t>tipus</a:t>
            </a:r>
            <a:r>
              <a:rPr dirty="0" sz="950" spc="-20" b="1">
                <a:latin typeface="Arial"/>
                <a:cs typeface="Arial"/>
              </a:rPr>
              <a:t> </a:t>
            </a:r>
            <a:r>
              <a:rPr dirty="0" sz="950" spc="-5" b="1" i="1">
                <a:latin typeface="Arial"/>
                <a:cs typeface="Arial"/>
              </a:rPr>
              <a:t>tablet</a:t>
            </a:r>
            <a:r>
              <a:rPr dirty="0" sz="950" spc="-5" b="1">
                <a:latin typeface="Arial"/>
                <a:cs typeface="Arial"/>
              </a:rPr>
              <a:t>.</a:t>
            </a:r>
            <a:endParaRPr sz="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863392"/>
            <a:ext cx="3354070" cy="53143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269875">
              <a:lnSpc>
                <a:spcPct val="117300"/>
              </a:lnSpc>
              <a:spcBef>
                <a:spcPts val="94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plantejats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7150">
              <a:lnSpc>
                <a:spcPct val="117300"/>
              </a:lnSpc>
              <a:spcBef>
                <a:spcPts val="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000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;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d’usuaris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lleugerament.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651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;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positiva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consolidat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elèctrica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actualment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l'aplicació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oficial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una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ú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usuaris;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llançar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saludables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sostenibles,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fomenta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física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correcte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4553" y="3802684"/>
            <a:ext cx="2740761" cy="29260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3703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0">
                <a:latin typeface="Tahoma"/>
                <a:cs typeface="Tahoma"/>
              </a:rPr>
              <a:t>B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315">
                <a:latin typeface="Tahoma"/>
                <a:cs typeface="Tahoma"/>
              </a:rPr>
              <a:t>g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76084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Bicing</a:t>
            </a:r>
            <a:r>
              <a:rPr dirty="0" sz="1200" spc="-7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l’àmbit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indisciplina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d’estacionament,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eficient,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avantguardista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encarregats,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aportant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59663" y="359664"/>
            <a:ext cx="6827520" cy="355092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>
              <a:latin typeface="Times New Roman"/>
              <a:cs typeface="Times New Roman"/>
            </a:endParaRPr>
          </a:p>
          <a:p>
            <a:pPr marL="975360">
              <a:lnSpc>
                <a:spcPct val="100000"/>
              </a:lnSpc>
              <a:spcBef>
                <a:spcPts val="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6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8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Trebuchet MS"/>
              <a:cs typeface="Trebuchet MS"/>
            </a:endParaRPr>
          </a:p>
          <a:p>
            <a:pPr marL="975360">
              <a:lnSpc>
                <a:spcPct val="100000"/>
              </a:lnSpc>
            </a:pP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3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endParaRPr sz="1200">
              <a:latin typeface="Trebuchet MS"/>
              <a:cs typeface="Trebuchet MS"/>
            </a:endParaRPr>
          </a:p>
          <a:p>
            <a:pPr marL="975360" marR="3972560">
              <a:lnSpc>
                <a:spcPct val="117300"/>
              </a:lnSpc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1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0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superfície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975360" marR="3972560">
              <a:lnSpc>
                <a:spcPct val="117300"/>
              </a:lnSpc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53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7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238650"/>
            <a:ext cx="4929505" cy="1880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85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90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1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d'abonats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Ampliar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funcionalitats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l'APP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Bicing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“store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productes”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20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7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55" y="4524451"/>
            <a:ext cx="1482547" cy="15215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2191" y="4514697"/>
            <a:ext cx="3345484" cy="10436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6969658"/>
            <a:ext cx="2933065" cy="9836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plantejàvem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8110829"/>
            <a:ext cx="132270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8454156"/>
            <a:ext cx="3351529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é 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9253951"/>
            <a:ext cx="330327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Incorporar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línies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empreses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sortides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arribades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91" y="7759700"/>
            <a:ext cx="71564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9491" y="8103026"/>
            <a:ext cx="330327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turístics.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visitades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9331979"/>
            <a:ext cx="3322954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disminuit 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Ciutat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reordenant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Via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Laietana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entorn,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suprimint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parades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51612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235">
                <a:latin typeface="Tahoma"/>
                <a:cs typeface="Tahoma"/>
              </a:rPr>
              <a:t>s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200">
                <a:latin typeface="Tahoma"/>
                <a:cs typeface="Tahoma"/>
              </a:rPr>
              <a:t>s</a:t>
            </a:r>
            <a:r>
              <a:rPr dirty="0" sz="4300" spc="-530">
                <a:latin typeface="Tahoma"/>
                <a:cs typeface="Tahoma"/>
              </a:rPr>
              <a:t> 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80">
                <a:latin typeface="Tahoma"/>
                <a:cs typeface="Tahoma"/>
              </a:rPr>
              <a:t>b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235">
                <a:latin typeface="Tahoma"/>
                <a:cs typeface="Tahoma"/>
              </a:rPr>
              <a:t>s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200">
                <a:latin typeface="Tahoma"/>
                <a:cs typeface="Tahoma"/>
              </a:rPr>
              <a:t>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1382796"/>
            <a:ext cx="6830695" cy="2327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Estacions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d'Autobusos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Barcelona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Nord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Fabra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Puig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Barcelona,especialment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l’àmbit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indisciplina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d’estacionament,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eficient,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avantguardista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encarregats,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experiència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aportant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recursos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Zona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Bus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d'estacionament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exclusives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troben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properes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 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atractiu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 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exclusius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fàcil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l'ordenació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l'estacionament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parades,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facilitant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feina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sector.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proporciona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detallada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d'aquestes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zones,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rellevant que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afectar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visiten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39337"/>
            <a:ext cx="6827520" cy="4701540"/>
          </a:xfrm>
          <a:custGeom>
            <a:avLst/>
            <a:gdLst/>
            <a:ahLst/>
            <a:cxnLst/>
            <a:rect l="l" t="t" r="r" b="b"/>
            <a:pathLst>
              <a:path w="6827520" h="4701540">
                <a:moveTo>
                  <a:pt x="6827520" y="4701235"/>
                </a:moveTo>
                <a:lnTo>
                  <a:pt x="0" y="4701235"/>
                </a:lnTo>
                <a:lnTo>
                  <a:pt x="0" y="0"/>
                </a:lnTo>
                <a:lnTo>
                  <a:pt x="6827520" y="0"/>
                </a:lnTo>
                <a:lnTo>
                  <a:pt x="6827520" y="4701235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319652"/>
            <a:ext cx="316674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4" name="object 4"/>
          <p:cNvSpPr txBox="1"/>
          <p:nvPr/>
        </p:nvSpPr>
        <p:spPr>
          <a:xfrm>
            <a:off x="346963" y="1119449"/>
            <a:ext cx="3329304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1" y="319652"/>
            <a:ext cx="337185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autoritzats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escolars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batxillerat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reduïda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491" y="1334028"/>
            <a:ext cx="335216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encotxar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desencotxar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Passeig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Colom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carrers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Fusteria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Simó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Oller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capacitat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644" y="3916781"/>
            <a:ext cx="12725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644" y="4260108"/>
            <a:ext cx="288417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4644" y="5918220"/>
            <a:ext cx="288417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manillar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tauleta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GPS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permet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3916781"/>
            <a:ext cx="6845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9491" y="4260108"/>
            <a:ext cx="283527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Sagrada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9491" y="6776537"/>
            <a:ext cx="271208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79222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0"/>
              <a:t>C</a:t>
            </a:r>
            <a:r>
              <a:rPr dirty="0" sz="4300" spc="-195"/>
              <a:t>a</a:t>
            </a:r>
            <a:r>
              <a:rPr dirty="0" sz="4300" spc="-370"/>
              <a:t>r</a:t>
            </a:r>
            <a:r>
              <a:rPr dirty="0" sz="4300" spc="-405"/>
              <a:t>t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280"/>
              <a:t>l</a:t>
            </a:r>
            <a:r>
              <a:rPr dirty="0" sz="4300" spc="-445"/>
              <a:t> </a:t>
            </a:r>
            <a:r>
              <a:rPr dirty="0" sz="4300" spc="-95"/>
              <a:t>d</a:t>
            </a:r>
            <a:r>
              <a:rPr dirty="0" sz="4300" spc="-310"/>
              <a:t>i</a:t>
            </a:r>
            <a:r>
              <a:rPr dirty="0" sz="4300" spc="-370"/>
              <a:t>r</a:t>
            </a:r>
            <a:r>
              <a:rPr dirty="0" sz="4300" spc="-275"/>
              <a:t>e</a:t>
            </a:r>
            <a:r>
              <a:rPr dirty="0" sz="4300" spc="-215"/>
              <a:t>c</a:t>
            </a:r>
            <a:r>
              <a:rPr dirty="0" sz="4300" spc="-405"/>
              <a:t>t</a:t>
            </a:r>
            <a:r>
              <a:rPr dirty="0" sz="4300" spc="-5"/>
              <a:t>o</a:t>
            </a:r>
            <a:r>
              <a:rPr dirty="0" sz="4300" spc="-355"/>
              <a:t>r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675404"/>
            <a:ext cx="6850380" cy="84721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57480">
              <a:lnSpc>
                <a:spcPct val="117300"/>
              </a:lnSpc>
              <a:spcBef>
                <a:spcPts val="9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complau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presentar-vos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l’edició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Memòria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Sostenibilitat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Barcelona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Serveis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Municipals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evident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carrer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Calàbria.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concentrar-nos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únic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dinàmiques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agents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formem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6350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l’eficàcia.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òptim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tasques,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reflectit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ciutadania.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6098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camp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produït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destacar,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ofert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l’oportunitat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centralitzat</a:t>
            </a:r>
            <a:endParaRPr sz="1200">
              <a:latin typeface="Tahoma"/>
              <a:cs typeface="Tahoma"/>
            </a:endParaRPr>
          </a:p>
          <a:p>
            <a:pPr marL="12700" marR="10223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situa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ciutadà,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referència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clara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l’hora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tràmits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línea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proximitat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endParaRPr sz="1200">
              <a:latin typeface="Tahoma"/>
              <a:cs typeface="Tahoma"/>
            </a:endParaRPr>
          </a:p>
          <a:p>
            <a:pPr marL="12700" marR="7048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ciutadà,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desplegat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Agents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Cívics,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vetllen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bona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convivència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públic.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ahoma"/>
              <a:cs typeface="Tahoma"/>
            </a:endParaRPr>
          </a:p>
          <a:p>
            <a:pPr marL="12700" marR="205104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vocació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final,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eix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climatització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geotèrmica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l’Estació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d’Autobusos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l’electrificació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d'Aparcaments,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pilot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Bicing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Elèctric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certificació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ISO14001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endParaRPr sz="1200">
              <a:latin typeface="Tahoma"/>
              <a:cs typeface="Tahoma"/>
            </a:endParaRPr>
          </a:p>
          <a:p>
            <a:pPr marL="12700" marR="238760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palès.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manifest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d’innovació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aplicada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ciutadania.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altre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l’estructura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Governança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Transparència,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adquirit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rigor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exigim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oberta.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vetllar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govern,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aprofundir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endavant,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elements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l’empresa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marca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camp.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però,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suposen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positiva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endParaRPr sz="1200">
              <a:latin typeface="Tahoma"/>
              <a:cs typeface="Tahoma"/>
            </a:endParaRPr>
          </a:p>
          <a:p>
            <a:pPr marL="12700" marR="18669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marcats,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líniees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pròxims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anys.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caracteritzat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increment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positiu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PIB,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prestats,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context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vigència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complert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endParaRPr sz="1200">
              <a:latin typeface="Tahoma"/>
              <a:cs typeface="Tahoma"/>
            </a:endParaRPr>
          </a:p>
          <a:p>
            <a:pPr marL="12700" marR="35560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5969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sentit,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desenvolupant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d’Actuació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Municipal,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dissenya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camí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equitativa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inclusiva,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ingui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única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premisses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construirà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902919"/>
            <a:ext cx="250825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85">
                <a:latin typeface="Tahoma"/>
                <a:cs typeface="Tahoma"/>
              </a:rPr>
              <a:t>E</a:t>
            </a:r>
            <a:r>
              <a:rPr dirty="0" spc="5">
                <a:latin typeface="Tahoma"/>
                <a:cs typeface="Tahoma"/>
              </a:rPr>
              <a:t>l</a:t>
            </a:r>
            <a:r>
              <a:rPr dirty="0" spc="-110">
                <a:latin typeface="Tahoma"/>
                <a:cs typeface="Tahoma"/>
              </a:rPr>
              <a:t>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90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">
                <a:latin typeface="Tahoma"/>
                <a:cs typeface="Tahoma"/>
              </a:rPr>
              <a:t>p</a:t>
            </a:r>
            <a:r>
              <a:rPr dirty="0" spc="-50">
                <a:latin typeface="Tahoma"/>
                <a:cs typeface="Tahoma"/>
              </a:rPr>
              <a:t>t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10">
                <a:latin typeface="Tahoma"/>
                <a:cs typeface="Tahoma"/>
              </a:rPr>
              <a:t>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d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2</a:t>
            </a:r>
            <a:r>
              <a:rPr dirty="0" spc="-145">
                <a:latin typeface="Tahoma"/>
                <a:cs typeface="Tahoma"/>
              </a:rPr>
              <a:t>0</a:t>
            </a:r>
            <a:r>
              <a:rPr dirty="0" spc="-225">
                <a:latin typeface="Tahoma"/>
                <a:cs typeface="Tahoma"/>
              </a:rPr>
              <a:t>1</a:t>
            </a:r>
            <a:r>
              <a:rPr dirty="0" spc="-180">
                <a:latin typeface="Tahoma"/>
                <a:cs typeface="Tahoma"/>
              </a:rPr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458874"/>
            <a:ext cx="3366770" cy="39389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57175">
              <a:lnSpc>
                <a:spcPct val="117300"/>
              </a:lnSpc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entorn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d’accés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lectors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matrícules.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85495">
              <a:lnSpc>
                <a:spcPct val="117300"/>
              </a:lnSpc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/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línies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transport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2384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funcionalitats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...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l’oferta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comercial</a:t>
            </a:r>
            <a:r>
              <a:rPr dirty="0" sz="1200" spc="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l’Estació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729615">
              <a:lnSpc>
                <a:spcPct val="117300"/>
              </a:lnSpc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d’andanes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09491" y="1536903"/>
            <a:ext cx="6845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1" y="1880229"/>
            <a:ext cx="3378200" cy="3595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25780">
              <a:lnSpc>
                <a:spcPct val="117300"/>
              </a:lnSpc>
              <a:spcBef>
                <a:spcPts val="95"/>
              </a:spcBef>
            </a:pP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k 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segurs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vianants.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desplaçaments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autocars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utilitzen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59079">
              <a:lnSpc>
                <a:spcPct val="117300"/>
              </a:lnSpc>
              <a:spcBef>
                <a:spcPts val="5"/>
              </a:spcBef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Sensoritzar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places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W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30530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Estudiar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viabilitat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crear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APP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57480">
              <a:lnSpc>
                <a:spcPct val="117300"/>
              </a:lnSpc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38354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d’autocars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7899196"/>
            <a:ext cx="6827520" cy="2428875"/>
          </a:xfrm>
          <a:custGeom>
            <a:avLst/>
            <a:gdLst/>
            <a:ahLst/>
            <a:cxnLst/>
            <a:rect l="l" t="t" r="r" b="b"/>
            <a:pathLst>
              <a:path w="6827520" h="2428875">
                <a:moveTo>
                  <a:pt x="0" y="0"/>
                </a:moveTo>
                <a:lnTo>
                  <a:pt x="6827519" y="0"/>
                </a:lnTo>
                <a:lnTo>
                  <a:pt x="6827519" y="2428646"/>
                </a:lnTo>
                <a:lnTo>
                  <a:pt x="0" y="2428646"/>
                </a:lnTo>
                <a:lnTo>
                  <a:pt x="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2863392"/>
            <a:ext cx="3371215" cy="4670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443230">
              <a:lnSpc>
                <a:spcPct val="117300"/>
              </a:lnSpc>
              <a:spcBef>
                <a:spcPts val="94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plantejàvem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65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65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Directiva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715/2007*143/2013M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reglament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83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27635">
              <a:lnSpc>
                <a:spcPct val="117300"/>
              </a:lnSpc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d’avaluació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qualitat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cada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36550">
              <a:lnSpc>
                <a:spcPct val="117300"/>
              </a:lnSpc>
              <a:spcBef>
                <a:spcPts val="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pràcticament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totalitat,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2924860"/>
            <a:ext cx="3345484" cy="21067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59663" y="7899196"/>
            <a:ext cx="6827520" cy="2428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75360" marR="3034665">
              <a:lnSpc>
                <a:spcPct val="117300"/>
              </a:lnSpc>
              <a:spcBef>
                <a:spcPts val="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institucions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fer-hi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975360" marR="305689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32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4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bicicletes,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276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Biciclot,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l'Inst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itut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6812" y="9167165"/>
            <a:ext cx="1872691" cy="52669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28231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40">
                <a:latin typeface="Tahoma"/>
                <a:cs typeface="Tahoma"/>
              </a:rPr>
              <a:t>G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170">
                <a:latin typeface="Tahoma"/>
                <a:cs typeface="Tahoma"/>
              </a:rPr>
              <a:t>a</a:t>
            </a:r>
            <a:r>
              <a:rPr dirty="0" sz="4300" spc="-515">
                <a:latin typeface="Tahoma"/>
                <a:cs typeface="Tahoma"/>
              </a:rPr>
              <a:t> </a:t>
            </a:r>
            <a:r>
              <a:rPr dirty="0" sz="4300" spc="-250">
                <a:latin typeface="Tahoma"/>
                <a:cs typeface="Tahoma"/>
              </a:rPr>
              <a:t>M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5">
                <a:latin typeface="Tahoma"/>
                <a:cs typeface="Tahoma"/>
              </a:rPr>
              <a:t>p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5">
                <a:latin typeface="Tahoma"/>
                <a:cs typeface="Tahoma"/>
              </a:rPr>
              <a:t>l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346963" y="1382796"/>
            <a:ext cx="683450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Grua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Municipa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l’àmbit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indisciplina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d’estacionament,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eficient,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avantguardista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encarregats,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oferex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experiència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aporta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59663" y="359665"/>
            <a:ext cx="6827520" cy="97536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3175" rIns="0" bIns="0" rtlCol="0" vert="horz">
            <a:spAutoFit/>
          </a:bodyPr>
          <a:lstStyle/>
          <a:p>
            <a:pPr marL="975360">
              <a:lnSpc>
                <a:spcPct val="100000"/>
              </a:lnSpc>
              <a:spcBef>
                <a:spcPts val="2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Llupià.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1663700"/>
            <a:ext cx="164973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65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">
                <a:latin typeface="Tahoma"/>
                <a:cs typeface="Tahoma"/>
              </a:rPr>
              <a:t>p</a:t>
            </a:r>
            <a:r>
              <a:rPr dirty="0" spc="-50">
                <a:latin typeface="Tahoma"/>
                <a:cs typeface="Tahoma"/>
              </a:rPr>
              <a:t>t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10">
                <a:latin typeface="Tahoma"/>
                <a:cs typeface="Tahoma"/>
              </a:rPr>
              <a:t>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2</a:t>
            </a:r>
            <a:r>
              <a:rPr dirty="0" spc="-145">
                <a:latin typeface="Tahoma"/>
                <a:cs typeface="Tahoma"/>
              </a:rPr>
              <a:t>0</a:t>
            </a:r>
            <a:r>
              <a:rPr dirty="0" spc="-225">
                <a:latin typeface="Tahoma"/>
                <a:cs typeface="Tahoma"/>
              </a:rPr>
              <a:t>1</a:t>
            </a:r>
            <a:r>
              <a:rPr dirty="0" spc="-180">
                <a:latin typeface="Tahoma"/>
                <a:cs typeface="Tahoma"/>
              </a:rPr>
              <a:t>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2219655"/>
            <a:ext cx="6678295" cy="2280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mesura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d’avaluació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(GIVI).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Reduir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consum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elèctric,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implementant</a:t>
            </a:r>
            <a:r>
              <a:rPr dirty="0" sz="1200" spc="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tecnologia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led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sensorització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detectors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presència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dipòsits.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Optimitzar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racionalitzar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trajectes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grua.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Posar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funcionament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pagament</a:t>
            </a:r>
            <a:r>
              <a:rPr dirty="0" sz="1200" spc="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online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web.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Estudiar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modificació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combustible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15%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flota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Gasoil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GNV.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132" y="346963"/>
            <a:ext cx="1058545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b="1">
                <a:latin typeface="Arial"/>
                <a:cs typeface="Arial"/>
              </a:rPr>
              <a:t>Agents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Cívics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132" y="667798"/>
            <a:ext cx="6696075" cy="8147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La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creació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d'un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grup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d'Agents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Cívics</a:t>
            </a:r>
            <a:r>
              <a:rPr dirty="0" sz="800" spc="-10" b="1">
                <a:latin typeface="Arial"/>
                <a:cs typeface="Arial"/>
              </a:rPr>
              <a:t> ha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estat</a:t>
            </a:r>
            <a:r>
              <a:rPr dirty="0" sz="800" spc="-30" b="1">
                <a:latin typeface="Arial"/>
                <a:cs typeface="Arial"/>
              </a:rPr>
              <a:t> un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encàrrec</a:t>
            </a:r>
            <a:r>
              <a:rPr dirty="0" sz="800" spc="-10" b="1">
                <a:latin typeface="Arial"/>
                <a:cs typeface="Arial"/>
              </a:rPr>
              <a:t> de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l'Ajuntament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amb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l'objectiu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millorar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el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civisme,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convivència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veïnal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el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respecte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a </a:t>
            </a:r>
            <a:r>
              <a:rPr dirty="0" sz="800" spc="-25" b="1">
                <a:latin typeface="Arial"/>
                <a:cs typeface="Arial"/>
              </a:rPr>
              <a:t>l'ordenament </a:t>
            </a:r>
            <a:r>
              <a:rPr dirty="0" sz="800" spc="-20" b="1">
                <a:latin typeface="Arial"/>
                <a:cs typeface="Arial"/>
              </a:rPr>
              <a:t>municipal. </a:t>
            </a:r>
            <a:r>
              <a:rPr dirty="0" sz="800" spc="-10" b="1">
                <a:latin typeface="Arial"/>
                <a:cs typeface="Arial"/>
              </a:rPr>
              <a:t>El </a:t>
            </a:r>
            <a:r>
              <a:rPr dirty="0" sz="800" spc="-25" b="1">
                <a:latin typeface="Arial"/>
                <a:cs typeface="Arial"/>
              </a:rPr>
              <a:t>projecte </a:t>
            </a:r>
            <a:r>
              <a:rPr dirty="0" sz="800" spc="-10" b="1">
                <a:latin typeface="Arial"/>
                <a:cs typeface="Arial"/>
              </a:rPr>
              <a:t>es </a:t>
            </a:r>
            <a:r>
              <a:rPr dirty="0" sz="800" spc="-15" b="1">
                <a:latin typeface="Arial"/>
                <a:cs typeface="Arial"/>
              </a:rPr>
              <a:t>va </a:t>
            </a:r>
            <a:r>
              <a:rPr dirty="0" sz="800" spc="-25" b="1">
                <a:latin typeface="Arial"/>
                <a:cs typeface="Arial"/>
              </a:rPr>
              <a:t>posar </a:t>
            </a:r>
            <a:r>
              <a:rPr dirty="0" sz="800" spc="-10" b="1">
                <a:latin typeface="Arial"/>
                <a:cs typeface="Arial"/>
              </a:rPr>
              <a:t>en </a:t>
            </a:r>
            <a:r>
              <a:rPr dirty="0" sz="800" spc="-25" b="1">
                <a:latin typeface="Arial"/>
                <a:cs typeface="Arial"/>
              </a:rPr>
              <a:t>marxa </a:t>
            </a:r>
            <a:r>
              <a:rPr dirty="0" sz="800" spc="-20" b="1">
                <a:latin typeface="Arial"/>
                <a:cs typeface="Arial"/>
              </a:rPr>
              <a:t>per </a:t>
            </a:r>
            <a:r>
              <a:rPr dirty="0" sz="800" spc="-10" b="1">
                <a:latin typeface="Arial"/>
                <a:cs typeface="Arial"/>
              </a:rPr>
              <a:t>Setmana </a:t>
            </a:r>
            <a:r>
              <a:rPr dirty="0" sz="800" spc="-5" b="1">
                <a:latin typeface="Arial"/>
                <a:cs typeface="Arial"/>
              </a:rPr>
              <a:t>Santa. </a:t>
            </a:r>
            <a:r>
              <a:rPr dirty="0" sz="800" spc="-20" b="1">
                <a:latin typeface="Arial"/>
                <a:cs typeface="Arial"/>
              </a:rPr>
              <a:t>Inicialment l’equip </a:t>
            </a:r>
            <a:r>
              <a:rPr dirty="0" sz="800" spc="-15" b="1">
                <a:latin typeface="Arial"/>
                <a:cs typeface="Arial"/>
              </a:rPr>
              <a:t>estava </a:t>
            </a:r>
            <a:r>
              <a:rPr dirty="0" sz="800" spc="-40" b="1">
                <a:latin typeface="Arial"/>
                <a:cs typeface="Arial"/>
              </a:rPr>
              <a:t>format </a:t>
            </a:r>
            <a:r>
              <a:rPr dirty="0" sz="800" spc="-20" b="1">
                <a:latin typeface="Arial"/>
                <a:cs typeface="Arial"/>
              </a:rPr>
              <a:t>per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25 </a:t>
            </a:r>
            <a:r>
              <a:rPr dirty="0" sz="800" spc="-20" b="1">
                <a:latin typeface="Arial"/>
                <a:cs typeface="Arial"/>
              </a:rPr>
              <a:t>agents, desplegats per 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tres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zones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Barcelona: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Sagrada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Família,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Barceloneta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Vila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Gràcia.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Arial"/>
              <a:cs typeface="Arial"/>
            </a:endParaRPr>
          </a:p>
          <a:p>
            <a:pPr marL="12700" marR="24130">
              <a:lnSpc>
                <a:spcPct val="112300"/>
              </a:lnSpc>
            </a:pPr>
            <a:r>
              <a:rPr dirty="0" sz="800" spc="-25" b="1">
                <a:latin typeface="Arial"/>
                <a:cs typeface="Arial"/>
              </a:rPr>
              <a:t>L'equip d'agents </a:t>
            </a:r>
            <a:r>
              <a:rPr dirty="0" sz="800" spc="-40" b="1">
                <a:latin typeface="Arial"/>
                <a:cs typeface="Arial"/>
              </a:rPr>
              <a:t>promou </a:t>
            </a:r>
            <a:r>
              <a:rPr dirty="0" sz="800" spc="-15" b="1">
                <a:latin typeface="Arial"/>
                <a:cs typeface="Arial"/>
              </a:rPr>
              <a:t>el </a:t>
            </a:r>
            <a:r>
              <a:rPr dirty="0" sz="800" spc="-30" b="1">
                <a:latin typeface="Arial"/>
                <a:cs typeface="Arial"/>
              </a:rPr>
              <a:t>civisme </a:t>
            </a:r>
            <a:r>
              <a:rPr dirty="0" sz="800" spc="-35" b="1">
                <a:latin typeface="Arial"/>
                <a:cs typeface="Arial"/>
              </a:rPr>
              <a:t>informant, </a:t>
            </a:r>
            <a:r>
              <a:rPr dirty="0" sz="800" spc="-25" b="1">
                <a:latin typeface="Arial"/>
                <a:cs typeface="Arial"/>
              </a:rPr>
              <a:t>però </a:t>
            </a:r>
            <a:r>
              <a:rPr dirty="0" sz="800" spc="-30" b="1">
                <a:latin typeface="Arial"/>
                <a:cs typeface="Arial"/>
              </a:rPr>
              <a:t>no </a:t>
            </a:r>
            <a:r>
              <a:rPr dirty="0" sz="800" spc="-25" b="1">
                <a:latin typeface="Arial"/>
                <a:cs typeface="Arial"/>
              </a:rPr>
              <a:t>disposa </a:t>
            </a:r>
            <a:r>
              <a:rPr dirty="0" sz="800" spc="-10" b="1">
                <a:latin typeface="Arial"/>
                <a:cs typeface="Arial"/>
              </a:rPr>
              <a:t>de </a:t>
            </a:r>
            <a:r>
              <a:rPr dirty="0" sz="800" spc="-20" b="1">
                <a:latin typeface="Arial"/>
                <a:cs typeface="Arial"/>
              </a:rPr>
              <a:t>capacitat </a:t>
            </a:r>
            <a:r>
              <a:rPr dirty="0" sz="800" spc="-25" b="1">
                <a:latin typeface="Arial"/>
                <a:cs typeface="Arial"/>
              </a:rPr>
              <a:t>coercitiva, </a:t>
            </a:r>
            <a:r>
              <a:rPr dirty="0" sz="800" spc="-45" b="1">
                <a:latin typeface="Arial"/>
                <a:cs typeface="Arial"/>
              </a:rPr>
              <a:t>tot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que </a:t>
            </a:r>
            <a:r>
              <a:rPr dirty="0" sz="800" spc="-35" b="1">
                <a:latin typeface="Arial"/>
                <a:cs typeface="Arial"/>
              </a:rPr>
              <a:t>pot </a:t>
            </a:r>
            <a:r>
              <a:rPr dirty="0" sz="800" spc="-30" b="1">
                <a:latin typeface="Arial"/>
                <a:cs typeface="Arial"/>
              </a:rPr>
              <a:t>advertir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requerir </a:t>
            </a:r>
            <a:r>
              <a:rPr dirty="0" sz="800" spc="-15" b="1">
                <a:latin typeface="Arial"/>
                <a:cs typeface="Arial"/>
              </a:rPr>
              <a:t>els </a:t>
            </a:r>
            <a:r>
              <a:rPr dirty="0" sz="800" spc="-35" b="1">
                <a:latin typeface="Arial"/>
                <a:cs typeface="Arial"/>
              </a:rPr>
              <a:t>visitants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residents,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que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tinguin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un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comportament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cívic.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673" y="1585617"/>
            <a:ext cx="6514510" cy="29344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9132" y="4632585"/>
            <a:ext cx="6621145" cy="9518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dirty="0" sz="800" spc="-10" b="1">
                <a:latin typeface="Arial"/>
                <a:cs typeface="Arial"/>
              </a:rPr>
              <a:t>El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govern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municipal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va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impulsar </a:t>
            </a:r>
            <a:r>
              <a:rPr dirty="0" sz="800" spc="-30" b="1">
                <a:latin typeface="Arial"/>
                <a:cs typeface="Arial"/>
              </a:rPr>
              <a:t>un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reforç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per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 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temporada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d'estiu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finalment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s'han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incrementat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el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nombre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d'Agents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Cívics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fins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39.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La </a:t>
            </a:r>
            <a:r>
              <a:rPr dirty="0" sz="800" spc="-20" b="1">
                <a:latin typeface="Arial"/>
                <a:cs typeface="Arial"/>
              </a:rPr>
              <a:t>Unitat </a:t>
            </a:r>
            <a:r>
              <a:rPr dirty="0" sz="800" spc="-204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desenvolupa </a:t>
            </a:r>
            <a:r>
              <a:rPr dirty="0" sz="800" spc="-25" b="1">
                <a:latin typeface="Arial"/>
                <a:cs typeface="Arial"/>
              </a:rPr>
              <a:t>principalment </a:t>
            </a:r>
            <a:r>
              <a:rPr dirty="0" sz="800" spc="-20" b="1">
                <a:latin typeface="Arial"/>
                <a:cs typeface="Arial"/>
              </a:rPr>
              <a:t>dues </a:t>
            </a:r>
            <a:r>
              <a:rPr dirty="0" sz="800" spc="-15" b="1">
                <a:latin typeface="Arial"/>
                <a:cs typeface="Arial"/>
              </a:rPr>
              <a:t>campanyes, el </a:t>
            </a:r>
            <a:r>
              <a:rPr dirty="0" sz="800" spc="-40" b="1">
                <a:latin typeface="Arial"/>
                <a:cs typeface="Arial"/>
              </a:rPr>
              <a:t>control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d’establiments, </a:t>
            </a:r>
            <a:r>
              <a:rPr dirty="0" sz="800" spc="-35" b="1">
                <a:latin typeface="Arial"/>
                <a:cs typeface="Arial"/>
              </a:rPr>
              <a:t>informant </a:t>
            </a:r>
            <a:r>
              <a:rPr dirty="0" sz="800" spc="-20" b="1">
                <a:latin typeface="Arial"/>
                <a:cs typeface="Arial"/>
              </a:rPr>
              <a:t>dels </a:t>
            </a:r>
            <a:r>
              <a:rPr dirty="0" sz="800" spc="-35" b="1">
                <a:latin typeface="Arial"/>
                <a:cs typeface="Arial"/>
              </a:rPr>
              <a:t>usos </a:t>
            </a:r>
            <a:r>
              <a:rPr dirty="0" sz="800" spc="-30" b="1">
                <a:latin typeface="Arial"/>
                <a:cs typeface="Arial"/>
              </a:rPr>
              <a:t>indeguts </a:t>
            </a:r>
            <a:r>
              <a:rPr dirty="0" sz="800" spc="-10" b="1">
                <a:latin typeface="Arial"/>
                <a:cs typeface="Arial"/>
              </a:rPr>
              <a:t>de </a:t>
            </a:r>
            <a:r>
              <a:rPr dirty="0" sz="800" spc="-5" b="1">
                <a:latin typeface="Arial"/>
                <a:cs typeface="Arial"/>
              </a:rPr>
              <a:t>la </a:t>
            </a:r>
            <a:r>
              <a:rPr dirty="0" sz="800" spc="-15" b="1">
                <a:latin typeface="Arial"/>
                <a:cs typeface="Arial"/>
              </a:rPr>
              <a:t>via </a:t>
            </a:r>
            <a:r>
              <a:rPr dirty="0" sz="800" spc="-20" b="1">
                <a:latin typeface="Arial"/>
                <a:cs typeface="Arial"/>
              </a:rPr>
              <a:t>pública, </a:t>
            </a:r>
            <a:r>
              <a:rPr dirty="0" sz="800" spc="-30" b="1">
                <a:latin typeface="Arial"/>
                <a:cs typeface="Arial"/>
              </a:rPr>
              <a:t>com </a:t>
            </a:r>
            <a:r>
              <a:rPr dirty="0" sz="800" spc="-10" b="1">
                <a:latin typeface="Arial"/>
                <a:cs typeface="Arial"/>
              </a:rPr>
              <a:t>ara </a:t>
            </a:r>
            <a:r>
              <a:rPr dirty="0" sz="800" spc="-25" b="1">
                <a:latin typeface="Arial"/>
                <a:cs typeface="Arial"/>
              </a:rPr>
              <a:t>l’obstaculització </a:t>
            </a:r>
            <a:r>
              <a:rPr dirty="0" sz="800" spc="-2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del</a:t>
            </a:r>
            <a:r>
              <a:rPr dirty="0" sz="800" spc="1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pas.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I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campanya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d’informació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sobre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les </a:t>
            </a:r>
            <a:r>
              <a:rPr dirty="0" sz="800" spc="-30" b="1">
                <a:latin typeface="Arial"/>
                <a:cs typeface="Arial"/>
              </a:rPr>
              <a:t>normes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 </a:t>
            </a:r>
            <a:r>
              <a:rPr dirty="0" sz="800" spc="-20" b="1">
                <a:latin typeface="Arial"/>
                <a:cs typeface="Arial"/>
              </a:rPr>
              <a:t>convivència,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on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la </a:t>
            </a:r>
            <a:r>
              <a:rPr dirty="0" sz="800" spc="-25" b="1">
                <a:latin typeface="Arial"/>
                <a:cs typeface="Arial"/>
              </a:rPr>
              <a:t>tasca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prioritària</a:t>
            </a:r>
            <a:r>
              <a:rPr dirty="0" sz="800" spc="-10" b="1">
                <a:latin typeface="Arial"/>
                <a:cs typeface="Arial"/>
              </a:rPr>
              <a:t> de </a:t>
            </a:r>
            <a:r>
              <a:rPr dirty="0" sz="800" spc="-5" b="1">
                <a:latin typeface="Arial"/>
                <a:cs typeface="Arial"/>
              </a:rPr>
              <a:t>la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qual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és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prevenir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els </a:t>
            </a:r>
            <a:r>
              <a:rPr dirty="0" sz="800" spc="-35" b="1">
                <a:latin typeface="Arial"/>
                <a:cs typeface="Arial"/>
              </a:rPr>
              <a:t>conflictes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en </a:t>
            </a:r>
            <a:r>
              <a:rPr dirty="0" sz="800" spc="-15" b="1">
                <a:latin typeface="Arial"/>
                <a:cs typeface="Arial"/>
              </a:rPr>
              <a:t>els espais 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públics.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Cada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setmana</a:t>
            </a:r>
            <a:r>
              <a:rPr dirty="0" sz="800" spc="-15" b="1">
                <a:latin typeface="Arial"/>
                <a:cs typeface="Arial"/>
              </a:rPr>
              <a:t> els</a:t>
            </a:r>
            <a:r>
              <a:rPr dirty="0" sz="800" spc="-20" b="1">
                <a:latin typeface="Arial"/>
                <a:cs typeface="Arial"/>
              </a:rPr>
              <a:t> agents </a:t>
            </a:r>
            <a:r>
              <a:rPr dirty="0" sz="800" spc="-30" b="1">
                <a:latin typeface="Arial"/>
                <a:cs typeface="Arial"/>
              </a:rPr>
              <a:t>cívics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realitzen una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mitjana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5.000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actuacions.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Arial"/>
              <a:cs typeface="Arial"/>
            </a:endParaRPr>
          </a:p>
          <a:p>
            <a:pPr marL="12700" marR="57150">
              <a:lnSpc>
                <a:spcPct val="112300"/>
              </a:lnSpc>
            </a:pPr>
            <a:r>
              <a:rPr dirty="0" sz="800" spc="-35" b="1">
                <a:latin typeface="Arial"/>
                <a:cs typeface="Arial"/>
              </a:rPr>
              <a:t>Amb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l’increment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d’agents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també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s’han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incrementat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les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zones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d’actuació,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que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actualment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són</a:t>
            </a:r>
            <a:r>
              <a:rPr dirty="0" sz="800" spc="-5" b="1">
                <a:latin typeface="Arial"/>
                <a:cs typeface="Arial"/>
              </a:rPr>
              <a:t> la </a:t>
            </a:r>
            <a:r>
              <a:rPr dirty="0" sz="800" spc="-10" b="1">
                <a:latin typeface="Arial"/>
                <a:cs typeface="Arial"/>
              </a:rPr>
              <a:t>Sagrada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Família,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5" b="1">
                <a:latin typeface="Arial"/>
                <a:cs typeface="Arial"/>
              </a:rPr>
              <a:t>la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Barceloneta,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el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carrer</a:t>
            </a:r>
            <a:r>
              <a:rPr dirty="0" sz="800" spc="-25" b="1">
                <a:latin typeface="Arial"/>
                <a:cs typeface="Arial"/>
              </a:rPr>
              <a:t> Olot </a:t>
            </a:r>
            <a:r>
              <a:rPr dirty="0" sz="800" spc="-204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(Park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Güell)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Trinitat</a:t>
            </a:r>
            <a:r>
              <a:rPr dirty="0" sz="800" spc="-40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Vella.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99132" y="5694209"/>
            <a:ext cx="1430020" cy="213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200" spc="15" b="1">
                <a:latin typeface="Arial"/>
                <a:cs typeface="Arial"/>
              </a:rPr>
              <a:t>Els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reptes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del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2016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9132" y="6026782"/>
            <a:ext cx="6373495" cy="6337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25" b="1">
                <a:latin typeface="Arial"/>
                <a:cs typeface="Arial"/>
              </a:rPr>
              <a:t>E</a:t>
            </a:r>
            <a:r>
              <a:rPr dirty="0" sz="800" spc="-20" b="1">
                <a:latin typeface="Arial"/>
                <a:cs typeface="Arial"/>
              </a:rPr>
              <a:t>l</a:t>
            </a:r>
            <a:r>
              <a:rPr dirty="0" sz="800" spc="-35" b="1">
                <a:latin typeface="Arial"/>
                <a:cs typeface="Arial"/>
              </a:rPr>
              <a:t>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60" b="1">
                <a:latin typeface="Arial"/>
                <a:cs typeface="Arial"/>
              </a:rPr>
              <a:t>r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30" b="1">
                <a:latin typeface="Arial"/>
                <a:cs typeface="Arial"/>
              </a:rPr>
              <a:t>p</a:t>
            </a:r>
            <a:r>
              <a:rPr dirty="0" sz="800" spc="-65" b="1">
                <a:latin typeface="Arial"/>
                <a:cs typeface="Arial"/>
              </a:rPr>
              <a:t>t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35" b="1">
                <a:latin typeface="Arial"/>
                <a:cs typeface="Arial"/>
              </a:rPr>
              <a:t>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qu</a:t>
            </a:r>
            <a:r>
              <a:rPr dirty="0" sz="800" spc="10" b="1">
                <a:latin typeface="Arial"/>
                <a:cs typeface="Arial"/>
              </a:rPr>
              <a:t>e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30" b="1">
                <a:latin typeface="Arial"/>
                <a:cs typeface="Arial"/>
              </a:rPr>
              <a:t>n</a:t>
            </a:r>
            <a:r>
              <a:rPr dirty="0" sz="800" spc="-35" b="1">
                <a:latin typeface="Arial"/>
                <a:cs typeface="Arial"/>
              </a:rPr>
              <a:t>s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p</a:t>
            </a:r>
            <a:r>
              <a:rPr dirty="0" sz="800" spc="-20" b="1">
                <a:latin typeface="Arial"/>
                <a:cs typeface="Arial"/>
              </a:rPr>
              <a:t>l</a:t>
            </a:r>
            <a:r>
              <a:rPr dirty="0" sz="800" spc="15" b="1">
                <a:latin typeface="Arial"/>
                <a:cs typeface="Arial"/>
              </a:rPr>
              <a:t>a</a:t>
            </a:r>
            <a:r>
              <a:rPr dirty="0" sz="800" spc="-30" b="1">
                <a:latin typeface="Arial"/>
                <a:cs typeface="Arial"/>
              </a:rPr>
              <a:t>n</a:t>
            </a:r>
            <a:r>
              <a:rPr dirty="0" sz="800" spc="-65" b="1">
                <a:latin typeface="Arial"/>
                <a:cs typeface="Arial"/>
              </a:rPr>
              <a:t>t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30" b="1">
                <a:latin typeface="Arial"/>
                <a:cs typeface="Arial"/>
              </a:rPr>
              <a:t>g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30" b="1">
                <a:latin typeface="Arial"/>
                <a:cs typeface="Arial"/>
              </a:rPr>
              <a:t>m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p</a:t>
            </a:r>
            <a:r>
              <a:rPr dirty="0" sz="800" spc="15" b="1">
                <a:latin typeface="Arial"/>
                <a:cs typeface="Arial"/>
              </a:rPr>
              <a:t>e</a:t>
            </a:r>
            <a:r>
              <a:rPr dirty="0" sz="800" spc="-40" b="1">
                <a:latin typeface="Arial"/>
                <a:cs typeface="Arial"/>
              </a:rPr>
              <a:t>l</a:t>
            </a:r>
            <a:r>
              <a:rPr dirty="0" sz="800" spc="5" b="1">
                <a:latin typeface="Arial"/>
                <a:cs typeface="Arial"/>
              </a:rPr>
              <a:t> </a:t>
            </a:r>
            <a:r>
              <a:rPr dirty="0" sz="800" spc="15" b="1">
                <a:latin typeface="Arial"/>
                <a:cs typeface="Arial"/>
              </a:rPr>
              <a:t>201</a:t>
            </a:r>
            <a:r>
              <a:rPr dirty="0" sz="800" spc="10" b="1">
                <a:latin typeface="Arial"/>
                <a:cs typeface="Arial"/>
              </a:rPr>
              <a:t>6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s</a:t>
            </a:r>
            <a:r>
              <a:rPr dirty="0" sz="800" spc="-30" b="1">
                <a:latin typeface="Arial"/>
                <a:cs typeface="Arial"/>
              </a:rPr>
              <a:t>ón</a:t>
            </a:r>
            <a:r>
              <a:rPr dirty="0" sz="800" spc="-40" b="1">
                <a:latin typeface="Arial"/>
                <a:cs typeface="Arial"/>
              </a:rPr>
              <a:t>: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5" b="1">
                <a:latin typeface="Arial"/>
                <a:cs typeface="Arial"/>
              </a:rPr>
              <a:t>Ampliar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les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funcions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5" b="1">
                <a:latin typeface="Arial"/>
                <a:cs typeface="Arial"/>
              </a:rPr>
              <a:t>i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tasques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15" b="1">
                <a:latin typeface="Arial"/>
                <a:cs typeface="Arial"/>
              </a:rPr>
              <a:t>que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desenvoluparà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l'equip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d'Agents</a:t>
            </a:r>
            <a:r>
              <a:rPr dirty="0" sz="800" spc="-1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Cívics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800" spc="5" b="1">
                <a:latin typeface="Arial"/>
                <a:cs typeface="Arial"/>
              </a:rPr>
              <a:t>Realitzar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15" b="1">
                <a:latin typeface="Arial"/>
                <a:cs typeface="Arial"/>
              </a:rPr>
              <a:t>un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estudi</a:t>
            </a:r>
            <a:r>
              <a:rPr dirty="0" sz="800" spc="-30" b="1">
                <a:latin typeface="Arial"/>
                <a:cs typeface="Arial"/>
              </a:rPr>
              <a:t> sobre</a:t>
            </a:r>
            <a:r>
              <a:rPr dirty="0" sz="800" spc="-5" b="1">
                <a:latin typeface="Arial"/>
                <a:cs typeface="Arial"/>
              </a:rPr>
              <a:t> la </a:t>
            </a:r>
            <a:r>
              <a:rPr dirty="0" sz="800" spc="-30" b="1">
                <a:latin typeface="Arial"/>
                <a:cs typeface="Arial"/>
              </a:rPr>
              <a:t>possibilitat d’exportació</a:t>
            </a:r>
            <a:r>
              <a:rPr dirty="0" sz="80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del</a:t>
            </a:r>
            <a:r>
              <a:rPr dirty="0" sz="800" spc="1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model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de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selecció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40" b="1">
                <a:latin typeface="Arial"/>
                <a:cs typeface="Arial"/>
              </a:rPr>
              <a:t>i</a:t>
            </a:r>
            <a:r>
              <a:rPr dirty="0" sz="800" spc="2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desenvolupament</a:t>
            </a:r>
            <a:r>
              <a:rPr dirty="0" sz="800" spc="-30" b="1">
                <a:latin typeface="Arial"/>
                <a:cs typeface="Arial"/>
              </a:rPr>
              <a:t> d'Agents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20" b="1">
                <a:latin typeface="Arial"/>
                <a:cs typeface="Arial"/>
              </a:rPr>
              <a:t>Cívics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10" b="1">
                <a:latin typeface="Arial"/>
                <a:cs typeface="Arial"/>
              </a:rPr>
              <a:t>a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altres</a:t>
            </a:r>
            <a:r>
              <a:rPr dirty="0" sz="800" spc="-10" b="1">
                <a:latin typeface="Arial"/>
                <a:cs typeface="Arial"/>
              </a:rPr>
              <a:t> </a:t>
            </a:r>
            <a:r>
              <a:rPr dirty="0" sz="800" spc="-35" b="1">
                <a:latin typeface="Arial"/>
                <a:cs typeface="Arial"/>
              </a:rPr>
              <a:t>entorns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25" b="1">
                <a:latin typeface="Arial"/>
                <a:cs typeface="Arial"/>
              </a:rPr>
              <a:t>i/o</a:t>
            </a:r>
            <a:r>
              <a:rPr dirty="0" sz="800" spc="-5" b="1">
                <a:latin typeface="Arial"/>
                <a:cs typeface="Arial"/>
              </a:rPr>
              <a:t> </a:t>
            </a:r>
            <a:r>
              <a:rPr dirty="0" sz="800" spc="-30" b="1">
                <a:latin typeface="Arial"/>
                <a:cs typeface="Arial"/>
              </a:rPr>
              <a:t>ciutats.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1255267"/>
            <a:ext cx="12528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 b="1">
                <a:latin typeface="Arial"/>
                <a:cs typeface="Arial"/>
              </a:rPr>
              <a:t>Assoliments</a:t>
            </a:r>
            <a:r>
              <a:rPr dirty="0" sz="1150" spc="-55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31" y="1566163"/>
            <a:ext cx="3186430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desenvolupament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reptes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plantejàvem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25" b="1">
                <a:latin typeface="Arial"/>
                <a:cs typeface="Arial"/>
              </a:rPr>
              <a:t> l'any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2015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estat: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31" y="1780743"/>
            <a:ext cx="3243580" cy="9220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b="1">
                <a:latin typeface="Arial"/>
                <a:cs typeface="Arial"/>
              </a:rPr>
              <a:t>referència </a:t>
            </a:r>
            <a:r>
              <a:rPr dirty="0" sz="750" spc="10" b="1">
                <a:latin typeface="Arial"/>
                <a:cs typeface="Arial"/>
              </a:rPr>
              <a:t>en </a:t>
            </a:r>
            <a:r>
              <a:rPr dirty="0" sz="750" spc="5" b="1">
                <a:latin typeface="Arial"/>
                <a:cs typeface="Arial"/>
              </a:rPr>
              <a:t>el </a:t>
            </a:r>
            <a:r>
              <a:rPr dirty="0" sz="750" b="1">
                <a:latin typeface="Arial"/>
                <a:cs typeface="Arial"/>
              </a:rPr>
              <a:t>sector. Un </a:t>
            </a:r>
            <a:r>
              <a:rPr dirty="0" sz="750" spc="-40" b="1">
                <a:latin typeface="Arial"/>
                <a:cs typeface="Arial"/>
              </a:rPr>
              <a:t>total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34.397 </a:t>
            </a:r>
            <a:r>
              <a:rPr dirty="0" sz="750" spc="-20" b="1">
                <a:latin typeface="Arial"/>
                <a:cs typeface="Arial"/>
              </a:rPr>
              <a:t>alumnes han </a:t>
            </a:r>
            <a:r>
              <a:rPr dirty="0" sz="750" spc="-30" b="1">
                <a:latin typeface="Arial"/>
                <a:cs typeface="Arial"/>
              </a:rPr>
              <a:t>participat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qu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up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30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40" b="1">
                <a:latin typeface="Arial"/>
                <a:cs typeface="Arial"/>
              </a:rPr>
              <a:t>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-40" b="1">
                <a:latin typeface="Arial"/>
                <a:cs typeface="Arial"/>
              </a:rPr>
              <a:t>'</a:t>
            </a: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du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ó</a:t>
            </a:r>
            <a:r>
              <a:rPr dirty="0" sz="750" spc="5" b="1">
                <a:latin typeface="Arial"/>
                <a:cs typeface="Arial"/>
              </a:rPr>
              <a:t>.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55" b="1">
                <a:latin typeface="Arial"/>
                <a:cs typeface="Arial"/>
              </a:rPr>
              <a:t> </a:t>
            </a: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25" b="1">
                <a:latin typeface="Arial"/>
                <a:cs typeface="Arial"/>
              </a:rPr>
              <a:t>s 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u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40" b="1">
                <a:latin typeface="Arial"/>
                <a:cs typeface="Arial"/>
              </a:rPr>
              <a:t>'</a:t>
            </a:r>
            <a:r>
              <a:rPr dirty="0" sz="750" spc="-35" b="1">
                <a:latin typeface="Arial"/>
                <a:cs typeface="Arial"/>
              </a:rPr>
              <a:t>h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40" b="1">
                <a:latin typeface="Arial"/>
                <a:cs typeface="Arial"/>
              </a:rPr>
              <a:t>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20" b="1">
                <a:latin typeface="Arial"/>
                <a:cs typeface="Arial"/>
              </a:rPr>
              <a:t>ll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sc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u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25" b="1">
                <a:latin typeface="Arial"/>
                <a:cs typeface="Arial"/>
              </a:rPr>
              <a:t>s 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25" b="1">
                <a:latin typeface="Arial"/>
                <a:cs typeface="Arial"/>
              </a:rPr>
              <a:t>treballs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recerca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batxillerat, </a:t>
            </a:r>
            <a:r>
              <a:rPr dirty="0" sz="750" spc="-10" b="1">
                <a:latin typeface="Arial"/>
                <a:cs typeface="Arial"/>
              </a:rPr>
              <a:t>Casals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Zoologia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activitats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20" b="1">
                <a:latin typeface="Arial"/>
                <a:cs typeface="Arial"/>
              </a:rPr>
              <a:t>dies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festius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caps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setmana.</a:t>
            </a:r>
            <a:r>
              <a:rPr dirty="0" sz="750" spc="16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Malgrat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5" b="1">
                <a:latin typeface="Arial"/>
                <a:cs typeface="Arial"/>
              </a:rPr>
              <a:t>bons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resultats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assolits</a:t>
            </a:r>
            <a:r>
              <a:rPr dirty="0" sz="750" spc="-15" b="1">
                <a:latin typeface="Arial"/>
                <a:cs typeface="Arial"/>
              </a:rPr>
              <a:t> 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aquest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àmbit,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treballant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mantenir-nos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referent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més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important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sector.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731" y="2774390"/>
            <a:ext cx="3265170" cy="1177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spc="15" b="1">
                <a:latin typeface="Arial"/>
                <a:cs typeface="Arial"/>
              </a:rPr>
              <a:t>un Zoo </a:t>
            </a:r>
            <a:r>
              <a:rPr dirty="0" sz="750" spc="5" b="1">
                <a:latin typeface="Arial"/>
                <a:cs typeface="Arial"/>
              </a:rPr>
              <a:t>públic </a:t>
            </a:r>
            <a:r>
              <a:rPr dirty="0" sz="750" spc="15" b="1">
                <a:latin typeface="Arial"/>
                <a:cs typeface="Arial"/>
              </a:rPr>
              <a:t>que </a:t>
            </a:r>
            <a:r>
              <a:rPr dirty="0" sz="750" spc="-5" b="1">
                <a:latin typeface="Arial"/>
                <a:cs typeface="Arial"/>
              </a:rPr>
              <a:t>treballa </a:t>
            </a:r>
            <a:r>
              <a:rPr dirty="0" sz="750" spc="5" b="1">
                <a:latin typeface="Arial"/>
                <a:cs typeface="Arial"/>
              </a:rPr>
              <a:t>amb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5" b="1">
                <a:latin typeface="Arial"/>
                <a:cs typeface="Arial"/>
              </a:rPr>
              <a:t>voluntat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continuar </a:t>
            </a:r>
            <a:r>
              <a:rPr dirty="0" sz="750" spc="10" b="1">
                <a:latin typeface="Arial"/>
                <a:cs typeface="Arial"/>
              </a:rPr>
              <a:t>sent </a:t>
            </a:r>
            <a:r>
              <a:rPr dirty="0" sz="750" spc="15" b="1">
                <a:latin typeface="Arial"/>
                <a:cs typeface="Arial"/>
              </a:rPr>
              <a:t>un 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espai </a:t>
            </a:r>
            <a:r>
              <a:rPr dirty="0" sz="750" spc="5" b="1">
                <a:latin typeface="Arial"/>
                <a:cs typeface="Arial"/>
              </a:rPr>
              <a:t>destacat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ciutat. </a:t>
            </a:r>
            <a:r>
              <a:rPr dirty="0" sz="750" spc="-20" b="1">
                <a:latin typeface="Arial"/>
                <a:cs typeface="Arial"/>
              </a:rPr>
              <a:t>Durant l’any </a:t>
            </a:r>
            <a:r>
              <a:rPr dirty="0" sz="750" spc="5" b="1">
                <a:latin typeface="Arial"/>
                <a:cs typeface="Arial"/>
              </a:rPr>
              <a:t>2015, </a:t>
            </a:r>
            <a:r>
              <a:rPr dirty="0" sz="750" spc="-25" b="1">
                <a:latin typeface="Arial"/>
                <a:cs typeface="Arial"/>
              </a:rPr>
              <a:t>s’han </a:t>
            </a:r>
            <a:r>
              <a:rPr dirty="0" sz="750" spc="-30" b="1">
                <a:latin typeface="Arial"/>
                <a:cs typeface="Arial"/>
              </a:rPr>
              <a:t>concedit </a:t>
            </a:r>
            <a:r>
              <a:rPr dirty="0" sz="750" spc="-35" b="1">
                <a:latin typeface="Arial"/>
                <a:cs typeface="Arial"/>
              </a:rPr>
              <a:t>un </a:t>
            </a:r>
            <a:r>
              <a:rPr dirty="0" sz="750" spc="-40" b="1">
                <a:latin typeface="Arial"/>
                <a:cs typeface="Arial"/>
              </a:rPr>
              <a:t>total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d'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onze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beques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del</a:t>
            </a:r>
            <a:r>
              <a:rPr dirty="0" u="sng" sz="750" spc="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7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Programa</a:t>
            </a:r>
            <a:r>
              <a:rPr dirty="0" u="sng" sz="750" spc="-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de </a:t>
            </a:r>
            <a:r>
              <a:rPr dirty="0" u="sng" sz="750" spc="-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Recerca </a:t>
            </a:r>
            <a:r>
              <a:rPr dirty="0" u="sng" sz="750" spc="-4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i</a:t>
            </a:r>
            <a:r>
              <a:rPr dirty="0" u="sng" sz="750" spc="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7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Conservació</a:t>
            </a:r>
            <a:r>
              <a:rPr dirty="0" sz="750" spc="-25" b="1">
                <a:solidFill>
                  <a:srgbClr val="0000ED"/>
                </a:solidFill>
                <a:latin typeface="Arial"/>
                <a:cs typeface="Arial"/>
                <a:hlinkClick r:id="rId2"/>
              </a:rPr>
              <a:t>:</a:t>
            </a:r>
            <a:r>
              <a:rPr dirty="0" sz="750" spc="-35" b="1">
                <a:solidFill>
                  <a:srgbClr val="0000ED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750" spc="-30" b="1">
                <a:latin typeface="Arial"/>
                <a:cs typeface="Arial"/>
              </a:rPr>
              <a:t>vuit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Beques </a:t>
            </a:r>
            <a:r>
              <a:rPr dirty="0" sz="750" spc="15" b="1">
                <a:latin typeface="Arial"/>
                <a:cs typeface="Arial"/>
              </a:rPr>
              <a:t>PRIC,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dedicades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específics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qualsevol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àmbit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Ciència, </a:t>
            </a:r>
            <a:r>
              <a:rPr dirty="0" sz="750" spc="-20" b="1">
                <a:latin typeface="Arial"/>
                <a:cs typeface="Arial"/>
              </a:rPr>
              <a:t>una </a:t>
            </a:r>
            <a:r>
              <a:rPr dirty="0" sz="750" spc="-15" b="1">
                <a:latin typeface="Arial"/>
                <a:cs typeface="Arial"/>
              </a:rPr>
              <a:t>beca </a:t>
            </a:r>
            <a:r>
              <a:rPr dirty="0" sz="750" spc="-20" b="1">
                <a:latin typeface="Arial"/>
                <a:cs typeface="Arial"/>
              </a:rPr>
              <a:t>Floquet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Neu, </a:t>
            </a:r>
            <a:r>
              <a:rPr dirty="0" sz="750" spc="-20" b="1">
                <a:latin typeface="Arial"/>
                <a:cs typeface="Arial"/>
              </a:rPr>
              <a:t>destinada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projectes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conservació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sobre</a:t>
            </a:r>
            <a:r>
              <a:rPr dirty="0" sz="750" spc="-15" b="1">
                <a:latin typeface="Arial"/>
                <a:cs typeface="Arial"/>
              </a:rPr>
              <a:t> 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món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 </a:t>
            </a:r>
            <a:r>
              <a:rPr dirty="0" sz="750" spc="-30" b="1">
                <a:latin typeface="Arial"/>
                <a:cs typeface="Arial"/>
              </a:rPr>
              <a:t>primats,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dues</a:t>
            </a:r>
            <a:r>
              <a:rPr dirty="0" sz="750" spc="-20" b="1">
                <a:latin typeface="Arial"/>
                <a:cs typeface="Arial"/>
              </a:rPr>
              <a:t> beques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Antoni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Jonch,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sobre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fauna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autòctona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catalana.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presentats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40" b="1">
                <a:latin typeface="Arial"/>
                <a:cs typeface="Arial"/>
              </a:rPr>
              <a:t>tres </a:t>
            </a:r>
            <a:r>
              <a:rPr dirty="0" sz="750" spc="-30" b="1">
                <a:latin typeface="Arial"/>
                <a:cs typeface="Arial"/>
              </a:rPr>
              <a:t>convocatòries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beques </a:t>
            </a:r>
            <a:r>
              <a:rPr dirty="0" sz="750" spc="-15" b="1">
                <a:latin typeface="Arial"/>
                <a:cs typeface="Arial"/>
              </a:rPr>
              <a:t>ha </a:t>
            </a:r>
            <a:r>
              <a:rPr dirty="0" sz="750" spc="-25" b="1">
                <a:latin typeface="Arial"/>
                <a:cs typeface="Arial"/>
              </a:rPr>
              <a:t>estat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47,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l’aportació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onò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h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82</a:t>
            </a:r>
            <a:r>
              <a:rPr dirty="0" sz="750" spc="-20" b="1">
                <a:latin typeface="Arial"/>
                <a:cs typeface="Arial"/>
              </a:rPr>
              <a:t>.</a:t>
            </a:r>
            <a:r>
              <a:rPr dirty="0" sz="750" spc="10" b="1">
                <a:latin typeface="Arial"/>
                <a:cs typeface="Arial"/>
              </a:rPr>
              <a:t>538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€.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5731" y="4024071"/>
            <a:ext cx="331724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10" b="1">
                <a:latin typeface="Arial"/>
                <a:cs typeface="Arial"/>
              </a:rPr>
              <a:t>També </a:t>
            </a:r>
            <a:r>
              <a:rPr dirty="0" sz="750" spc="-20" b="1">
                <a:latin typeface="Arial"/>
                <a:cs typeface="Arial"/>
              </a:rPr>
              <a:t>han </a:t>
            </a:r>
            <a:r>
              <a:rPr dirty="0" sz="750" spc="-25" b="1">
                <a:latin typeface="Arial"/>
                <a:cs typeface="Arial"/>
              </a:rPr>
              <a:t>estat </a:t>
            </a:r>
            <a:r>
              <a:rPr dirty="0" sz="750" spc="-30" b="1">
                <a:latin typeface="Arial"/>
                <a:cs typeface="Arial"/>
              </a:rPr>
              <a:t>signats </a:t>
            </a:r>
            <a:r>
              <a:rPr dirty="0" sz="750" spc="-35" b="1">
                <a:latin typeface="Arial"/>
                <a:cs typeface="Arial"/>
              </a:rPr>
              <a:t>un </a:t>
            </a:r>
            <a:r>
              <a:rPr dirty="0" sz="750" spc="-40" b="1">
                <a:latin typeface="Arial"/>
                <a:cs typeface="Arial"/>
              </a:rPr>
              <a:t>total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10" b="1">
                <a:latin typeface="Arial"/>
                <a:cs typeface="Arial"/>
              </a:rPr>
              <a:t>12 </a:t>
            </a:r>
            <a:r>
              <a:rPr dirty="0" sz="750" spc="-20" b="1">
                <a:latin typeface="Arial"/>
                <a:cs typeface="Arial"/>
              </a:rPr>
              <a:t>Convenis </a:t>
            </a:r>
            <a:r>
              <a:rPr dirty="0" sz="750" spc="-25" b="1">
                <a:latin typeface="Arial"/>
                <a:cs typeface="Arial"/>
              </a:rPr>
              <a:t>Específics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col·laboració </a:t>
            </a:r>
            <a:r>
              <a:rPr dirty="0" sz="750" spc="-25" b="1">
                <a:latin typeface="Arial"/>
                <a:cs typeface="Arial"/>
              </a:rPr>
              <a:t> 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diverses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Institucions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desenvolupament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recerca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d’espècies </a:t>
            </a:r>
            <a:r>
              <a:rPr dirty="0" sz="750" spc="-15" b="1">
                <a:latin typeface="Arial"/>
                <a:cs typeface="Arial"/>
              </a:rPr>
              <a:t>amenaçades.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731" y="4505655"/>
            <a:ext cx="329311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spc="15" b="1">
                <a:latin typeface="Arial"/>
                <a:cs typeface="Arial"/>
              </a:rPr>
              <a:t>un </a:t>
            </a:r>
            <a:r>
              <a:rPr dirty="0" sz="750" spc="10" b="1">
                <a:latin typeface="Arial"/>
                <a:cs typeface="Arial"/>
              </a:rPr>
              <a:t>espai obert a </a:t>
            </a:r>
            <a:r>
              <a:rPr dirty="0" sz="750" spc="5" b="1">
                <a:latin typeface="Arial"/>
                <a:cs typeface="Arial"/>
              </a:rPr>
              <a:t>tothom amb </a:t>
            </a:r>
            <a:r>
              <a:rPr dirty="0" sz="750" spc="15" b="1">
                <a:latin typeface="Arial"/>
                <a:cs typeface="Arial"/>
              </a:rPr>
              <a:t>una </a:t>
            </a:r>
            <a:r>
              <a:rPr dirty="0" sz="750" b="1">
                <a:latin typeface="Arial"/>
                <a:cs typeface="Arial"/>
              </a:rPr>
              <a:t>oferta </a:t>
            </a:r>
            <a:r>
              <a:rPr dirty="0" sz="750" spc="5" b="1">
                <a:latin typeface="Arial"/>
                <a:cs typeface="Arial"/>
              </a:rPr>
              <a:t>permanent. </a:t>
            </a:r>
            <a:r>
              <a:rPr dirty="0" sz="750" spc="-10" b="1">
                <a:latin typeface="Arial"/>
                <a:cs typeface="Arial"/>
              </a:rPr>
              <a:t>El </a:t>
            </a:r>
            <a:r>
              <a:rPr dirty="0" sz="750" spc="-15" b="1">
                <a:latin typeface="Arial"/>
                <a:cs typeface="Arial"/>
              </a:rPr>
              <a:t>Zoo 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Barcelona</a:t>
            </a:r>
            <a:r>
              <a:rPr dirty="0" sz="750" spc="-15" b="1">
                <a:latin typeface="Arial"/>
                <a:cs typeface="Arial"/>
              </a:rPr>
              <a:t> 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obert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365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dies</a:t>
            </a:r>
            <a:r>
              <a:rPr dirty="0" sz="750" spc="-15" b="1">
                <a:latin typeface="Arial"/>
                <a:cs typeface="Arial"/>
              </a:rPr>
              <a:t> l’any,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recepció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d’un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nombre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visitants 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total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d’1.044.376.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731" y="4987238"/>
            <a:ext cx="3262629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spc="15" b="1">
                <a:latin typeface="Arial"/>
                <a:cs typeface="Arial"/>
              </a:rPr>
              <a:t>una bona </a:t>
            </a:r>
            <a:r>
              <a:rPr dirty="0" sz="750" spc="-5" b="1">
                <a:latin typeface="Arial"/>
                <a:cs typeface="Arial"/>
              </a:rPr>
              <a:t>alternativa </a:t>
            </a:r>
            <a:r>
              <a:rPr dirty="0" sz="750" spc="5" b="1">
                <a:latin typeface="Arial"/>
                <a:cs typeface="Arial"/>
              </a:rPr>
              <a:t>d’oci </a:t>
            </a:r>
            <a:r>
              <a:rPr dirty="0" sz="750" spc="10" b="1">
                <a:latin typeface="Arial"/>
                <a:cs typeface="Arial"/>
              </a:rPr>
              <a:t>per </a:t>
            </a:r>
            <a:r>
              <a:rPr dirty="0" sz="750" b="1">
                <a:latin typeface="Arial"/>
                <a:cs typeface="Arial"/>
              </a:rPr>
              <a:t>les </a:t>
            </a:r>
            <a:r>
              <a:rPr dirty="0" sz="750" spc="-5" b="1">
                <a:latin typeface="Arial"/>
                <a:cs typeface="Arial"/>
              </a:rPr>
              <a:t>famílies. </a:t>
            </a:r>
            <a:r>
              <a:rPr dirty="0" sz="750" b="1">
                <a:latin typeface="Arial"/>
                <a:cs typeface="Arial"/>
              </a:rPr>
              <a:t>Una </a:t>
            </a:r>
            <a:r>
              <a:rPr dirty="0" sz="750" spc="-10" b="1">
                <a:latin typeface="Arial"/>
                <a:cs typeface="Arial"/>
              </a:rPr>
              <a:t>eina </a:t>
            </a:r>
            <a:r>
              <a:rPr dirty="0" sz="750" spc="-30" b="1">
                <a:latin typeface="Arial"/>
                <a:cs typeface="Arial"/>
              </a:rPr>
              <a:t>fonamental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assolir </a:t>
            </a:r>
            <a:r>
              <a:rPr dirty="0" sz="750" spc="-20" b="1">
                <a:latin typeface="Arial"/>
                <a:cs typeface="Arial"/>
              </a:rPr>
              <a:t>aquest </a:t>
            </a:r>
            <a:r>
              <a:rPr dirty="0" sz="750" spc="-30" b="1">
                <a:latin typeface="Arial"/>
                <a:cs typeface="Arial"/>
              </a:rPr>
              <a:t>objectiu </a:t>
            </a:r>
            <a:r>
              <a:rPr dirty="0" sz="750" spc="-15" b="1">
                <a:latin typeface="Arial"/>
                <a:cs typeface="Arial"/>
              </a:rPr>
              <a:t>ha </a:t>
            </a:r>
            <a:r>
              <a:rPr dirty="0" sz="750" spc="-25" b="1">
                <a:latin typeface="Arial"/>
                <a:cs typeface="Arial"/>
              </a:rPr>
              <a:t>estat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5" b="1">
                <a:latin typeface="Arial"/>
                <a:cs typeface="Arial"/>
              </a:rPr>
              <a:t>promoció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15" b="1">
                <a:latin typeface="Arial"/>
                <a:cs typeface="Arial"/>
              </a:rPr>
              <a:t>Zoo </a:t>
            </a:r>
            <a:r>
              <a:rPr dirty="0" sz="750" spc="-10" b="1">
                <a:latin typeface="Arial"/>
                <a:cs typeface="Arial"/>
              </a:rPr>
              <a:t>Club, </a:t>
            </a:r>
            <a:r>
              <a:rPr dirty="0" sz="750" spc="-25" b="1">
                <a:latin typeface="Arial"/>
                <a:cs typeface="Arial"/>
              </a:rPr>
              <a:t>amb </a:t>
            </a:r>
            <a:r>
              <a:rPr dirty="0" sz="750" spc="-20" b="1">
                <a:latin typeface="Arial"/>
                <a:cs typeface="Arial"/>
              </a:rPr>
              <a:t>dedicació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especial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5" b="1">
                <a:latin typeface="Arial"/>
                <a:cs typeface="Arial"/>
              </a:rPr>
              <a:t>proporcionar </a:t>
            </a:r>
            <a:r>
              <a:rPr dirty="0" sz="750" spc="-25" b="1">
                <a:latin typeface="Arial"/>
                <a:cs typeface="Arial"/>
              </a:rPr>
              <a:t>avantatges envers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5" b="1">
                <a:latin typeface="Arial"/>
                <a:cs typeface="Arial"/>
              </a:rPr>
              <a:t>ciutadans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especialment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famílies. </a:t>
            </a:r>
            <a:r>
              <a:rPr dirty="0" sz="750" spc="-30" b="1">
                <a:latin typeface="Arial"/>
                <a:cs typeface="Arial"/>
              </a:rPr>
              <a:t>A </a:t>
            </a:r>
            <a:r>
              <a:rPr dirty="0" sz="750" spc="-15" b="1">
                <a:latin typeface="Arial"/>
                <a:cs typeface="Arial"/>
              </a:rPr>
              <a:t>dia </a:t>
            </a:r>
            <a:r>
              <a:rPr dirty="0" sz="750" spc="10" b="1">
                <a:latin typeface="Arial"/>
                <a:cs typeface="Arial"/>
              </a:rPr>
              <a:t>31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desembre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2015, </a:t>
            </a:r>
            <a:r>
              <a:rPr dirty="0" sz="750" spc="-15" b="1">
                <a:latin typeface="Arial"/>
                <a:cs typeface="Arial"/>
              </a:rPr>
              <a:t>el Zoo Club </a:t>
            </a:r>
            <a:r>
              <a:rPr dirty="0" sz="750" spc="-20" b="1">
                <a:latin typeface="Arial"/>
                <a:cs typeface="Arial"/>
              </a:rPr>
              <a:t>tenia </a:t>
            </a:r>
            <a:r>
              <a:rPr dirty="0" sz="750" spc="5" b="1">
                <a:latin typeface="Arial"/>
                <a:cs typeface="Arial"/>
              </a:rPr>
              <a:t>27.446 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qu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94</a:t>
            </a:r>
            <a:r>
              <a:rPr dirty="0" sz="750" spc="-20" b="1">
                <a:latin typeface="Arial"/>
                <a:cs typeface="Arial"/>
              </a:rPr>
              <a:t>.</a:t>
            </a:r>
            <a:r>
              <a:rPr dirty="0" sz="750" spc="10" b="1">
                <a:latin typeface="Arial"/>
                <a:cs typeface="Arial"/>
              </a:rPr>
              <a:t>434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5" b="1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5108" y="1677110"/>
            <a:ext cx="3314700" cy="537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Incrementar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qualitat </a:t>
            </a:r>
            <a:r>
              <a:rPr dirty="0" sz="750" spc="5" b="1">
                <a:latin typeface="Arial"/>
                <a:cs typeface="Arial"/>
              </a:rPr>
              <a:t>i </a:t>
            </a:r>
            <a:r>
              <a:rPr dirty="0" sz="750" b="1">
                <a:latin typeface="Arial"/>
                <a:cs typeface="Arial"/>
              </a:rPr>
              <a:t>satisfacció </a:t>
            </a:r>
            <a:r>
              <a:rPr dirty="0" sz="750" spc="10" b="1">
                <a:latin typeface="Arial"/>
                <a:cs typeface="Arial"/>
              </a:rPr>
              <a:t>percebuda </a:t>
            </a:r>
            <a:r>
              <a:rPr dirty="0" sz="750" spc="5" b="1">
                <a:latin typeface="Arial"/>
                <a:cs typeface="Arial"/>
              </a:rPr>
              <a:t>pels </a:t>
            </a:r>
            <a:r>
              <a:rPr dirty="0" sz="750" spc="-5" b="1">
                <a:latin typeface="Arial"/>
                <a:cs typeface="Arial"/>
              </a:rPr>
              <a:t>visitants. </a:t>
            </a:r>
            <a:r>
              <a:rPr dirty="0" sz="750" b="1">
                <a:latin typeface="Arial"/>
                <a:cs typeface="Arial"/>
              </a:rPr>
              <a:t>Una 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progressiva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posada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marxa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desenvolupament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nou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model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d’atenció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client </a:t>
            </a:r>
            <a:r>
              <a:rPr dirty="0" sz="750" spc="-15" b="1">
                <a:latin typeface="Arial"/>
                <a:cs typeface="Arial"/>
              </a:rPr>
              <a:t>ha </a:t>
            </a:r>
            <a:r>
              <a:rPr dirty="0" sz="750" spc="-35" b="1">
                <a:latin typeface="Arial"/>
                <a:cs typeface="Arial"/>
              </a:rPr>
              <a:t>repercutit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mesurar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avançar en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millora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qualitat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satisfacció.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5108" y="2286710"/>
            <a:ext cx="3301365" cy="793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5" b="1">
                <a:latin typeface="Arial"/>
                <a:cs typeface="Arial"/>
              </a:rPr>
              <a:t>Enfocats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b="1">
                <a:latin typeface="Arial"/>
                <a:cs typeface="Arial"/>
              </a:rPr>
              <a:t>l’autofinançament. </a:t>
            </a:r>
            <a:r>
              <a:rPr dirty="0" sz="750" spc="-25" b="1">
                <a:latin typeface="Arial"/>
                <a:cs typeface="Arial"/>
              </a:rPr>
              <a:t>Entre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5" b="1">
                <a:latin typeface="Arial"/>
                <a:cs typeface="Arial"/>
              </a:rPr>
              <a:t>accions </a:t>
            </a:r>
            <a:r>
              <a:rPr dirty="0" sz="750" spc="-20" b="1">
                <a:latin typeface="Arial"/>
                <a:cs typeface="Arial"/>
              </a:rPr>
              <a:t>destacades </a:t>
            </a:r>
            <a:r>
              <a:rPr dirty="0" sz="750" spc="-30" b="1">
                <a:latin typeface="Arial"/>
                <a:cs typeface="Arial"/>
              </a:rPr>
              <a:t>dutes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terme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du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40" b="1">
                <a:latin typeface="Arial"/>
                <a:cs typeface="Arial"/>
              </a:rPr>
              <a:t>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20" b="1">
                <a:latin typeface="Arial"/>
                <a:cs typeface="Arial"/>
              </a:rPr>
              <a:t>’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35" b="1">
                <a:latin typeface="Arial"/>
                <a:cs typeface="Arial"/>
              </a:rPr>
              <a:t>y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2015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nu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10" b="1">
                <a:latin typeface="Arial"/>
                <a:cs typeface="Arial"/>
              </a:rPr>
              <a:t>è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5" b="1">
                <a:latin typeface="Arial"/>
                <a:cs typeface="Arial"/>
              </a:rPr>
              <a:t>f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a  </a:t>
            </a:r>
            <a:r>
              <a:rPr dirty="0" sz="750" spc="-30" b="1">
                <a:latin typeface="Arial"/>
                <a:cs typeface="Arial"/>
              </a:rPr>
              <a:t>sostenibilitat, </a:t>
            </a:r>
            <a:r>
              <a:rPr dirty="0" sz="750" spc="-25" b="1">
                <a:latin typeface="Arial"/>
                <a:cs typeface="Arial"/>
              </a:rPr>
              <a:t>cal destacar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millora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45" b="1">
                <a:latin typeface="Arial"/>
                <a:cs typeface="Arial"/>
              </a:rPr>
              <a:t>control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l’eficiència energètica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despesa de </a:t>
            </a:r>
            <a:r>
              <a:rPr dirty="0" sz="750" spc="-25" b="1">
                <a:latin typeface="Arial"/>
                <a:cs typeface="Arial"/>
              </a:rPr>
              <a:t>llum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gas,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l’augment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40" b="1">
                <a:latin typeface="Arial"/>
                <a:cs typeface="Arial"/>
              </a:rPr>
              <a:t>fins</a:t>
            </a:r>
            <a:r>
              <a:rPr dirty="0" sz="750" spc="-15" b="1">
                <a:latin typeface="Arial"/>
                <a:cs typeface="Arial"/>
              </a:rPr>
              <a:t> al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90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%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residus</a:t>
            </a:r>
            <a:r>
              <a:rPr dirty="0" sz="750" spc="-20" b="1">
                <a:latin typeface="Arial"/>
                <a:cs typeface="Arial"/>
              </a:rPr>
              <a:t> 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es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reciclen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millora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general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xarxa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canalització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d’aigua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disminuir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despesa </a:t>
            </a:r>
            <a:r>
              <a:rPr dirty="0" sz="750" spc="-20" b="1">
                <a:latin typeface="Arial"/>
                <a:cs typeface="Arial"/>
              </a:rPr>
              <a:t>d’aquesta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partida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pressupostària.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5108" y="3152343"/>
            <a:ext cx="3333115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spc="15" b="1">
                <a:latin typeface="Arial"/>
                <a:cs typeface="Arial"/>
              </a:rPr>
              <a:t>un </a:t>
            </a:r>
            <a:r>
              <a:rPr dirty="0" sz="750" spc="5" b="1">
                <a:latin typeface="Arial"/>
                <a:cs typeface="Arial"/>
              </a:rPr>
              <a:t>parc </a:t>
            </a:r>
            <a:r>
              <a:rPr dirty="0" sz="750" b="1">
                <a:latin typeface="Arial"/>
                <a:cs typeface="Arial"/>
              </a:rPr>
              <a:t>solidari </a:t>
            </a:r>
            <a:r>
              <a:rPr dirty="0" sz="750" spc="5" b="1">
                <a:latin typeface="Arial"/>
                <a:cs typeface="Arial"/>
              </a:rPr>
              <a:t>i compromès amb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societat. </a:t>
            </a:r>
            <a:r>
              <a:rPr dirty="0" sz="750" spc="-20" b="1">
                <a:latin typeface="Arial"/>
                <a:cs typeface="Arial"/>
              </a:rPr>
              <a:t>Durant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5" b="1">
                <a:latin typeface="Arial"/>
                <a:cs typeface="Arial"/>
              </a:rPr>
              <a:t>2015, </a:t>
            </a:r>
            <a:r>
              <a:rPr dirty="0" sz="750" spc="-25" b="1">
                <a:latin typeface="Arial"/>
                <a:cs typeface="Arial"/>
              </a:rPr>
              <a:t>s’han </a:t>
            </a:r>
            <a:r>
              <a:rPr dirty="0" sz="750" spc="-20" b="1">
                <a:latin typeface="Arial"/>
                <a:cs typeface="Arial"/>
              </a:rPr>
              <a:t> realitzat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actes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solidaris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alineats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valors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estan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implícits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treball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Zoo.</a:t>
            </a:r>
            <a:r>
              <a:rPr dirty="0" sz="750" spc="-30" b="1">
                <a:latin typeface="Arial"/>
                <a:cs typeface="Arial"/>
              </a:rPr>
              <a:t> Alguns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exemples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són</a:t>
            </a:r>
            <a:r>
              <a:rPr dirty="0" sz="750" spc="-5" b="1">
                <a:latin typeface="Arial"/>
                <a:cs typeface="Arial"/>
              </a:rPr>
              <a:t> 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festa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solidària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“Dreamnight </a:t>
            </a:r>
            <a:r>
              <a:rPr dirty="0" sz="750" spc="-15" b="1">
                <a:latin typeface="Arial"/>
                <a:cs typeface="Arial"/>
              </a:rPr>
              <a:t>at</a:t>
            </a:r>
            <a:r>
              <a:rPr dirty="0" sz="750" spc="-30" b="1">
                <a:latin typeface="Arial"/>
                <a:cs typeface="Arial"/>
              </a:rPr>
              <a:t> the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Zoo”,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jornada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0" b="1">
                <a:latin typeface="Arial"/>
                <a:cs typeface="Arial"/>
              </a:rPr>
              <a:t>“Un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dia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nassos”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l’ONG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Pallapupas, </a:t>
            </a:r>
            <a:r>
              <a:rPr dirty="0" sz="750" spc="-5" b="1">
                <a:latin typeface="Arial"/>
                <a:cs typeface="Arial"/>
              </a:rPr>
              <a:t> 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festa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“Posa’t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0" b="1">
                <a:latin typeface="Arial"/>
                <a:cs typeface="Arial"/>
              </a:rPr>
              <a:t>gorra”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l’associació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AFANOC,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jornada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“Visió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5" b="1">
                <a:latin typeface="Arial"/>
                <a:cs typeface="Arial"/>
              </a:rPr>
              <a:t>tothom”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Fundació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Ramon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Martí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Bonet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contra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ceguera,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campanya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Nadal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recollida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joguines</a:t>
            </a:r>
            <a:r>
              <a:rPr dirty="0" sz="750" spc="-15" b="1">
                <a:latin typeface="Arial"/>
                <a:cs typeface="Arial"/>
              </a:rPr>
              <a:t> en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Fundació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Pare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Manel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Realització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l’acte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solidari </a:t>
            </a:r>
            <a:r>
              <a:rPr dirty="0" sz="750" spc="-25" b="1">
                <a:latin typeface="Arial"/>
                <a:cs typeface="Arial"/>
              </a:rPr>
              <a:t> amb</a:t>
            </a:r>
            <a:r>
              <a:rPr dirty="0" sz="750" spc="-15" b="1">
                <a:latin typeface="Arial"/>
                <a:cs typeface="Arial"/>
              </a:rPr>
              <a:t> 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Santuari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ximpanzés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Tacugama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5" b="1">
                <a:latin typeface="Arial"/>
                <a:cs typeface="Arial"/>
              </a:rPr>
              <a:t> de l’espècie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Sierra Leone.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5108" y="4530038"/>
            <a:ext cx="3265804" cy="793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20" b="1">
                <a:latin typeface="Arial"/>
                <a:cs typeface="Arial"/>
              </a:rPr>
              <a:t>Nou </a:t>
            </a:r>
            <a:r>
              <a:rPr dirty="0" sz="750" b="1">
                <a:latin typeface="Arial"/>
                <a:cs typeface="Arial"/>
              </a:rPr>
              <a:t>impuls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10" b="1">
                <a:latin typeface="Arial"/>
                <a:cs typeface="Arial"/>
              </a:rPr>
              <a:t>Fundació </a:t>
            </a:r>
            <a:r>
              <a:rPr dirty="0" sz="750" spc="5" b="1">
                <a:latin typeface="Arial"/>
                <a:cs typeface="Arial"/>
              </a:rPr>
              <a:t>Barcelona </a:t>
            </a:r>
            <a:r>
              <a:rPr dirty="0" sz="750" spc="15" b="1">
                <a:latin typeface="Arial"/>
                <a:cs typeface="Arial"/>
              </a:rPr>
              <a:t>Zoo. </a:t>
            </a:r>
            <a:r>
              <a:rPr dirty="0" sz="750" spc="-15" b="1">
                <a:latin typeface="Arial"/>
                <a:cs typeface="Arial"/>
              </a:rPr>
              <a:t>La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Fundació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Zoo</a:t>
            </a:r>
            <a:r>
              <a:rPr dirty="0" sz="750" spc="-15" b="1">
                <a:solidFill>
                  <a:srgbClr val="0000ED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750" spc="-15" b="1">
                <a:latin typeface="Arial"/>
                <a:cs typeface="Arial"/>
              </a:rPr>
              <a:t>ha </a:t>
            </a:r>
            <a:r>
              <a:rPr dirty="0" sz="750" spc="-30" b="1">
                <a:latin typeface="Arial"/>
                <a:cs typeface="Arial"/>
              </a:rPr>
              <a:t>fet </a:t>
            </a:r>
            <a:r>
              <a:rPr dirty="0" sz="750" spc="-20" b="1">
                <a:latin typeface="Arial"/>
                <a:cs typeface="Arial"/>
              </a:rPr>
              <a:t>una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  <a:hlinkClick r:id="rId4"/>
              </a:rPr>
              <a:t>tasca </a:t>
            </a:r>
            <a:r>
              <a:rPr dirty="0" sz="750" spc="-15" b="1">
                <a:latin typeface="Arial"/>
                <a:cs typeface="Arial"/>
                <a:hlinkClick r:id="rId4"/>
              </a:rPr>
              <a:t>de </a:t>
            </a:r>
            <a:r>
              <a:rPr dirty="0" sz="750" spc="-25" b="1">
                <a:latin typeface="Arial"/>
                <a:cs typeface="Arial"/>
                <a:hlinkClick r:id="rId4"/>
              </a:rPr>
              <a:t>divulgació publicant </a:t>
            </a:r>
            <a:r>
              <a:rPr dirty="0" sz="750" spc="-15" b="1">
                <a:latin typeface="Arial"/>
                <a:cs typeface="Arial"/>
                <a:hlinkClick r:id="rId4"/>
              </a:rPr>
              <a:t>els </a:t>
            </a:r>
            <a:r>
              <a:rPr dirty="0" sz="750" spc="-25" b="1">
                <a:latin typeface="Arial"/>
                <a:cs typeface="Arial"/>
                <a:hlinkClick r:id="rId4"/>
              </a:rPr>
              <a:t>Quaderns </a:t>
            </a:r>
            <a:r>
              <a:rPr dirty="0" sz="750" spc="10" b="1">
                <a:latin typeface="Arial"/>
                <a:cs typeface="Arial"/>
                <a:hlinkClick r:id="rId4"/>
              </a:rPr>
              <a:t>3 </a:t>
            </a:r>
            <a:r>
              <a:rPr dirty="0" sz="750" spc="-40" b="1">
                <a:latin typeface="Arial"/>
                <a:cs typeface="Arial"/>
                <a:hlinkClick r:id="rId4"/>
              </a:rPr>
              <a:t>i </a:t>
            </a:r>
            <a:r>
              <a:rPr dirty="0" sz="750" spc="10" b="1">
                <a:latin typeface="Arial"/>
                <a:cs typeface="Arial"/>
                <a:hlinkClick r:id="rId4"/>
              </a:rPr>
              <a:t>4 </a:t>
            </a:r>
            <a:r>
              <a:rPr dirty="0" sz="750" spc="-15" b="1">
                <a:latin typeface="Arial"/>
                <a:cs typeface="Arial"/>
                <a:hlinkClick r:id="rId4"/>
              </a:rPr>
              <a:t>de </a:t>
            </a:r>
            <a:r>
              <a:rPr dirty="0" sz="750" spc="-5" b="1">
                <a:latin typeface="Arial"/>
                <a:cs typeface="Arial"/>
                <a:hlinkClick r:id="rId4"/>
              </a:rPr>
              <a:t>la </a:t>
            </a:r>
            <a:r>
              <a:rPr dirty="0" sz="750" spc="-20" b="1">
                <a:latin typeface="Arial"/>
                <a:cs typeface="Arial"/>
                <a:hlinkClick r:id="rId4"/>
              </a:rPr>
              <a:t>Fundació: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Guia de </a:t>
            </a:r>
            <a:r>
              <a:rPr dirty="0" sz="750" spc="-10" b="1">
                <a:solidFill>
                  <a:srgbClr val="0000ED"/>
                </a:solidFill>
                <a:latin typeface="Arial"/>
                <a:cs typeface="Arial"/>
                <a:hlinkClick r:id="rId4"/>
              </a:rPr>
              <a:t> </a:t>
            </a:r>
            <a:r>
              <a:rPr dirty="0" u="sng" sz="7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reconeixement </a:t>
            </a:r>
            <a:r>
              <a:rPr dirty="0" u="sng" sz="750" spc="-4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i</a:t>
            </a:r>
            <a:r>
              <a:rPr dirty="0" u="sng" sz="75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dirty="0" u="sng" sz="7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identificació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dels </a:t>
            </a:r>
            <a:r>
              <a:rPr dirty="0" u="sng" sz="7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ocells </a:t>
            </a:r>
            <a:r>
              <a:rPr dirty="0" u="sng" sz="7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silvestres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del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Zoo de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Barcelona </a:t>
            </a:r>
            <a:r>
              <a:rPr dirty="0" sz="750" spc="-15" b="1">
                <a:solidFill>
                  <a:srgbClr val="0000ED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(febrer </a:t>
            </a:r>
            <a:r>
              <a:rPr dirty="0" sz="750" spc="5" b="1">
                <a:latin typeface="Arial"/>
                <a:cs typeface="Arial"/>
              </a:rPr>
              <a:t>2015)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Guia de les </a:t>
            </a:r>
            <a:r>
              <a:rPr dirty="0" u="sng" sz="75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Aus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del </a:t>
            </a:r>
            <a:r>
              <a:rPr dirty="0" u="sng" sz="75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Zoo de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Barcelona</a:t>
            </a:r>
            <a:r>
              <a:rPr dirty="0" sz="750" spc="-20" b="1">
                <a:solidFill>
                  <a:srgbClr val="0000ED"/>
                </a:solidFill>
                <a:latin typeface="Arial"/>
                <a:cs typeface="Arial"/>
                <a:hlinkClick r:id="rId5"/>
              </a:rPr>
              <a:t> </a:t>
            </a:r>
            <a:r>
              <a:rPr dirty="0" sz="750" spc="-25" b="1">
                <a:latin typeface="Arial"/>
                <a:cs typeface="Arial"/>
              </a:rPr>
              <a:t>(desembre </a:t>
            </a:r>
            <a:r>
              <a:rPr dirty="0" sz="750" spc="5" b="1">
                <a:latin typeface="Arial"/>
                <a:cs typeface="Arial"/>
              </a:rPr>
              <a:t>2015)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Volum </a:t>
            </a:r>
            <a:r>
              <a:rPr dirty="0" sz="750" spc="-30" b="1">
                <a:latin typeface="Arial"/>
                <a:cs typeface="Arial"/>
              </a:rPr>
              <a:t>núm. </a:t>
            </a:r>
            <a:r>
              <a:rPr dirty="0" sz="750" spc="10" b="1">
                <a:latin typeface="Arial"/>
                <a:cs typeface="Arial"/>
              </a:rPr>
              <a:t>1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col·lecció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llibres </a:t>
            </a:r>
            <a:r>
              <a:rPr dirty="0" sz="750" spc="-30" b="1">
                <a:latin typeface="Arial"/>
                <a:cs typeface="Arial"/>
              </a:rPr>
              <a:t>sobre </a:t>
            </a:r>
            <a:r>
              <a:rPr dirty="0" sz="750" spc="-25" b="1">
                <a:latin typeface="Arial"/>
                <a:cs typeface="Arial"/>
              </a:rPr>
              <a:t>benestar </a:t>
            </a:r>
            <a:r>
              <a:rPr dirty="0" sz="750" spc="-20" b="1">
                <a:latin typeface="Arial"/>
                <a:cs typeface="Arial"/>
              </a:rPr>
              <a:t>d’animals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z</a:t>
            </a:r>
            <a:r>
              <a:rPr dirty="0" sz="750" spc="-35" b="1">
                <a:latin typeface="Arial"/>
                <a:cs typeface="Arial"/>
              </a:rPr>
              <a:t>oo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òg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20" b="1">
                <a:latin typeface="Arial"/>
                <a:cs typeface="Arial"/>
              </a:rPr>
              <a:t>F</a:t>
            </a:r>
            <a:r>
              <a:rPr dirty="0" sz="750" spc="-35" b="1">
                <a:latin typeface="Arial"/>
                <a:cs typeface="Arial"/>
              </a:rPr>
              <a:t>und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ó</a:t>
            </a:r>
            <a:r>
              <a:rPr dirty="0" sz="750" spc="-40" b="1">
                <a:latin typeface="Arial"/>
                <a:cs typeface="Arial"/>
              </a:rPr>
              <a:t>: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30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on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nd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do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(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2015</a:t>
            </a:r>
            <a:r>
              <a:rPr dirty="0" sz="750" spc="-15" b="1">
                <a:latin typeface="Arial"/>
                <a:cs typeface="Arial"/>
              </a:rPr>
              <a:t>)</a:t>
            </a:r>
            <a:r>
              <a:rPr dirty="0" sz="750" spc="5" b="1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731" y="5833364"/>
            <a:ext cx="4201160" cy="8496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Parc </a:t>
            </a:r>
            <a:r>
              <a:rPr dirty="0" sz="750" spc="-25" b="1">
                <a:latin typeface="Arial"/>
                <a:cs typeface="Arial"/>
              </a:rPr>
              <a:t>Zoològic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Barcelona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ha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rebut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1.044.376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visitants </a:t>
            </a:r>
            <a:r>
              <a:rPr dirty="0" sz="750" spc="-25" b="1">
                <a:latin typeface="Arial"/>
                <a:cs typeface="Arial"/>
              </a:rPr>
              <a:t>l'any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2015.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750" spc="-1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col·lecció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d'animals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Parc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31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desembre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estava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formada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2.016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exemplars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312 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espècies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diferents,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quals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48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formen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l’EEPs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(Programa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Europeu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cria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d’espècies </a:t>
            </a:r>
            <a:r>
              <a:rPr dirty="0" sz="750" spc="-15" b="1">
                <a:latin typeface="Arial"/>
                <a:cs typeface="Arial"/>
              </a:rPr>
              <a:t> amenaçades)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48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dd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l’ESBs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(Llibre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Europeu</a:t>
            </a:r>
            <a:r>
              <a:rPr dirty="0" sz="750" spc="-15" b="1">
                <a:latin typeface="Arial"/>
                <a:cs typeface="Arial"/>
              </a:rPr>
              <a:t> de </a:t>
            </a:r>
            <a:r>
              <a:rPr dirty="0" sz="750" spc="-25" b="1">
                <a:latin typeface="Arial"/>
                <a:cs typeface="Arial"/>
              </a:rPr>
              <a:t>registre).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-25" b="1">
                <a:latin typeface="Arial"/>
                <a:cs typeface="Arial"/>
              </a:rPr>
              <a:t>Aquest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any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s’han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incorporat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col·lecció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95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animals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hi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haut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220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naixements.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193791" y="5846064"/>
            <a:ext cx="1993391" cy="445617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5731" y="346964"/>
            <a:ext cx="125920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10" b="1">
                <a:latin typeface="Arial"/>
                <a:cs typeface="Arial"/>
              </a:rPr>
              <a:t>Zoo</a:t>
            </a:r>
            <a:r>
              <a:rPr dirty="0" sz="1150" spc="-10" b="1">
                <a:latin typeface="Arial"/>
                <a:cs typeface="Arial"/>
              </a:rPr>
              <a:t> </a:t>
            </a:r>
            <a:r>
              <a:rPr dirty="0" sz="1150" spc="5" b="1">
                <a:latin typeface="Arial"/>
                <a:cs typeface="Arial"/>
              </a:rPr>
              <a:t>de</a:t>
            </a:r>
            <a:r>
              <a:rPr dirty="0" sz="1150" spc="-40" b="1">
                <a:latin typeface="Arial"/>
                <a:cs typeface="Arial"/>
              </a:rPr>
              <a:t> </a:t>
            </a:r>
            <a:r>
              <a:rPr dirty="0" sz="1150" spc="-5" b="1">
                <a:latin typeface="Arial"/>
                <a:cs typeface="Arial"/>
              </a:rPr>
              <a:t>Barcelona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395731" y="646886"/>
            <a:ext cx="662114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u="sng" sz="750" spc="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7"/>
              </a:rPr>
              <a:t>Zoo</a:t>
            </a:r>
            <a:r>
              <a:rPr dirty="0" u="sng" sz="75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750" spc="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7"/>
              </a:rPr>
              <a:t>de</a:t>
            </a:r>
            <a:r>
              <a:rPr dirty="0" u="sng" sz="750" spc="-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7"/>
              </a:rPr>
              <a:t> </a:t>
            </a:r>
            <a:r>
              <a:rPr dirty="0" u="sng" sz="750" spc="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7"/>
              </a:rPr>
              <a:t>Barcelona</a:t>
            </a:r>
            <a:r>
              <a:rPr dirty="0" sz="750" spc="-10" b="1">
                <a:solidFill>
                  <a:srgbClr val="0000ED"/>
                </a:solidFill>
                <a:latin typeface="Arial"/>
                <a:cs typeface="Arial"/>
                <a:hlinkClick r:id="rId7"/>
              </a:rPr>
              <a:t> </a:t>
            </a:r>
            <a:r>
              <a:rPr dirty="0" sz="750" spc="-30" b="1">
                <a:latin typeface="Arial"/>
                <a:cs typeface="Arial"/>
              </a:rPr>
              <a:t>té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l’objectiu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convertir-se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col·lectiu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famílies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alternativa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d’oci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valor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afegit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consolidar-se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bona 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oportunitat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lleure,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educativa,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emocionant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econòmica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(valors+experiència+coneixement)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família.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parc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solidari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compromès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societat,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desenvolupa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política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sostinguda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creixent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d’accions</a:t>
            </a:r>
            <a:r>
              <a:rPr dirty="0" sz="750" spc="-20" b="1">
                <a:latin typeface="Arial"/>
                <a:cs typeface="Arial"/>
              </a:rPr>
              <a:t> socials.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32308" y="542035"/>
            <a:ext cx="3335020" cy="19716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14"/>
              </a:spcBef>
            </a:pPr>
            <a:r>
              <a:rPr dirty="0" sz="750" spc="5" b="1">
                <a:latin typeface="Arial"/>
                <a:cs typeface="Arial"/>
              </a:rPr>
              <a:t>OBRES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20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RENOVACIÓ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DEL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ZOO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algn="just" marL="12700" marR="5080">
              <a:lnSpc>
                <a:spcPct val="112000"/>
              </a:lnSpc>
            </a:pPr>
            <a:r>
              <a:rPr dirty="0" sz="750" spc="-15" b="1">
                <a:latin typeface="Arial"/>
                <a:cs typeface="Arial"/>
              </a:rPr>
              <a:t>S'han </a:t>
            </a:r>
            <a:r>
              <a:rPr dirty="0" sz="750" spc="-25" b="1">
                <a:latin typeface="Arial"/>
                <a:cs typeface="Arial"/>
              </a:rPr>
              <a:t>traslladat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5" b="1">
                <a:latin typeface="Arial"/>
                <a:cs typeface="Arial"/>
              </a:rPr>
              <a:t>drils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20" b="1">
                <a:latin typeface="Arial"/>
                <a:cs typeface="Arial"/>
              </a:rPr>
              <a:t>una </a:t>
            </a:r>
            <a:r>
              <a:rPr dirty="0" sz="750" spc="-25" b="1">
                <a:latin typeface="Arial"/>
                <a:cs typeface="Arial"/>
              </a:rPr>
              <a:t>nova </a:t>
            </a:r>
            <a:r>
              <a:rPr dirty="0" sz="750" spc="-30" b="1">
                <a:latin typeface="Arial"/>
                <a:cs typeface="Arial"/>
              </a:rPr>
              <a:t>instal·lació </a:t>
            </a:r>
            <a:r>
              <a:rPr dirty="0" sz="750" spc="-25" b="1">
                <a:latin typeface="Arial"/>
                <a:cs typeface="Arial"/>
              </a:rPr>
              <a:t>més gran. </a:t>
            </a:r>
            <a:r>
              <a:rPr dirty="0" sz="750" spc="-10" b="1">
                <a:latin typeface="Arial"/>
                <a:cs typeface="Arial"/>
              </a:rPr>
              <a:t>El </a:t>
            </a:r>
            <a:r>
              <a:rPr dirty="0" sz="750" spc="-40" b="1">
                <a:latin typeface="Arial"/>
                <a:cs typeface="Arial"/>
              </a:rPr>
              <a:t>grup </a:t>
            </a:r>
            <a:r>
              <a:rPr dirty="0" sz="750" spc="-20" b="1">
                <a:latin typeface="Arial"/>
                <a:cs typeface="Arial"/>
              </a:rPr>
              <a:t>que </a:t>
            </a:r>
            <a:r>
              <a:rPr dirty="0" sz="750" spc="-30" b="1">
                <a:latin typeface="Arial"/>
                <a:cs typeface="Arial"/>
              </a:rPr>
              <a:t>consta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vuit </a:t>
            </a:r>
            <a:r>
              <a:rPr dirty="0" sz="750" spc="-25" b="1">
                <a:latin typeface="Arial"/>
                <a:cs typeface="Arial"/>
              </a:rPr>
              <a:t>individus, </a:t>
            </a:r>
            <a:r>
              <a:rPr dirty="0" sz="750" spc="-15" b="1">
                <a:latin typeface="Arial"/>
                <a:cs typeface="Arial"/>
              </a:rPr>
              <a:t>ara </a:t>
            </a:r>
            <a:r>
              <a:rPr dirty="0" sz="750" spc="-25" b="1">
                <a:latin typeface="Arial"/>
                <a:cs typeface="Arial"/>
              </a:rPr>
              <a:t>disposa d'una </a:t>
            </a:r>
            <a:r>
              <a:rPr dirty="0" sz="750" spc="-10" b="1">
                <a:latin typeface="Arial"/>
                <a:cs typeface="Arial"/>
              </a:rPr>
              <a:t>àrea </a:t>
            </a:r>
            <a:r>
              <a:rPr dirty="0" sz="750" spc="-30" b="1">
                <a:latin typeface="Arial"/>
                <a:cs typeface="Arial"/>
              </a:rPr>
              <a:t>exterior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10" b="1">
                <a:latin typeface="Arial"/>
                <a:cs typeface="Arial"/>
              </a:rPr>
              <a:t>350 </a:t>
            </a:r>
            <a:r>
              <a:rPr dirty="0" sz="750" spc="-20" b="1">
                <a:latin typeface="Arial"/>
                <a:cs typeface="Arial"/>
              </a:rPr>
              <a:t>m2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un </a:t>
            </a:r>
            <a:r>
              <a:rPr dirty="0" sz="750" spc="-30" b="1">
                <a:latin typeface="Arial"/>
                <a:cs typeface="Arial"/>
              </a:rPr>
              <a:t>edifici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10" b="1">
                <a:latin typeface="Arial"/>
                <a:cs typeface="Arial"/>
              </a:rPr>
              <a:t>60 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m2 </a:t>
            </a:r>
            <a:r>
              <a:rPr dirty="0" sz="750" spc="-35" b="1">
                <a:latin typeface="Arial"/>
                <a:cs typeface="Arial"/>
              </a:rPr>
              <a:t>on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hi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ha els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dormitoris.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2705">
              <a:lnSpc>
                <a:spcPct val="112000"/>
              </a:lnSpc>
              <a:spcBef>
                <a:spcPts val="5"/>
              </a:spcBef>
            </a:pPr>
            <a:r>
              <a:rPr dirty="0" sz="750" b="1">
                <a:latin typeface="Arial"/>
                <a:cs typeface="Arial"/>
              </a:rPr>
              <a:t>Han </a:t>
            </a:r>
            <a:r>
              <a:rPr dirty="0" sz="750" spc="-25" b="1">
                <a:latin typeface="Arial"/>
                <a:cs typeface="Arial"/>
              </a:rPr>
              <a:t>finalitzat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30" b="1">
                <a:latin typeface="Arial"/>
                <a:cs typeface="Arial"/>
              </a:rPr>
              <a:t>obres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renovació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instal·lació </a:t>
            </a:r>
            <a:r>
              <a:rPr dirty="0" sz="750" spc="-15" b="1">
                <a:latin typeface="Arial"/>
                <a:cs typeface="Arial"/>
              </a:rPr>
              <a:t>de les </a:t>
            </a:r>
            <a:r>
              <a:rPr dirty="0" sz="750" spc="-25" b="1">
                <a:latin typeface="Arial"/>
                <a:cs typeface="Arial"/>
              </a:rPr>
              <a:t>girafes, </a:t>
            </a:r>
            <a:r>
              <a:rPr dirty="0" sz="750" spc="-20" b="1">
                <a:latin typeface="Arial"/>
                <a:cs typeface="Arial"/>
              </a:rPr>
              <a:t> que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actualment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disposa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d'una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superficie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1.350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m2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entre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pati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dormitoris,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aquest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últims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alçada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mínima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7,6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metres,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permet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5" b="1">
                <a:latin typeface="Arial"/>
                <a:cs typeface="Arial"/>
              </a:rPr>
              <a:t>f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ou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'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b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od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5" b="1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650">
              <a:latin typeface="Arial"/>
              <a:cs typeface="Arial"/>
            </a:endParaRPr>
          </a:p>
          <a:p>
            <a:pPr marL="12700" marR="25400">
              <a:lnSpc>
                <a:spcPct val="112000"/>
              </a:lnSpc>
              <a:spcBef>
                <a:spcPts val="5"/>
              </a:spcBef>
            </a:pP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juliol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inaugurar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nova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instal·lació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orangutans,</a:t>
            </a:r>
            <a:r>
              <a:rPr dirty="0" sz="750" spc="-35" b="1">
                <a:latin typeface="Arial"/>
                <a:cs typeface="Arial"/>
              </a:rPr>
              <a:t> 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espai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gairebé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1.000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m2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permet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observar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grup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d'orangutans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 </a:t>
            </a:r>
            <a:r>
              <a:rPr dirty="0" sz="750" spc="-20" b="1">
                <a:latin typeface="Arial"/>
                <a:cs typeface="Arial"/>
              </a:rPr>
              <a:t> independència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climatologia.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instal·lació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s'ha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naturalitzat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barrera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delimita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l'àrea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2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recrea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ribera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natural</a:t>
            </a:r>
            <a:r>
              <a:rPr dirty="0" sz="750" spc="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feta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pedra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artificial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roques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naturals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15" b="1">
                <a:latin typeface="Arial"/>
                <a:cs typeface="Arial"/>
              </a:rPr>
              <a:t> cascada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principal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quatre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metres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d'alçada.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31" y="2712212"/>
            <a:ext cx="8693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Arial"/>
                <a:cs typeface="Arial"/>
              </a:rPr>
              <a:t>Reptes</a:t>
            </a:r>
            <a:r>
              <a:rPr dirty="0" sz="1150" spc="-60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31" y="3023107"/>
            <a:ext cx="6596380" cy="36480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qu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2016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ón</a:t>
            </a:r>
            <a:r>
              <a:rPr dirty="0" sz="750" spc="-40" b="1"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algn="just" marL="12700" marR="53340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b="1">
                <a:latin typeface="Arial"/>
                <a:cs typeface="Arial"/>
              </a:rPr>
              <a:t>referència </a:t>
            </a:r>
            <a:r>
              <a:rPr dirty="0" sz="750" spc="10" b="1">
                <a:latin typeface="Arial"/>
                <a:cs typeface="Arial"/>
              </a:rPr>
              <a:t>en </a:t>
            </a:r>
            <a:r>
              <a:rPr dirty="0" sz="750" spc="5" b="1">
                <a:latin typeface="Arial"/>
                <a:cs typeface="Arial"/>
              </a:rPr>
              <a:t>el </a:t>
            </a:r>
            <a:r>
              <a:rPr dirty="0" sz="750" b="1">
                <a:latin typeface="Arial"/>
                <a:cs typeface="Arial"/>
              </a:rPr>
              <a:t>sector. </a:t>
            </a:r>
            <a:r>
              <a:rPr dirty="0" sz="750" spc="-20" b="1">
                <a:latin typeface="Arial"/>
                <a:cs typeface="Arial"/>
              </a:rPr>
              <a:t>Publicar </a:t>
            </a:r>
            <a:r>
              <a:rPr dirty="0" sz="750" spc="-35" b="1">
                <a:latin typeface="Arial"/>
                <a:cs typeface="Arial"/>
              </a:rPr>
              <a:t>com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mínim </a:t>
            </a:r>
            <a:r>
              <a:rPr dirty="0" sz="750" spc="-35" b="1">
                <a:latin typeface="Arial"/>
                <a:cs typeface="Arial"/>
              </a:rPr>
              <a:t>dos </a:t>
            </a:r>
            <a:r>
              <a:rPr dirty="0" sz="750" spc="-25" b="1">
                <a:latin typeface="Arial"/>
                <a:cs typeface="Arial"/>
              </a:rPr>
              <a:t>Quaderns </a:t>
            </a:r>
            <a:r>
              <a:rPr dirty="0" sz="750" spc="-30" b="1">
                <a:latin typeface="Arial"/>
                <a:cs typeface="Arial"/>
              </a:rPr>
              <a:t>sobre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0" b="1">
                <a:latin typeface="Arial"/>
                <a:cs typeface="Arial"/>
              </a:rPr>
              <a:t>animals del </a:t>
            </a:r>
            <a:r>
              <a:rPr dirty="0" sz="750" spc="-15" b="1">
                <a:latin typeface="Arial"/>
                <a:cs typeface="Arial"/>
              </a:rPr>
              <a:t>Zoo de </a:t>
            </a:r>
            <a:r>
              <a:rPr dirty="0" sz="750" spc="-20" b="1">
                <a:latin typeface="Arial"/>
                <a:cs typeface="Arial"/>
              </a:rPr>
              <a:t>Barcelona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dos </a:t>
            </a:r>
            <a:r>
              <a:rPr dirty="0" sz="750" spc="-25" b="1">
                <a:latin typeface="Arial"/>
                <a:cs typeface="Arial"/>
              </a:rPr>
              <a:t>llibres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col·lecció </a:t>
            </a:r>
            <a:r>
              <a:rPr dirty="0" sz="750" spc="-15" b="1">
                <a:latin typeface="Arial"/>
                <a:cs typeface="Arial"/>
              </a:rPr>
              <a:t>acadèmica </a:t>
            </a:r>
            <a:r>
              <a:rPr dirty="0" sz="750" spc="-30" b="1">
                <a:latin typeface="Arial"/>
                <a:cs typeface="Arial"/>
              </a:rPr>
              <a:t>sobre </a:t>
            </a:r>
            <a:r>
              <a:rPr dirty="0" sz="750" spc="-25" b="1">
                <a:latin typeface="Arial"/>
                <a:cs typeface="Arial"/>
              </a:rPr>
              <a:t> benestar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d’animals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Zoològic.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algn="just" marL="12700" marR="5080">
              <a:lnSpc>
                <a:spcPct val="112000"/>
              </a:lnSpc>
              <a:spcBef>
                <a:spcPts val="5"/>
              </a:spcBef>
            </a:pPr>
            <a:r>
              <a:rPr dirty="0" sz="750" spc="10" b="1">
                <a:latin typeface="Arial"/>
                <a:cs typeface="Arial"/>
              </a:rPr>
              <a:t>Ser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Zoo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públic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treballa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voluntat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continuar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sent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espai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destacat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ciutat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redefinir-lo </a:t>
            </a:r>
            <a:r>
              <a:rPr dirty="0" sz="750" spc="10" b="1">
                <a:latin typeface="Arial"/>
                <a:cs typeface="Arial"/>
              </a:rPr>
              <a:t>en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funció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dels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resultats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del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Grup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Treball </a:t>
            </a:r>
            <a:r>
              <a:rPr dirty="0" sz="750" spc="10" b="1">
                <a:latin typeface="Arial"/>
                <a:cs typeface="Arial"/>
              </a:rPr>
              <a:t>pel </a:t>
            </a:r>
            <a:r>
              <a:rPr dirty="0" sz="750" b="1">
                <a:latin typeface="Arial"/>
                <a:cs typeface="Arial"/>
              </a:rPr>
              <a:t>futur </a:t>
            </a:r>
            <a:r>
              <a:rPr dirty="0" sz="750" spc="10" b="1">
                <a:latin typeface="Arial"/>
                <a:cs typeface="Arial"/>
              </a:rPr>
              <a:t>del </a:t>
            </a:r>
            <a:r>
              <a:rPr dirty="0" sz="750" spc="15" b="1">
                <a:latin typeface="Arial"/>
                <a:cs typeface="Arial"/>
              </a:rPr>
              <a:t>Zoo. </a:t>
            </a:r>
            <a:r>
              <a:rPr dirty="0" sz="750" spc="-20" b="1">
                <a:latin typeface="Arial"/>
                <a:cs typeface="Arial"/>
              </a:rPr>
              <a:t>Convocar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0" b="1">
                <a:latin typeface="Arial"/>
                <a:cs typeface="Arial"/>
              </a:rPr>
              <a:t>beques Floquet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Neu, </a:t>
            </a:r>
            <a:r>
              <a:rPr dirty="0" sz="750" spc="-35" b="1">
                <a:latin typeface="Arial"/>
                <a:cs typeface="Arial"/>
              </a:rPr>
              <a:t>Antoni Jonch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10" b="1">
                <a:latin typeface="Arial"/>
                <a:cs typeface="Arial"/>
              </a:rPr>
              <a:t>PRIC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25" b="1">
                <a:latin typeface="Arial"/>
                <a:cs typeface="Arial"/>
              </a:rPr>
              <a:t>Programa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Recerca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20" b="1">
                <a:latin typeface="Arial"/>
                <a:cs typeface="Arial"/>
              </a:rPr>
              <a:t>Conservació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25" b="1">
                <a:latin typeface="Arial"/>
                <a:cs typeface="Arial"/>
              </a:rPr>
              <a:t>signar </a:t>
            </a:r>
            <a:r>
              <a:rPr dirty="0" sz="750" spc="-35" b="1">
                <a:latin typeface="Arial"/>
                <a:cs typeface="Arial"/>
              </a:rPr>
              <a:t>nous </a:t>
            </a:r>
            <a:r>
              <a:rPr dirty="0" sz="750" spc="-25" b="1">
                <a:latin typeface="Arial"/>
                <a:cs typeface="Arial"/>
              </a:rPr>
              <a:t>convenis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</a:t>
            </a:r>
            <a:r>
              <a:rPr dirty="0" sz="750" spc="-15" b="1">
                <a:latin typeface="Arial"/>
                <a:cs typeface="Arial"/>
              </a:rPr>
              <a:t> de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d’espècies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recerca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científica.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10" b="1">
                <a:latin typeface="Arial"/>
                <a:cs typeface="Arial"/>
              </a:rPr>
              <a:t>Ser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espai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obert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tothom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amb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una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oferta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permanent.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Augmentar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nombre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visitants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respecte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l’any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2015.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235585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Ser </a:t>
            </a:r>
            <a:r>
              <a:rPr dirty="0" sz="750" spc="15" b="1">
                <a:latin typeface="Arial"/>
                <a:cs typeface="Arial"/>
              </a:rPr>
              <a:t>una bona </a:t>
            </a:r>
            <a:r>
              <a:rPr dirty="0" sz="750" spc="-5" b="1">
                <a:latin typeface="Arial"/>
                <a:cs typeface="Arial"/>
              </a:rPr>
              <a:t>alternativa </a:t>
            </a:r>
            <a:r>
              <a:rPr dirty="0" sz="750" spc="5" b="1">
                <a:latin typeface="Arial"/>
                <a:cs typeface="Arial"/>
              </a:rPr>
              <a:t>d’oci </a:t>
            </a:r>
            <a:r>
              <a:rPr dirty="0" sz="750" spc="10" b="1">
                <a:latin typeface="Arial"/>
                <a:cs typeface="Arial"/>
              </a:rPr>
              <a:t>per </a:t>
            </a:r>
            <a:r>
              <a:rPr dirty="0" sz="750" b="1">
                <a:latin typeface="Arial"/>
                <a:cs typeface="Arial"/>
              </a:rPr>
              <a:t>les </a:t>
            </a:r>
            <a:r>
              <a:rPr dirty="0" sz="750" spc="-5" b="1">
                <a:latin typeface="Arial"/>
                <a:cs typeface="Arial"/>
              </a:rPr>
              <a:t>famílies. </a:t>
            </a:r>
            <a:r>
              <a:rPr dirty="0" sz="750" spc="-30" b="1">
                <a:latin typeface="Arial"/>
                <a:cs typeface="Arial"/>
              </a:rPr>
              <a:t>Augmentar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35" b="1">
                <a:latin typeface="Arial"/>
                <a:cs typeface="Arial"/>
              </a:rPr>
              <a:t>promocions </a:t>
            </a:r>
            <a:r>
              <a:rPr dirty="0" sz="750" spc="-20" b="1">
                <a:latin typeface="Arial"/>
                <a:cs typeface="Arial"/>
              </a:rPr>
              <a:t>especials pels </a:t>
            </a:r>
            <a:r>
              <a:rPr dirty="0" sz="750" spc="-30" b="1">
                <a:latin typeface="Arial"/>
                <a:cs typeface="Arial"/>
              </a:rPr>
              <a:t>col·lectius familiars </a:t>
            </a:r>
            <a:r>
              <a:rPr dirty="0" sz="750" spc="-25" b="1">
                <a:latin typeface="Arial"/>
                <a:cs typeface="Arial"/>
              </a:rPr>
              <a:t>respecte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20" b="1">
                <a:latin typeface="Arial"/>
                <a:cs typeface="Arial"/>
              </a:rPr>
              <a:t>aquest any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ampliar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activitats</a:t>
            </a:r>
            <a:r>
              <a:rPr dirty="0" sz="750" spc="-25" b="1">
                <a:latin typeface="Arial"/>
                <a:cs typeface="Arial"/>
              </a:rPr>
              <a:t> exclusives</a:t>
            </a:r>
            <a:r>
              <a:rPr dirty="0" sz="750" spc="-20" b="1">
                <a:latin typeface="Arial"/>
                <a:cs typeface="Arial"/>
              </a:rPr>
              <a:t> per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membres</a:t>
            </a:r>
            <a:r>
              <a:rPr dirty="0" sz="750" spc="-20" b="1">
                <a:latin typeface="Arial"/>
                <a:cs typeface="Arial"/>
              </a:rPr>
              <a:t> del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Zoo </a:t>
            </a:r>
            <a:r>
              <a:rPr dirty="0" sz="750" spc="-10" b="1">
                <a:latin typeface="Arial"/>
                <a:cs typeface="Arial"/>
              </a:rPr>
              <a:t>Club.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b="1">
                <a:latin typeface="Arial"/>
                <a:cs typeface="Arial"/>
              </a:rPr>
              <a:t>Incrementar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qualitat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i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satisfacció </a:t>
            </a:r>
            <a:r>
              <a:rPr dirty="0" sz="750" spc="10" b="1">
                <a:latin typeface="Arial"/>
                <a:cs typeface="Arial"/>
              </a:rPr>
              <a:t>percebuda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pels</a:t>
            </a:r>
            <a:r>
              <a:rPr dirty="0" sz="750" spc="-5" b="1">
                <a:latin typeface="Arial"/>
                <a:cs typeface="Arial"/>
              </a:rPr>
              <a:t> visitants.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Consolidar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desenvolupament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nou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model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d’atenció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client.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10" b="1">
                <a:latin typeface="Arial"/>
                <a:cs typeface="Arial"/>
              </a:rPr>
              <a:t>Ser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un</a:t>
            </a:r>
            <a:r>
              <a:rPr dirty="0" sz="750" spc="5" b="1">
                <a:latin typeface="Arial"/>
                <a:cs typeface="Arial"/>
              </a:rPr>
              <a:t> parc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solidari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i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compromès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amb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societat.</a:t>
            </a:r>
            <a:r>
              <a:rPr dirty="0" sz="750" spc="-25" b="1">
                <a:latin typeface="Arial"/>
                <a:cs typeface="Arial"/>
              </a:rPr>
              <a:t> Ampliar </a:t>
            </a:r>
            <a:r>
              <a:rPr dirty="0" sz="750" spc="-15" b="1">
                <a:latin typeface="Arial"/>
                <a:cs typeface="Arial"/>
              </a:rPr>
              <a:t>els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actes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solidaris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col·laborant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entitats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institucions.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41275">
              <a:lnSpc>
                <a:spcPct val="112000"/>
              </a:lnSpc>
            </a:pPr>
            <a:r>
              <a:rPr dirty="0" sz="750" spc="5" b="1">
                <a:latin typeface="Arial"/>
                <a:cs typeface="Arial"/>
              </a:rPr>
              <a:t>Potenciar el Programa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10" b="1">
                <a:latin typeface="Arial"/>
                <a:cs typeface="Arial"/>
              </a:rPr>
              <a:t>Recerca </a:t>
            </a:r>
            <a:r>
              <a:rPr dirty="0" sz="750" spc="5" b="1">
                <a:latin typeface="Arial"/>
                <a:cs typeface="Arial"/>
              </a:rPr>
              <a:t>i </a:t>
            </a:r>
            <a:r>
              <a:rPr dirty="0" sz="750" spc="10" b="1">
                <a:latin typeface="Arial"/>
                <a:cs typeface="Arial"/>
              </a:rPr>
              <a:t>Conservació. </a:t>
            </a:r>
            <a:r>
              <a:rPr dirty="0" sz="750" spc="-25" b="1">
                <a:latin typeface="Arial"/>
                <a:cs typeface="Arial"/>
              </a:rPr>
              <a:t>Fomentar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desenvolupar convenis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col·laboració </a:t>
            </a:r>
            <a:r>
              <a:rPr dirty="0" sz="750" spc="-25" b="1">
                <a:latin typeface="Arial"/>
                <a:cs typeface="Arial"/>
              </a:rPr>
              <a:t>amb altres </a:t>
            </a:r>
            <a:r>
              <a:rPr dirty="0" sz="750" spc="-35" b="1">
                <a:latin typeface="Arial"/>
                <a:cs typeface="Arial"/>
              </a:rPr>
              <a:t>institucions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0" b="1">
                <a:latin typeface="Arial"/>
                <a:cs typeface="Arial"/>
              </a:rPr>
              <a:t>beques </a:t>
            </a:r>
            <a:r>
              <a:rPr dirty="0" sz="750" spc="-30" b="1">
                <a:latin typeface="Arial"/>
                <a:cs typeface="Arial"/>
              </a:rPr>
              <a:t>dirigides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conservació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d’espècies </a:t>
            </a:r>
            <a:r>
              <a:rPr dirty="0" sz="750" spc="-15" b="1">
                <a:latin typeface="Arial"/>
                <a:cs typeface="Arial"/>
              </a:rPr>
              <a:t>amenaçades.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181610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Consolidar </a:t>
            </a:r>
            <a:r>
              <a:rPr dirty="0" sz="750" spc="5" b="1">
                <a:latin typeface="Arial"/>
                <a:cs typeface="Arial"/>
              </a:rPr>
              <a:t>i </a:t>
            </a:r>
            <a:r>
              <a:rPr dirty="0" sz="750" spc="10" b="1">
                <a:latin typeface="Arial"/>
                <a:cs typeface="Arial"/>
              </a:rPr>
              <a:t>desenvolupar noves </a:t>
            </a:r>
            <a:r>
              <a:rPr dirty="0" sz="750" spc="-5" b="1">
                <a:latin typeface="Arial"/>
                <a:cs typeface="Arial"/>
              </a:rPr>
              <a:t>activitats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Granja </a:t>
            </a:r>
            <a:r>
              <a:rPr dirty="0" sz="750" spc="-5" b="1">
                <a:latin typeface="Arial"/>
                <a:cs typeface="Arial"/>
              </a:rPr>
              <a:t>infantil. </a:t>
            </a:r>
            <a:r>
              <a:rPr dirty="0" sz="750" spc="-10" b="1">
                <a:latin typeface="Arial"/>
                <a:cs typeface="Arial"/>
              </a:rPr>
              <a:t>Crear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25" b="1">
                <a:latin typeface="Arial"/>
                <a:cs typeface="Arial"/>
              </a:rPr>
              <a:t>remodelar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5" b="1">
                <a:latin typeface="Arial"/>
                <a:cs typeface="Arial"/>
              </a:rPr>
              <a:t>dinàmiques actuals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15" b="1">
                <a:latin typeface="Arial"/>
                <a:cs typeface="Arial"/>
              </a:rPr>
              <a:t>Granja,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25" b="1">
                <a:latin typeface="Arial"/>
                <a:cs typeface="Arial"/>
              </a:rPr>
              <a:t>més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remodelar </a:t>
            </a:r>
            <a:r>
              <a:rPr dirty="0" sz="750" spc="-40" b="1">
                <a:latin typeface="Arial"/>
                <a:cs typeface="Arial"/>
              </a:rPr>
              <a:t>tota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retolació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d’aquestes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instal·lacions.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83820">
              <a:lnSpc>
                <a:spcPct val="112000"/>
              </a:lnSpc>
            </a:pPr>
            <a:r>
              <a:rPr dirty="0" sz="750" b="1">
                <a:latin typeface="Arial"/>
                <a:cs typeface="Arial"/>
              </a:rPr>
              <a:t>Incrementar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5" b="1">
                <a:latin typeface="Arial"/>
                <a:cs typeface="Arial"/>
              </a:rPr>
              <a:t>promoció i </a:t>
            </a:r>
            <a:r>
              <a:rPr dirty="0" sz="750" b="1">
                <a:latin typeface="Arial"/>
                <a:cs typeface="Arial"/>
              </a:rPr>
              <a:t>difusió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totes les </a:t>
            </a:r>
            <a:r>
              <a:rPr dirty="0" sz="750" spc="-5" b="1">
                <a:latin typeface="Arial"/>
                <a:cs typeface="Arial"/>
              </a:rPr>
              <a:t>activitats </a:t>
            </a:r>
            <a:r>
              <a:rPr dirty="0" sz="750" b="1">
                <a:latin typeface="Arial"/>
                <a:cs typeface="Arial"/>
              </a:rPr>
              <a:t>regulars </a:t>
            </a:r>
            <a:r>
              <a:rPr dirty="0" sz="750" spc="15" b="1">
                <a:latin typeface="Arial"/>
                <a:cs typeface="Arial"/>
              </a:rPr>
              <a:t>que </a:t>
            </a:r>
            <a:r>
              <a:rPr dirty="0" sz="750" spc="-5" b="1">
                <a:latin typeface="Arial"/>
                <a:cs typeface="Arial"/>
              </a:rPr>
              <a:t>realitza </a:t>
            </a:r>
            <a:r>
              <a:rPr dirty="0" sz="750" spc="5" b="1">
                <a:latin typeface="Arial"/>
                <a:cs typeface="Arial"/>
              </a:rPr>
              <a:t>el Departament d’Educació. </a:t>
            </a:r>
            <a:r>
              <a:rPr dirty="0" sz="750" spc="-30" b="1">
                <a:latin typeface="Arial"/>
                <a:cs typeface="Arial"/>
              </a:rPr>
              <a:t>Incrementar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5" b="1">
                <a:latin typeface="Arial"/>
                <a:cs typeface="Arial"/>
              </a:rPr>
              <a:t>difusió </a:t>
            </a:r>
            <a:r>
              <a:rPr dirty="0" sz="750" spc="-15" b="1">
                <a:latin typeface="Arial"/>
                <a:cs typeface="Arial"/>
              </a:rPr>
              <a:t>de les </a:t>
            </a:r>
            <a:r>
              <a:rPr dirty="0" sz="750" spc="-30" b="1">
                <a:latin typeface="Arial"/>
                <a:cs typeface="Arial"/>
              </a:rPr>
              <a:t>activitats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través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5" b="1">
                <a:latin typeface="Arial"/>
                <a:cs typeface="Arial"/>
              </a:rPr>
              <a:t>diferents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tècniques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comunicació</a:t>
            </a:r>
            <a:r>
              <a:rPr dirty="0" sz="750" spc="-15" b="1">
                <a:latin typeface="Arial"/>
                <a:cs typeface="Arial"/>
              </a:rPr>
              <a:t> (Campanyes,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web,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xarxes</a:t>
            </a:r>
            <a:r>
              <a:rPr dirty="0" sz="750" spc="-20" b="1">
                <a:latin typeface="Arial"/>
                <a:cs typeface="Arial"/>
              </a:rPr>
              <a:t> socials).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217804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Desenvolupar </a:t>
            </a:r>
            <a:r>
              <a:rPr dirty="0" sz="750" spc="5" b="1">
                <a:latin typeface="Arial"/>
                <a:cs typeface="Arial"/>
              </a:rPr>
              <a:t>el Comitè </a:t>
            </a:r>
            <a:r>
              <a:rPr dirty="0" sz="750" b="1">
                <a:latin typeface="Arial"/>
                <a:cs typeface="Arial"/>
              </a:rPr>
              <a:t>d’Ètica </a:t>
            </a:r>
            <a:r>
              <a:rPr dirty="0" sz="750" spc="5" b="1">
                <a:latin typeface="Arial"/>
                <a:cs typeface="Arial"/>
              </a:rPr>
              <a:t>i Benestar. </a:t>
            </a:r>
            <a:r>
              <a:rPr dirty="0" sz="750" spc="-15" b="1">
                <a:latin typeface="Arial"/>
                <a:cs typeface="Arial"/>
              </a:rPr>
              <a:t>Treballar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25" b="1">
                <a:latin typeface="Arial"/>
                <a:cs typeface="Arial"/>
              </a:rPr>
              <a:t>l’objectiu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35" b="1">
                <a:latin typeface="Arial"/>
                <a:cs typeface="Arial"/>
              </a:rPr>
              <a:t>comitè </a:t>
            </a:r>
            <a:r>
              <a:rPr dirty="0" sz="750" spc="-15" b="1">
                <a:latin typeface="Arial"/>
                <a:cs typeface="Arial"/>
              </a:rPr>
              <a:t>és </a:t>
            </a:r>
            <a:r>
              <a:rPr dirty="0" sz="750" spc="-25" b="1">
                <a:latin typeface="Arial"/>
                <a:cs typeface="Arial"/>
              </a:rPr>
              <a:t>vetllar perquè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0" b="1">
                <a:latin typeface="Arial"/>
                <a:cs typeface="Arial"/>
              </a:rPr>
              <a:t>professionals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15" b="1">
                <a:latin typeface="Arial"/>
                <a:cs typeface="Arial"/>
              </a:rPr>
              <a:t>Zoo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5" b="1">
                <a:latin typeface="Arial"/>
                <a:cs typeface="Arial"/>
              </a:rPr>
              <a:t>seus </a:t>
            </a:r>
            <a:r>
              <a:rPr dirty="0" sz="750" spc="-30" b="1">
                <a:latin typeface="Arial"/>
                <a:cs typeface="Arial"/>
              </a:rPr>
              <a:t>col·laboradors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segueixin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escrupolosament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preceptes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indicacions</a:t>
            </a:r>
            <a:r>
              <a:rPr dirty="0" sz="750" spc="-20" b="1">
                <a:latin typeface="Arial"/>
                <a:cs typeface="Arial"/>
              </a:rPr>
              <a:t> 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conté</a:t>
            </a:r>
            <a:r>
              <a:rPr dirty="0" sz="750" spc="-15" b="1">
                <a:latin typeface="Arial"/>
                <a:cs typeface="Arial"/>
              </a:rPr>
              <a:t> 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Codi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Ètic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Benestar.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-5" b="1">
                <a:latin typeface="Arial"/>
                <a:cs typeface="Arial"/>
              </a:rPr>
              <a:t>Millorar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les</a:t>
            </a:r>
            <a:r>
              <a:rPr dirty="0" sz="750" spc="-5" b="1">
                <a:latin typeface="Arial"/>
                <a:cs typeface="Arial"/>
              </a:rPr>
              <a:t> instal·lacions.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Fer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obres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instal·lacions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millorar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gestió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benestar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animals.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585159"/>
            <a:ext cx="3344545" cy="61722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940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 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24154">
              <a:lnSpc>
                <a:spcPct val="117300"/>
              </a:lnSpc>
              <a:spcBef>
                <a:spcPts val="5"/>
              </a:spcBef>
            </a:pP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0489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w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e 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publicar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pàgines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í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w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Jordi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nous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webs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Sant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Jordi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Club</a:t>
            </a:r>
            <a:r>
              <a:rPr dirty="0" sz="1200" spc="-1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l'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Estad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í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17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3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5720">
              <a:lnSpc>
                <a:spcPct val="117300"/>
              </a:lnSpc>
              <a:spcBef>
                <a:spcPts val="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·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t 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eficiència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ambiental.</a:t>
            </a:r>
            <a:r>
              <a:rPr dirty="0" sz="1200" spc="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k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substituït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d’incandescència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2191" y="4309872"/>
            <a:ext cx="3345484" cy="22238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42201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55">
                <a:latin typeface="Tahoma"/>
                <a:cs typeface="Tahoma"/>
              </a:rPr>
              <a:t>A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10">
                <a:latin typeface="Tahoma"/>
                <a:cs typeface="Tahoma"/>
              </a:rPr>
              <a:t>ll</a:t>
            </a:r>
            <a:r>
              <a:rPr dirty="0" sz="4300" spc="-170">
                <a:latin typeface="Tahoma"/>
                <a:cs typeface="Tahoma"/>
              </a:rPr>
              <a:t>a</a:t>
            </a:r>
            <a:r>
              <a:rPr dirty="0" sz="4300" spc="-515">
                <a:latin typeface="Tahoma"/>
                <a:cs typeface="Tahoma"/>
              </a:rPr>
              <a:t> </a:t>
            </a:r>
            <a:r>
              <a:rPr dirty="0" sz="4300" spc="-285">
                <a:latin typeface="Tahoma"/>
                <a:cs typeface="Tahoma"/>
              </a:rPr>
              <a:t>O</a:t>
            </a:r>
            <a:r>
              <a:rPr dirty="0" sz="4300" spc="10">
                <a:latin typeface="Tahoma"/>
                <a:cs typeface="Tahoma"/>
              </a:rPr>
              <a:t>l</a:t>
            </a:r>
            <a:r>
              <a:rPr dirty="0" sz="4300" spc="-65">
                <a:latin typeface="Tahoma"/>
                <a:cs typeface="Tahoma"/>
              </a:rPr>
              <a:t>í</a:t>
            </a:r>
            <a:r>
              <a:rPr dirty="0" sz="4300" spc="-235">
                <a:latin typeface="Tahoma"/>
                <a:cs typeface="Tahoma"/>
              </a:rPr>
              <a:t>m</a:t>
            </a:r>
            <a:r>
              <a:rPr dirty="0" sz="4300" spc="-75">
                <a:latin typeface="Tahoma"/>
                <a:cs typeface="Tahoma"/>
              </a:rPr>
              <a:t>p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170">
                <a:latin typeface="Tahoma"/>
                <a:cs typeface="Tahoma"/>
              </a:rPr>
              <a:t>a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81990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Anella 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Olímpica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dinamització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gestionant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polivalents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espectacles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promotors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celebració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esdeveniments.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internacionals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d’instal·lacions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polivalents,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Olímpiques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siguin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l’orgull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treballem.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1569110"/>
            <a:ext cx="6827520" cy="4370070"/>
          </a:xfrm>
          <a:custGeom>
            <a:avLst/>
            <a:gdLst/>
            <a:ahLst/>
            <a:cxnLst/>
            <a:rect l="l" t="t" r="r" b="b"/>
            <a:pathLst>
              <a:path w="6827520" h="4370070">
                <a:moveTo>
                  <a:pt x="6827520" y="4369612"/>
                </a:moveTo>
                <a:lnTo>
                  <a:pt x="0" y="4369612"/>
                </a:lnTo>
                <a:lnTo>
                  <a:pt x="0" y="0"/>
                </a:lnTo>
                <a:lnTo>
                  <a:pt x="6827520" y="0"/>
                </a:lnTo>
                <a:lnTo>
                  <a:pt x="6827520" y="4369612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319652"/>
            <a:ext cx="324167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pp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l’experiència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obtingudes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w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663" y="1569110"/>
            <a:ext cx="6827520" cy="4370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487680" marR="3669665">
              <a:lnSpc>
                <a:spcPct val="117300"/>
              </a:lnSpc>
              <a:spcBef>
                <a:spcPts val="5"/>
              </a:spcBef>
            </a:pP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08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5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3623310">
              <a:lnSpc>
                <a:spcPct val="1173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836.138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Espectadors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esdeveniments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3726815">
              <a:lnSpc>
                <a:spcPct val="1173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87680" marR="3583940">
              <a:lnSpc>
                <a:spcPct val="117300"/>
              </a:lnSpc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Ice,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Trial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Enduro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Indoor,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Robbie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Williams,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á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á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3503295">
              <a:lnSpc>
                <a:spcPct val="117300"/>
              </a:lnSpc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Gemeliers.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2544470"/>
            <a:ext cx="2857804" cy="96560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6963" y="6316167"/>
            <a:ext cx="6772275" cy="12274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INGRESSOS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ESDEVENIMENTS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D’acord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instal.lacions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d’assolir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l’equilibri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destaquem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enguany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escreix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previsions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l’increment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d’actes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derivats 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celebració.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L’orientació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comercial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proactiva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suma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segell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d’èxit</a:t>
            </a:r>
            <a:r>
              <a:rPr dirty="0" sz="1200" spc="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organitzatiu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oferim.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46963" y="8364423"/>
            <a:ext cx="6726555" cy="165671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impecable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operacions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bàsica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celebració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d’esdeveniments,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l'optimització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integra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diària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aposta per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unes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sostenibles,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incidint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mediambientals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integrant-los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diariament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celebració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d’esdeveniments.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maximització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reciclatge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2015: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exemple,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èxit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pilot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reutilitzables.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503021"/>
            <a:ext cx="6658609" cy="58502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CANALS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PERMANENTS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DIÀLEG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FORMACIÓ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INTERNA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4604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interna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informativa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formativa,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adscrit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externs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proveïdors.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incideixen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positivament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coneixement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negoci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fomenten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connexió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diàleg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implicades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espais.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Assolir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objectius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econòmics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instal·lació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fixats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projectes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espais,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buscant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eficiència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mediambiental.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Instalar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paviment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pista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PSJ,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renovar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banys, 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il·luminació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decorativa, 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tanques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cortinatge.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processos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d’eficiència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operacions.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z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79095">
              <a:lnSpc>
                <a:spcPct val="117300"/>
              </a:lnSpc>
              <a:spcBef>
                <a:spcPts val="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Llançar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l'App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Palau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Jordi.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aplicació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facilitarà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àgil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permanent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l’Anella.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posicionament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SEO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seguidors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Incrementar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venda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d'entrades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online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media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Cercar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patrocinis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oficials.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48813"/>
            <a:ext cx="3342640" cy="38703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40640">
              <a:lnSpc>
                <a:spcPct val="117300"/>
              </a:lnSpc>
              <a:spcBef>
                <a:spcPts val="94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9209">
              <a:lnSpc>
                <a:spcPct val="117300"/>
              </a:lnSpc>
              <a:spcBef>
                <a:spcPts val="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c 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Fòrum.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establert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l’accés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evitar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Implementar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control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l'aforament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través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celebrats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torns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obtenir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191" y="2710281"/>
            <a:ext cx="3345484" cy="22238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47066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75">
                <a:latin typeface="Tahoma"/>
                <a:cs typeface="Tahoma"/>
              </a:rPr>
              <a:t>F</a:t>
            </a:r>
            <a:r>
              <a:rPr dirty="0" sz="4300" spc="-35">
                <a:latin typeface="Tahoma"/>
                <a:cs typeface="Tahoma"/>
              </a:rPr>
              <a:t>ò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145">
                <a:latin typeface="Tahoma"/>
                <a:cs typeface="Tahoma"/>
              </a:rPr>
              <a:t>m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70750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Fòrum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l’encàrrec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espais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màxima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eficiència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sector,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l’entorn,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necessitats,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organitzacions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067194"/>
            <a:ext cx="6821170" cy="22415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8890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encarregat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l’Enginyeria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Dèbit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projecte executiu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canvi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d’organització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subministraments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elèctrics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Fòrum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potència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instal·lada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3200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kVA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alimentava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quadres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elèctrics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distribuïts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Parc.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reorganització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suposat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baixa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transformadors 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CT-1,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períodes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útil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teòrica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s’havien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superat.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Traslladar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transformadors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CT-2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(zona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UCA)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CT-1.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connexió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subquadres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esplanada.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Després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l'estudi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corbes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W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W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2"/>
            <a:ext cx="6798945" cy="1898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4069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marcarà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curt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mijà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primari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progrés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col·lectiu.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730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assolits,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metes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marquem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d’ara,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possibles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humans.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cadascuna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1.224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formen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esforç,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implicació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eficiència,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representen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veritable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força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empresa.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dedicació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professionals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sumada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confiança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reiterada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animen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plegats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transformadora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ciutat.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877317"/>
            <a:ext cx="109029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45" i="1">
                <a:solidFill>
                  <a:srgbClr val="CF0018"/>
                </a:solidFill>
                <a:latin typeface="Verdana"/>
                <a:cs typeface="Verdana"/>
              </a:rPr>
              <a:t>f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4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è</a:t>
            </a:r>
            <a:r>
              <a:rPr dirty="0" sz="1050" spc="-130" i="1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050" spc="-65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50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050" spc="-155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2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050" spc="-270" i="1">
                <a:solidFill>
                  <a:srgbClr val="CF0018"/>
                </a:solidFill>
                <a:latin typeface="Verdana"/>
                <a:cs typeface="Verdana"/>
              </a:rPr>
              <a:t>:</a:t>
            </a:r>
            <a:r>
              <a:rPr dirty="0" sz="1050" spc="-12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050" spc="-215" i="1">
                <a:solidFill>
                  <a:srgbClr val="CF0018"/>
                </a:solidFill>
                <a:latin typeface="Verdana"/>
                <a:cs typeface="Verdana"/>
              </a:rPr>
              <a:t>4</a:t>
            </a:r>
            <a:r>
              <a:rPr dirty="0" sz="1050" spc="-175" i="1">
                <a:solidFill>
                  <a:srgbClr val="CF0018"/>
                </a:solidFill>
                <a:latin typeface="Verdana"/>
                <a:cs typeface="Verdana"/>
              </a:rPr>
              <a:t>-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1</a:t>
            </a:r>
            <a:endParaRPr sz="10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4"/>
            <a:ext cx="6827520" cy="3979545"/>
          </a:xfrm>
          <a:custGeom>
            <a:avLst/>
            <a:gdLst/>
            <a:ahLst/>
            <a:cxnLst/>
            <a:rect l="l" t="t" r="r" b="b"/>
            <a:pathLst>
              <a:path w="6827520" h="3979545">
                <a:moveTo>
                  <a:pt x="6827520" y="3979468"/>
                </a:moveTo>
                <a:lnTo>
                  <a:pt x="0" y="3979468"/>
                </a:lnTo>
                <a:lnTo>
                  <a:pt x="0" y="0"/>
                </a:lnTo>
                <a:lnTo>
                  <a:pt x="6827520" y="0"/>
                </a:lnTo>
                <a:lnTo>
                  <a:pt x="6827520" y="3979468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359664"/>
            <a:ext cx="6827520" cy="3979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975360" marR="3435985">
              <a:lnSpc>
                <a:spcPct val="117300"/>
              </a:lnSpc>
              <a:spcBef>
                <a:spcPts val="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2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8 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12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corporatiu.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975360">
              <a:lnSpc>
                <a:spcPct val="100000"/>
              </a:lnSpc>
              <a:spcBef>
                <a:spcPts val="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marL="975360" marR="3123565">
              <a:lnSpc>
                <a:spcPct val="117300"/>
              </a:lnSpc>
            </a:pP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930.397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975360" marR="3138170">
              <a:lnSpc>
                <a:spcPct val="1173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y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h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ï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975360" marR="3121025">
              <a:lnSpc>
                <a:spcPct val="117300"/>
              </a:lnSpc>
              <a:spcBef>
                <a:spcPts val="5"/>
              </a:spcBef>
            </a:pP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diürnes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1042416"/>
            <a:ext cx="1872691" cy="12192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4667808"/>
            <a:ext cx="6597015" cy="172466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percentatge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recollida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selectiva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actes.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Incentivar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implantar-hi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2697581"/>
            <a:ext cx="4544695" cy="741108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44780">
              <a:lnSpc>
                <a:spcPct val="117300"/>
              </a:lnSpc>
            </a:pP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faciliten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l’accés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l’Eix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Monumental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Parc,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enregistrat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32.554.536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usos.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016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tres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Punts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d’Informació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atès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informació,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124.977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4.600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oberts.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6891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d’inspecció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obert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l’any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448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expedients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d’incidències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79,91%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incidències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reportades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havien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solucionades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requeriment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Sants-Montjuïc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emès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104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compatibilitat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d’activitats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Parc,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previs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concessió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corresponent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permís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llicència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extraordinària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d’activitats.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4732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coordinat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juntament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Guàrdia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executat,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operatius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l’aparcament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espectacles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3588105"/>
            <a:ext cx="2194559" cy="122895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6734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5">
                <a:latin typeface="Tahoma"/>
                <a:cs typeface="Tahoma"/>
              </a:rPr>
              <a:t>P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500">
                <a:latin typeface="Tahoma"/>
                <a:cs typeface="Tahoma"/>
              </a:rPr>
              <a:t> </a:t>
            </a:r>
            <a:r>
              <a:rPr dirty="0" sz="4300" spc="-75">
                <a:latin typeface="Tahoma"/>
                <a:cs typeface="Tahoma"/>
              </a:rPr>
              <a:t>d</a:t>
            </a:r>
            <a:r>
              <a:rPr dirty="0" sz="4300" spc="-210">
                <a:latin typeface="Tahoma"/>
                <a:cs typeface="Tahoma"/>
              </a:rPr>
              <a:t>e</a:t>
            </a:r>
            <a:r>
              <a:rPr dirty="0" sz="4300" spc="-484">
                <a:latin typeface="Tahoma"/>
                <a:cs typeface="Tahoma"/>
              </a:rPr>
              <a:t> </a:t>
            </a:r>
            <a:r>
              <a:rPr dirty="0" sz="4300" spc="-250">
                <a:latin typeface="Tahoma"/>
                <a:cs typeface="Tahoma"/>
              </a:rPr>
              <a:t>M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295">
                <a:latin typeface="Tahoma"/>
                <a:cs typeface="Tahoma"/>
              </a:rPr>
              <a:t>j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10">
                <a:latin typeface="Tahoma"/>
                <a:cs typeface="Tahoma"/>
              </a:rPr>
              <a:t>ï</a:t>
            </a:r>
            <a:r>
              <a:rPr dirty="0" sz="4300" spc="-70">
                <a:latin typeface="Tahoma"/>
                <a:cs typeface="Tahoma"/>
              </a:rPr>
              <a:t>c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743065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eficiència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coneixement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l’entorn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ciutadans,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organitzacions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46963"/>
            <a:ext cx="4552315" cy="187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PROSPECCIONS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PERSONES</a:t>
            </a:r>
            <a:r>
              <a:rPr dirty="0" sz="1200" spc="-1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SENSE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SOSTRE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ASSENTAMENTS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inspeccions habituals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ordinàries,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prospeccions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detecció i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sostre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assentaments.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prospeccions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conjuntament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comunitari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Guàrdia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Territorial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Sants-Montjuïc,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Prevenció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districte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tècnics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717088"/>
            <a:ext cx="6694170" cy="31095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escales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mecàniques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pendents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22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escales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mecàniques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adaptar-les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Norma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UNE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115-2.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Aconseguir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patrocinis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mapes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guia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0541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Torre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Barcelona’92.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acordat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Ministeri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l’Interior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protocol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gener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2010.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9690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prospeccions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periòdiques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conjuntament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Sants-Montjuïc,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comunitari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Guàrdia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d’Inserció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22885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5">
                <a:latin typeface="Tahoma"/>
                <a:cs typeface="Tahoma"/>
              </a:rPr>
              <a:t>P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200">
                <a:latin typeface="Tahoma"/>
                <a:cs typeface="Tahoma"/>
              </a:rPr>
              <a:t>k</a:t>
            </a:r>
            <a:r>
              <a:rPr dirty="0" sz="4300" spc="-525">
                <a:latin typeface="Tahoma"/>
                <a:cs typeface="Tahoma"/>
              </a:rPr>
              <a:t> </a:t>
            </a:r>
            <a:r>
              <a:rPr dirty="0" sz="4300" spc="-340">
                <a:latin typeface="Tahoma"/>
                <a:cs typeface="Tahoma"/>
              </a:rPr>
              <a:t>G</a:t>
            </a:r>
            <a:r>
              <a:rPr dirty="0" sz="4300" spc="-175">
                <a:latin typeface="Tahoma"/>
                <a:cs typeface="Tahoma"/>
              </a:rPr>
              <a:t>ü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10">
                <a:latin typeface="Tahoma"/>
                <a:cs typeface="Tahoma"/>
              </a:rPr>
              <a:t>l</a:t>
            </a:r>
            <a:r>
              <a:rPr dirty="0" sz="4300" spc="5">
                <a:latin typeface="Tahoma"/>
                <a:cs typeface="Tahoma"/>
              </a:rPr>
              <a:t>l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35445" cy="45465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unitat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Park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Güel</a:t>
            </a:r>
            <a:r>
              <a:rPr dirty="0" sz="1200" spc="30">
                <a:solidFill>
                  <a:srgbClr val="0068E0"/>
                </a:solidFill>
                <a:latin typeface="Tahoma"/>
                <a:cs typeface="Tahoma"/>
              </a:rPr>
              <a:t>l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l'encàrrec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monumental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emblemàtic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garantir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lleure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veïns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turistes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accedeixen.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2300630"/>
            <a:ext cx="6827519" cy="2048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5067706"/>
            <a:ext cx="6626225" cy="3538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59690">
              <a:lnSpc>
                <a:spcPct val="117300"/>
              </a:lnSpc>
              <a:spcBef>
                <a:spcPts val="940"/>
              </a:spcBef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obtingut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la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certificació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ISO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9001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calendari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establert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juny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gràcies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l'esforç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l’equip.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97485">
              <a:lnSpc>
                <a:spcPct val="117300"/>
              </a:lnSpc>
              <a:spcBef>
                <a:spcPts val="5"/>
              </a:spcBef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regulació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turística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implantat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2013,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l’arrencada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garanteixen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retorn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turística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83845">
              <a:lnSpc>
                <a:spcPct val="117300"/>
              </a:lnSpc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Hem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nivell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notable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visitants,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dir,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obtingut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puntuació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8,3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8,1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obtinguts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1590">
              <a:lnSpc>
                <a:spcPct val="117300"/>
              </a:lnSpc>
              <a:spcBef>
                <a:spcPts val="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campanya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que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va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dur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 terme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incrementar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coneixement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registre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Gaudir+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ha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permès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fins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quasi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100.000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membres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actuals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lluny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13.000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afavorit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Seguim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treballant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disposició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59663" y="359664"/>
            <a:ext cx="6827520" cy="314071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487680" marR="2546985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rebut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2.761.626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usuaris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xifra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-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2517775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9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trànsit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veïns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escolars,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trànsit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87680" marR="248793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L'app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gratuïta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disponible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idiomes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registrat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2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31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à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contraposició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59.242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desembre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828998"/>
            <a:ext cx="6830695" cy="3480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guiades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cultural.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4859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Organitzar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activitats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escoles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districte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Gràcia.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alumnes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primària,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cursa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park,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guiada.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82550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Fomentar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l'ús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entre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veïns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ciutadans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dissenyant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atreguin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valoració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global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notable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visita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extensiva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guiades.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413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Treballar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disposició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d'un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espai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adequada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737107"/>
            <a:ext cx="258508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10">
                <a:latin typeface="Tahoma"/>
                <a:cs typeface="Tahoma"/>
              </a:rPr>
              <a:t>l</a:t>
            </a:r>
            <a:r>
              <a:rPr dirty="0" sz="4300" spc="-200">
                <a:latin typeface="Tahoma"/>
                <a:cs typeface="Tahoma"/>
              </a:rPr>
              <a:t>s</a:t>
            </a:r>
            <a:r>
              <a:rPr dirty="0" sz="4300" spc="-530">
                <a:latin typeface="Tahoma"/>
                <a:cs typeface="Tahoma"/>
              </a:rPr>
              <a:t> </a:t>
            </a:r>
            <a:r>
              <a:rPr dirty="0" sz="4300" spc="-175">
                <a:latin typeface="Tahoma"/>
                <a:cs typeface="Tahoma"/>
              </a:rPr>
              <a:t>S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305">
                <a:latin typeface="Tahoma"/>
                <a:cs typeface="Tahoma"/>
              </a:rPr>
              <a:t>v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160">
                <a:latin typeface="Tahoma"/>
                <a:cs typeface="Tahoma"/>
              </a:rPr>
              <a:t>s  </a:t>
            </a:r>
            <a:r>
              <a:rPr dirty="0" sz="4300" spc="-210">
                <a:latin typeface="Tahoma"/>
                <a:cs typeface="Tahoma"/>
              </a:rPr>
              <a:t>C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75">
                <a:latin typeface="Tahoma"/>
                <a:cs typeface="Tahoma"/>
              </a:rPr>
              <a:t>p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140">
                <a:latin typeface="Tahoma"/>
                <a:cs typeface="Tahoma"/>
              </a:rPr>
              <a:t>t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200">
                <a:latin typeface="Tahoma"/>
                <a:cs typeface="Tahoma"/>
              </a:rPr>
              <a:t>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2065548"/>
            <a:ext cx="2939415" cy="43757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0287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 marL="12700" marR="190500">
              <a:lnSpc>
                <a:spcPct val="202700"/>
              </a:lnSpc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ó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7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f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ss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j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í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n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o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endParaRPr sz="1200">
              <a:latin typeface="Tahoma"/>
              <a:cs typeface="Tahoma"/>
            </a:endParaRPr>
          </a:p>
          <a:p>
            <a:pPr marL="12700" marR="570865">
              <a:lnSpc>
                <a:spcPct val="202700"/>
              </a:lnSpc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ó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p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m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x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r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x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l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t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u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 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R</a:t>
            </a:r>
            <a:r>
              <a:rPr dirty="0" sz="1200" spc="-18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+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D</a:t>
            </a:r>
            <a:r>
              <a:rPr dirty="0" sz="1200" spc="-18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+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732790">
              <a:lnSpc>
                <a:spcPct val="202700"/>
              </a:lnSpc>
            </a:pPr>
            <a:r>
              <a:rPr dirty="0" sz="1200" spc="-8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à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q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n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g</a:t>
            </a:r>
            <a:r>
              <a:rPr dirty="0" sz="1200" spc="-7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p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t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u</a:t>
            </a:r>
            <a:r>
              <a:rPr dirty="0" sz="1200" spc="-20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o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m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4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 </a:t>
            </a:r>
            <a:r>
              <a:rPr dirty="0" sz="1200" spc="5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r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s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,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r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g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t</a:t>
            </a:r>
            <a:r>
              <a:rPr dirty="0" sz="1200" spc="7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z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ó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R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S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r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v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i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 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t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è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c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22191" y="1237488"/>
            <a:ext cx="3345484" cy="447690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207715"/>
            <a:ext cx="4876800" cy="19507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9663" y="5255971"/>
            <a:ext cx="4876800" cy="19507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493268"/>
            <a:ext cx="2225675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15">
                <a:latin typeface="Tahoma"/>
                <a:cs typeface="Tahoma"/>
              </a:rPr>
              <a:t>A</a:t>
            </a:r>
            <a:r>
              <a:rPr dirty="0" spc="-50">
                <a:latin typeface="Tahoma"/>
                <a:cs typeface="Tahoma"/>
              </a:rPr>
              <a:t>t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0">
                <a:latin typeface="Tahoma"/>
                <a:cs typeface="Tahoma"/>
              </a:rPr>
              <a:t>n</a:t>
            </a:r>
            <a:r>
              <a:rPr dirty="0" spc="5">
                <a:latin typeface="Tahoma"/>
                <a:cs typeface="Tahoma"/>
              </a:rPr>
              <a:t>c</a:t>
            </a:r>
            <a:r>
              <a:rPr dirty="0" spc="5">
                <a:latin typeface="Tahoma"/>
                <a:cs typeface="Tahoma"/>
              </a:rPr>
              <a:t>i</a:t>
            </a:r>
            <a:r>
              <a:rPr dirty="0" spc="-10">
                <a:latin typeface="Tahoma"/>
                <a:cs typeface="Tahoma"/>
              </a:rPr>
              <a:t>ó</a:t>
            </a:r>
            <a:r>
              <a:rPr dirty="0" spc="-265">
                <a:latin typeface="Tahoma"/>
                <a:cs typeface="Tahoma"/>
              </a:rPr>
              <a:t> </a:t>
            </a:r>
            <a:r>
              <a:rPr dirty="0" spc="-95">
                <a:latin typeface="Tahoma"/>
                <a:cs typeface="Tahoma"/>
              </a:rPr>
              <a:t>a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60">
                <a:latin typeface="Tahoma"/>
                <a:cs typeface="Tahoma"/>
              </a:rPr>
              <a:t>C</a:t>
            </a:r>
            <a:r>
              <a:rPr dirty="0" spc="5">
                <a:latin typeface="Tahoma"/>
                <a:cs typeface="Tahoma"/>
              </a:rPr>
              <a:t>l</a:t>
            </a:r>
            <a:r>
              <a:rPr dirty="0" spc="5">
                <a:latin typeface="Tahoma"/>
                <a:cs typeface="Tahoma"/>
              </a:rPr>
              <a:t>i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0">
                <a:latin typeface="Tahoma"/>
                <a:cs typeface="Tahoma"/>
              </a:rPr>
              <a:t>n</a:t>
            </a:r>
            <a:r>
              <a:rPr dirty="0" spc="-80">
                <a:latin typeface="Tahoma"/>
                <a:cs typeface="Tahoma"/>
              </a:rPr>
              <a:t>t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029646"/>
            <a:ext cx="6808470" cy="152019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65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Coincidint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Calàbria,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Model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d’Atenció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Client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Corporatiu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detectar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l’oportunitat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d’optimitzar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all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center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existent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depenia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100%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proveïdor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implantat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basa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centraleta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virtual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canalitza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trucades,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guanya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llibertat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moviments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transparència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dades.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d’afegir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all</a:t>
            </a:r>
            <a:r>
              <a:rPr dirty="0" sz="1250" spc="-295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center</a:t>
            </a:r>
            <a:r>
              <a:rPr dirty="0" sz="1250" spc="-25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propi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deixar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50" spc="-75" i="1">
                <a:solidFill>
                  <a:srgbClr val="666666"/>
                </a:solidFill>
                <a:latin typeface="Verdana"/>
                <a:cs typeface="Verdana"/>
              </a:rPr>
              <a:t>all</a:t>
            </a:r>
            <a:r>
              <a:rPr dirty="0" sz="1250" spc="-290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50" spc="-80" i="1">
                <a:solidFill>
                  <a:srgbClr val="666666"/>
                </a:solidFill>
                <a:latin typeface="Verdana"/>
                <a:cs typeface="Verdana"/>
              </a:rPr>
              <a:t>center</a:t>
            </a:r>
            <a:r>
              <a:rPr dirty="0" sz="1250" spc="-254" i="1">
                <a:solidFill>
                  <a:srgbClr val="666666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extern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desbordaments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trucades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d’horari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comercial,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redueix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considerablement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telefònica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externa.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7584135"/>
            <a:ext cx="6830695" cy="202692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juliol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membres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intensament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implementació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Oficines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Calàbria.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innovació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davant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l’antic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requereix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molts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replantejaments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eines,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processos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1176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setembre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esforç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acabar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d'instal·lar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l’oficina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física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d’octubre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l'usuari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divisions: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últims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mesos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l'AreaDUM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tràmits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grues.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285744"/>
            <a:ext cx="6827520" cy="5033010"/>
          </a:xfrm>
          <a:custGeom>
            <a:avLst/>
            <a:gdLst/>
            <a:ahLst/>
            <a:cxnLst/>
            <a:rect l="l" t="t" r="r" b="b"/>
            <a:pathLst>
              <a:path w="6827520" h="5033009">
                <a:moveTo>
                  <a:pt x="6827520" y="5032857"/>
                </a:moveTo>
                <a:lnTo>
                  <a:pt x="0" y="5032857"/>
                </a:lnTo>
                <a:lnTo>
                  <a:pt x="0" y="0"/>
                </a:lnTo>
                <a:lnTo>
                  <a:pt x="6827520" y="0"/>
                </a:lnTo>
                <a:lnTo>
                  <a:pt x="6827520" y="5032857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3285744"/>
            <a:ext cx="6827520" cy="5033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975360">
              <a:lnSpc>
                <a:spcPct val="100000"/>
              </a:lnSpc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INAUGURACIÓ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OFICINA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ATENCIÓ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CLIENT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975360" marR="2969895">
              <a:lnSpc>
                <a:spcPct val="117300"/>
              </a:lnSpc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culminació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exitosa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implicació. L'èxit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+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+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tècnics,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Contractació,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Comunicació...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975360" marR="296735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3968496"/>
            <a:ext cx="1872691" cy="1394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319652"/>
            <a:ext cx="6837680" cy="26981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44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demana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centraleta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Center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virtual,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gestor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cues,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màquina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d’efectiu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tablets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l’autogestió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clients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825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quadre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comandament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modern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transversal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unitats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incorporades.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contínua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àmbits: tècnics,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polivalència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multitasca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l'equip.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l'accés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agents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negocis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ràpida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senzilla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estem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Viquipèdia.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Client,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tablets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Viquipèdia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d’implantació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funcionament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desitjat.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estiguin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rendiment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tercer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trimestre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707846"/>
            <a:ext cx="164973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65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">
                <a:latin typeface="Tahoma"/>
                <a:cs typeface="Tahoma"/>
              </a:rPr>
              <a:t>p</a:t>
            </a:r>
            <a:r>
              <a:rPr dirty="0" spc="-50">
                <a:latin typeface="Tahoma"/>
                <a:cs typeface="Tahoma"/>
              </a:rPr>
              <a:t>t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10">
                <a:latin typeface="Tahoma"/>
                <a:cs typeface="Tahoma"/>
              </a:rPr>
              <a:t>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2</a:t>
            </a:r>
            <a:r>
              <a:rPr dirty="0" spc="-145">
                <a:latin typeface="Tahoma"/>
                <a:cs typeface="Tahoma"/>
              </a:rPr>
              <a:t>0</a:t>
            </a:r>
            <a:r>
              <a:rPr dirty="0" spc="-225">
                <a:latin typeface="Tahoma"/>
                <a:cs typeface="Tahoma"/>
              </a:rPr>
              <a:t>1</a:t>
            </a:r>
            <a:r>
              <a:rPr dirty="0" spc="-180">
                <a:latin typeface="Tahoma"/>
                <a:cs typeface="Tahoma"/>
              </a:rPr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6963" y="1263802"/>
            <a:ext cx="6255385" cy="19685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Incorporar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l'Estació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Tibidabo.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campanyes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comercials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trucades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sortints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promoció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combinada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comercials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l’Oficina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aprofitant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tràfic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d’usuaris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l’ÀREA.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ISC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l’Oficina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aprovar-lo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6.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Posar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marxa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Vikipèdia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formació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continuada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969" y="3000964"/>
            <a:ext cx="194691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-15" b="1">
                <a:latin typeface="Arial"/>
                <a:cs typeface="Arial"/>
              </a:rPr>
              <a:t>Els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reptes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assolits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l'any </a:t>
            </a:r>
            <a:r>
              <a:rPr dirty="0" sz="850" spc="10" b="1">
                <a:latin typeface="Arial"/>
                <a:cs typeface="Arial"/>
              </a:rPr>
              <a:t>2015</a:t>
            </a:r>
            <a:r>
              <a:rPr dirty="0" sz="850" spc="-20" b="1">
                <a:latin typeface="Arial"/>
                <a:cs typeface="Arial"/>
              </a:rPr>
              <a:t> han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estat: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69" y="3255364"/>
            <a:ext cx="292417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5" b="1">
                <a:latin typeface="Arial"/>
                <a:cs typeface="Arial"/>
              </a:rPr>
              <a:t>ASSESORIA</a:t>
            </a:r>
            <a:r>
              <a:rPr dirty="0" sz="850" spc="10" b="1">
                <a:latin typeface="Arial"/>
                <a:cs typeface="Arial"/>
              </a:rPr>
              <a:t> JURÍDICA </a:t>
            </a:r>
            <a:r>
              <a:rPr dirty="0" sz="850" spc="20" b="1">
                <a:latin typeface="Arial"/>
                <a:cs typeface="Arial"/>
              </a:rPr>
              <a:t>SDG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ECONÒMICA-FINANCERA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969" y="3497386"/>
            <a:ext cx="3311525" cy="60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25" b="1">
                <a:latin typeface="Arial"/>
                <a:cs typeface="Arial"/>
              </a:rPr>
              <a:t>Durant </a:t>
            </a:r>
            <a:r>
              <a:rPr dirty="0" sz="850" spc="-15" b="1">
                <a:latin typeface="Arial"/>
                <a:cs typeface="Arial"/>
              </a:rPr>
              <a:t>el </a:t>
            </a:r>
            <a:r>
              <a:rPr dirty="0" sz="850" spc="10" b="1">
                <a:latin typeface="Arial"/>
                <a:cs typeface="Arial"/>
              </a:rPr>
              <a:t>2015, </a:t>
            </a:r>
            <a:r>
              <a:rPr dirty="0" sz="850" spc="-20" b="1">
                <a:latin typeface="Arial"/>
                <a:cs typeface="Arial"/>
              </a:rPr>
              <a:t>hem </a:t>
            </a:r>
            <a:r>
              <a:rPr dirty="0" sz="850" spc="-30" b="1">
                <a:latin typeface="Arial"/>
                <a:cs typeface="Arial"/>
              </a:rPr>
              <a:t>gestionat eficientment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10" b="1">
                <a:latin typeface="Arial"/>
                <a:cs typeface="Arial"/>
              </a:rPr>
              <a:t>99 </a:t>
            </a:r>
            <a:r>
              <a:rPr dirty="0" sz="850" spc="-35" b="1">
                <a:latin typeface="Arial"/>
                <a:cs typeface="Arial"/>
              </a:rPr>
              <a:t>requeriments </a:t>
            </a:r>
            <a:r>
              <a:rPr dirty="0" sz="850" spc="-20" b="1">
                <a:latin typeface="Arial"/>
                <a:cs typeface="Arial"/>
              </a:rPr>
              <a:t>que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hem</a:t>
            </a:r>
            <a:r>
              <a:rPr dirty="0" sz="850" spc="-35" b="1">
                <a:latin typeface="Arial"/>
                <a:cs typeface="Arial"/>
              </a:rPr>
              <a:t> rebut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òrgans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judicials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cossos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seguretat</a:t>
            </a:r>
            <a:r>
              <a:rPr dirty="0" sz="850" spc="-40" b="1">
                <a:latin typeface="Arial"/>
                <a:cs typeface="Arial"/>
              </a:rPr>
              <a:t> complint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el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ss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-20" b="1">
                <a:latin typeface="Arial"/>
                <a:cs typeface="Arial"/>
              </a:rPr>
              <a:t>’</a:t>
            </a:r>
            <a:r>
              <a:rPr dirty="0" sz="850" spc="-35" b="1">
                <a:latin typeface="Arial"/>
                <a:cs typeface="Arial"/>
              </a:rPr>
              <a:t>ob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v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70" b="1">
                <a:latin typeface="Arial"/>
                <a:cs typeface="Arial"/>
              </a:rPr>
              <a:t>f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qu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0" b="1">
                <a:latin typeface="Arial"/>
                <a:cs typeface="Arial"/>
              </a:rPr>
              <a:t>s  </a:t>
            </a:r>
            <a:r>
              <a:rPr dirty="0" sz="850" spc="-15" b="1">
                <a:latin typeface="Arial"/>
                <a:cs typeface="Arial"/>
              </a:rPr>
              <a:t>dades.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969" y="4184951"/>
            <a:ext cx="3318510" cy="10363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15" b="1">
                <a:latin typeface="Arial"/>
                <a:cs typeface="Arial"/>
              </a:rPr>
              <a:t>Els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expedients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reclamació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patrimonial</a:t>
            </a:r>
            <a:r>
              <a:rPr dirty="0" sz="850" spc="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s'han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respost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 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3</a:t>
            </a:r>
            <a:r>
              <a:rPr dirty="0" sz="850" spc="5" b="1">
                <a:latin typeface="Arial"/>
                <a:cs typeface="Arial"/>
              </a:rPr>
              <a:t>0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-45" b="1">
                <a:latin typeface="Arial"/>
                <a:cs typeface="Arial"/>
              </a:rPr>
              <a:t>'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do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35" b="1">
                <a:latin typeface="Arial"/>
                <a:cs typeface="Arial"/>
              </a:rPr>
              <a:t>u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t  </a:t>
            </a:r>
            <a:r>
              <a:rPr dirty="0" sz="850" spc="-30" b="1">
                <a:latin typeface="Arial"/>
                <a:cs typeface="Arial"/>
              </a:rPr>
              <a:t>jurídic. </a:t>
            </a:r>
            <a:r>
              <a:rPr dirty="0" sz="850" b="1">
                <a:latin typeface="Arial"/>
                <a:cs typeface="Arial"/>
              </a:rPr>
              <a:t>Hem </a:t>
            </a:r>
            <a:r>
              <a:rPr dirty="0" sz="850" spc="-30" b="1">
                <a:latin typeface="Arial"/>
                <a:cs typeface="Arial"/>
              </a:rPr>
              <a:t>donat </a:t>
            </a:r>
            <a:r>
              <a:rPr dirty="0" sz="850" spc="-35" b="1">
                <a:latin typeface="Arial"/>
                <a:cs typeface="Arial"/>
              </a:rPr>
              <a:t>compliment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35" b="1">
                <a:latin typeface="Arial"/>
                <a:cs typeface="Arial"/>
              </a:rPr>
              <a:t>tramitació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0" b="1">
                <a:latin typeface="Arial"/>
                <a:cs typeface="Arial"/>
              </a:rPr>
              <a:t>reclamacions 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patrimonials </a:t>
            </a:r>
            <a:r>
              <a:rPr dirty="0" sz="850" spc="-20" b="1">
                <a:latin typeface="Arial"/>
                <a:cs typeface="Arial"/>
              </a:rPr>
              <a:t>atenent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0" b="1">
                <a:latin typeface="Arial"/>
                <a:cs typeface="Arial"/>
              </a:rPr>
              <a:t>responsabilitats </a:t>
            </a:r>
            <a:r>
              <a:rPr dirty="0" sz="850" spc="-25" b="1">
                <a:latin typeface="Arial"/>
                <a:cs typeface="Arial"/>
              </a:rPr>
              <a:t>vinculades </a:t>
            </a:r>
            <a:r>
              <a:rPr dirty="0" sz="850" spc="-30" b="1">
                <a:latin typeface="Arial"/>
                <a:cs typeface="Arial"/>
              </a:rPr>
              <a:t>directament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l'Ajuntament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i/o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BSM</a:t>
            </a:r>
            <a:r>
              <a:rPr dirty="0" sz="850" spc="-40" b="1">
                <a:latin typeface="Arial"/>
                <a:cs typeface="Arial"/>
              </a:rPr>
              <a:t> com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òrgan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35" b="1">
                <a:latin typeface="Arial"/>
                <a:cs typeface="Arial"/>
              </a:rPr>
              <a:t>gestió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personalitat 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jurídica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pròpia.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Han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estat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total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quinze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reclamacions 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patrimonials.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969" y="5318058"/>
            <a:ext cx="225869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25" b="1">
                <a:latin typeface="Arial"/>
                <a:cs typeface="Arial"/>
              </a:rPr>
              <a:t>ÀREA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ADMINISTRACIÓ</a:t>
            </a:r>
            <a:r>
              <a:rPr dirty="0" sz="850" spc="-5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COMPTABILITAT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969" y="5560081"/>
            <a:ext cx="3325495" cy="89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Hem </a:t>
            </a:r>
            <a:r>
              <a:rPr dirty="0" sz="850" spc="-30" b="1">
                <a:latin typeface="Arial"/>
                <a:cs typeface="Arial"/>
              </a:rPr>
              <a:t>consolidat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30" b="1">
                <a:latin typeface="Arial"/>
                <a:cs typeface="Arial"/>
              </a:rPr>
              <a:t>mitjana </a:t>
            </a:r>
            <a:r>
              <a:rPr dirty="0" sz="850" spc="-20" b="1">
                <a:latin typeface="Arial"/>
                <a:cs typeface="Arial"/>
              </a:rPr>
              <a:t>anual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5" b="1">
                <a:latin typeface="Arial"/>
                <a:cs typeface="Arial"/>
              </a:rPr>
              <a:t>pagaments mensuals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proveïdors </a:t>
            </a:r>
            <a:r>
              <a:rPr dirty="0" sz="850" spc="-20" b="1">
                <a:latin typeface="Arial"/>
                <a:cs typeface="Arial"/>
              </a:rPr>
              <a:t>sense </a:t>
            </a:r>
            <a:r>
              <a:rPr dirty="0" sz="850" spc="-30" b="1">
                <a:latin typeface="Arial"/>
                <a:cs typeface="Arial"/>
              </a:rPr>
              <a:t>superar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10" b="1">
                <a:latin typeface="Arial"/>
                <a:cs typeface="Arial"/>
              </a:rPr>
              <a:t>30 </a:t>
            </a:r>
            <a:r>
              <a:rPr dirty="0" sz="850" spc="-25" b="1">
                <a:latin typeface="Arial"/>
                <a:cs typeface="Arial"/>
              </a:rPr>
              <a:t>dies naturals,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25" b="1">
                <a:latin typeface="Arial"/>
                <a:cs typeface="Arial"/>
              </a:rPr>
              <a:t>qual </a:t>
            </a:r>
            <a:r>
              <a:rPr dirty="0" sz="850" spc="-15" b="1">
                <a:latin typeface="Arial"/>
                <a:cs typeface="Arial"/>
              </a:rPr>
              <a:t>ha </a:t>
            </a:r>
            <a:r>
              <a:rPr dirty="0" sz="850" spc="-25" b="1">
                <a:latin typeface="Arial"/>
                <a:cs typeface="Arial"/>
              </a:rPr>
              <a:t>estat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27,5</a:t>
            </a:r>
            <a:r>
              <a:rPr dirty="0" sz="850" spc="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dies.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Complint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escrupolosament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3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obligacions </a:t>
            </a:r>
            <a:r>
              <a:rPr dirty="0" sz="850" spc="-25" b="1">
                <a:latin typeface="Arial"/>
                <a:cs typeface="Arial"/>
              </a:rPr>
              <a:t> regulades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per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Llei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Morositat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4/2013.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En </a:t>
            </a:r>
            <a:r>
              <a:rPr dirty="0" sz="850" spc="-25" b="1">
                <a:latin typeface="Arial"/>
                <a:cs typeface="Arial"/>
              </a:rPr>
              <a:t>relació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despesa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neta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morositat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diferències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caixes,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ha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estat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inferior </a:t>
            </a:r>
            <a:r>
              <a:rPr dirty="0" sz="850" spc="-15" b="1">
                <a:latin typeface="Arial"/>
                <a:cs typeface="Arial"/>
              </a:rPr>
              <a:t>al</a:t>
            </a:r>
            <a:r>
              <a:rPr dirty="0" sz="850" spc="5" b="1">
                <a:latin typeface="Arial"/>
                <a:cs typeface="Arial"/>
              </a:rPr>
              <a:t> 0,1%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xifra</a:t>
            </a:r>
            <a:r>
              <a:rPr dirty="0" sz="850" spc="-15" b="1">
                <a:latin typeface="Arial"/>
                <a:cs typeface="Arial"/>
              </a:rPr>
              <a:t> de </a:t>
            </a:r>
            <a:r>
              <a:rPr dirty="0" sz="850" spc="-25" b="1">
                <a:latin typeface="Arial"/>
                <a:cs typeface="Arial"/>
              </a:rPr>
              <a:t>negoci.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969" y="6536423"/>
            <a:ext cx="3302635" cy="60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15" b="1">
                <a:latin typeface="Arial"/>
                <a:cs typeface="Arial"/>
              </a:rPr>
              <a:t>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mitjana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recaptació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mensual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parquímetres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durant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el</a:t>
            </a:r>
            <a:r>
              <a:rPr dirty="0" sz="850" spc="10" b="1">
                <a:latin typeface="Arial"/>
                <a:cs typeface="Arial"/>
              </a:rPr>
              <a:t> 2015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h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</a:t>
            </a:r>
            <a:r>
              <a:rPr dirty="0" sz="850" spc="-25" b="1">
                <a:latin typeface="Arial"/>
                <a:cs typeface="Arial"/>
              </a:rPr>
              <a:t>,</a:t>
            </a:r>
            <a:r>
              <a:rPr dirty="0" sz="850" spc="5" b="1">
                <a:latin typeface="Arial"/>
                <a:cs typeface="Arial"/>
              </a:rPr>
              <a:t>5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v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g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b="1">
                <a:latin typeface="Arial"/>
                <a:cs typeface="Arial"/>
              </a:rPr>
              <a:t>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h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35" b="1">
                <a:latin typeface="Arial"/>
                <a:cs typeface="Arial"/>
              </a:rPr>
              <a:t>on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gu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35" b="1">
                <a:latin typeface="Arial"/>
                <a:cs typeface="Arial"/>
              </a:rPr>
              <a:t>up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5" b="1">
                <a:latin typeface="Arial"/>
                <a:cs typeface="Arial"/>
              </a:rPr>
              <a:t>e  </a:t>
            </a:r>
            <a:r>
              <a:rPr dirty="0" sz="850" spc="-20" b="1">
                <a:latin typeface="Arial"/>
                <a:cs typeface="Arial"/>
              </a:rPr>
              <a:t>que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ens havíem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plantejat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recaptar</a:t>
            </a:r>
            <a:r>
              <a:rPr dirty="0" sz="850" spc="-40" b="1">
                <a:latin typeface="Arial"/>
                <a:cs typeface="Arial"/>
              </a:rPr>
              <a:t> com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mínim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dues</a:t>
            </a:r>
            <a:r>
              <a:rPr dirty="0" sz="850" spc="-15" b="1">
                <a:latin typeface="Arial"/>
                <a:cs typeface="Arial"/>
              </a:rPr>
              <a:t> vegades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al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mes.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1969" y="7236364"/>
            <a:ext cx="71120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0" b="1">
                <a:latin typeface="Arial"/>
                <a:cs typeface="Arial"/>
              </a:rPr>
              <a:t>INVERSIONS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1969" y="7478387"/>
            <a:ext cx="3326129" cy="603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Hem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realitzat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30" b="1">
                <a:latin typeface="Arial"/>
                <a:cs typeface="Arial"/>
              </a:rPr>
              <a:t>direcció,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seguiment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coordinació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Comptes </a:t>
            </a:r>
            <a:r>
              <a:rPr dirty="0" sz="850" spc="-25" b="1">
                <a:latin typeface="Arial"/>
                <a:cs typeface="Arial"/>
              </a:rPr>
              <a:t> Anuals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Individuals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Consolidats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Grup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BSM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d’acord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el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marc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normatiu</a:t>
            </a:r>
            <a:r>
              <a:rPr dirty="0" sz="850" spc="-35" b="1">
                <a:latin typeface="Arial"/>
                <a:cs typeface="Arial"/>
              </a:rPr>
              <a:t> d’informació</a:t>
            </a:r>
            <a:r>
              <a:rPr dirty="0" sz="850" spc="16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financera </a:t>
            </a:r>
            <a:r>
              <a:rPr dirty="0" sz="850" spc="-20" b="1">
                <a:latin typeface="Arial"/>
                <a:cs typeface="Arial"/>
              </a:rPr>
              <a:t>aplicable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4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aconseguint </a:t>
            </a:r>
            <a:r>
              <a:rPr dirty="0" sz="850" spc="-20" b="1">
                <a:latin typeface="Arial"/>
                <a:cs typeface="Arial"/>
              </a:rPr>
              <a:t>que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l'informe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d’auditoria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31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desembre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no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presenti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cap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excepció.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91664" y="3255364"/>
            <a:ext cx="179070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0" b="1">
                <a:latin typeface="Arial"/>
                <a:cs typeface="Arial"/>
              </a:rPr>
              <a:t>CONTROL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INTERN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AUDITORIES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91664" y="3497386"/>
            <a:ext cx="330835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30" b="1">
                <a:latin typeface="Arial"/>
                <a:cs typeface="Arial"/>
              </a:rPr>
              <a:t>D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v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u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70" b="1">
                <a:latin typeface="Arial"/>
                <a:cs typeface="Arial"/>
              </a:rPr>
              <a:t>f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u</a:t>
            </a:r>
            <a:r>
              <a:rPr dirty="0" sz="850" b="1">
                <a:latin typeface="Arial"/>
                <a:cs typeface="Arial"/>
              </a:rPr>
              <a:t>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h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35" b="1">
                <a:latin typeface="Arial"/>
                <a:cs typeface="Arial"/>
              </a:rPr>
              <a:t>on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35" b="1">
                <a:latin typeface="Arial"/>
                <a:cs typeface="Arial"/>
              </a:rPr>
              <a:t>o</a:t>
            </a:r>
            <a:r>
              <a:rPr dirty="0" sz="850" spc="-25" b="1">
                <a:latin typeface="Arial"/>
                <a:cs typeface="Arial"/>
              </a:rPr>
              <a:t>li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35" b="1">
                <a:latin typeface="Arial"/>
                <a:cs typeface="Arial"/>
              </a:rPr>
              <a:t>qu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j</a:t>
            </a:r>
            <a:r>
              <a:rPr dirty="0" sz="850" spc="-35" b="1">
                <a:latin typeface="Arial"/>
                <a:cs typeface="Arial"/>
              </a:rPr>
              <a:t>o</a:t>
            </a:r>
            <a:r>
              <a:rPr dirty="0" sz="850" spc="-30" b="1">
                <a:latin typeface="Arial"/>
                <a:cs typeface="Arial"/>
              </a:rPr>
              <a:t>s  </a:t>
            </a:r>
            <a:r>
              <a:rPr dirty="0" sz="850" spc="-40" b="1">
                <a:latin typeface="Arial"/>
                <a:cs typeface="Arial"/>
              </a:rPr>
              <a:t>sorpresius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als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punts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venda,hem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realitzat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total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56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arquejos,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12%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més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previstos.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1664" y="4040563"/>
            <a:ext cx="3332479" cy="13252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Hem </a:t>
            </a:r>
            <a:r>
              <a:rPr dirty="0" sz="850" spc="-30" b="1">
                <a:latin typeface="Arial"/>
                <a:cs typeface="Arial"/>
              </a:rPr>
              <a:t>impulsat l’Associació </a:t>
            </a:r>
            <a:r>
              <a:rPr dirty="0" sz="850" spc="-10" b="1">
                <a:latin typeface="Arial"/>
                <a:cs typeface="Arial"/>
              </a:rPr>
              <a:t>ELIGE </a:t>
            </a:r>
            <a:r>
              <a:rPr dirty="0" sz="850" spc="-30" b="1">
                <a:latin typeface="Arial"/>
                <a:cs typeface="Arial"/>
              </a:rPr>
              <a:t>(Asociación </a:t>
            </a:r>
            <a:r>
              <a:rPr dirty="0" sz="850" spc="-15" b="1">
                <a:latin typeface="Arial"/>
                <a:cs typeface="Arial"/>
              </a:rPr>
              <a:t>Española de 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25" b="1">
                <a:latin typeface="Arial"/>
                <a:cs typeface="Arial"/>
              </a:rPr>
              <a:t>E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25" b="1">
                <a:latin typeface="Arial"/>
                <a:cs typeface="Arial"/>
              </a:rPr>
              <a:t>P</a:t>
            </a:r>
            <a:r>
              <a:rPr dirty="0" sz="850" spc="-35" b="1">
                <a:latin typeface="Arial"/>
                <a:cs typeface="Arial"/>
              </a:rPr>
              <a:t>úb</a:t>
            </a:r>
            <a:r>
              <a:rPr dirty="0" sz="850" spc="-25" b="1">
                <a:latin typeface="Arial"/>
                <a:cs typeface="Arial"/>
              </a:rPr>
              <a:t>li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Lo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-20" b="1">
                <a:latin typeface="Arial"/>
                <a:cs typeface="Arial"/>
              </a:rPr>
              <a:t>’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é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G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-15" b="1">
                <a:latin typeface="Arial"/>
                <a:cs typeface="Arial"/>
              </a:rPr>
              <a:t>)</a:t>
            </a:r>
            <a:r>
              <a:rPr dirty="0" sz="850" b="1">
                <a:latin typeface="Arial"/>
                <a:cs typeface="Arial"/>
              </a:rPr>
              <a:t>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t  </a:t>
            </a:r>
            <a:r>
              <a:rPr dirty="0" sz="850" spc="-30" b="1">
                <a:latin typeface="Arial"/>
                <a:cs typeface="Arial"/>
              </a:rPr>
              <a:t>activament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totes</a:t>
            </a:r>
            <a:r>
              <a:rPr dirty="0" sz="850" spc="-20" b="1">
                <a:latin typeface="Arial"/>
                <a:cs typeface="Arial"/>
              </a:rPr>
              <a:t> les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activitats,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5" b="1">
                <a:latin typeface="Arial"/>
                <a:cs typeface="Arial"/>
              </a:rPr>
              <a:t>juntes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Direcció,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seminaris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jornades.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Hem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liderat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proposta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la </a:t>
            </a:r>
            <a:r>
              <a:rPr dirty="0" sz="850" spc="-25" b="1">
                <a:latin typeface="Arial"/>
                <a:cs typeface="Arial"/>
              </a:rPr>
              <a:t>creació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 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Primer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Congrés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Europeu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d’Empreses</a:t>
            </a:r>
            <a:r>
              <a:rPr dirty="0" sz="850" spc="-20" b="1">
                <a:latin typeface="Arial"/>
                <a:cs typeface="Arial"/>
              </a:rPr>
              <a:t> Públiques </a:t>
            </a:r>
            <a:r>
              <a:rPr dirty="0" sz="850" spc="-30" b="1">
                <a:latin typeface="Arial"/>
                <a:cs typeface="Arial"/>
              </a:rPr>
              <a:t>Locals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dissenyant-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ne el </a:t>
            </a:r>
            <a:r>
              <a:rPr dirty="0" sz="850" spc="-30" b="1">
                <a:latin typeface="Arial"/>
                <a:cs typeface="Arial"/>
              </a:rPr>
              <a:t>projecte </a:t>
            </a:r>
            <a:r>
              <a:rPr dirty="0" sz="850" spc="-25" b="1">
                <a:latin typeface="Arial"/>
                <a:cs typeface="Arial"/>
              </a:rPr>
              <a:t>executiu. </a:t>
            </a:r>
            <a:r>
              <a:rPr dirty="0" sz="850" spc="-10" b="1">
                <a:latin typeface="Arial"/>
                <a:cs typeface="Arial"/>
              </a:rPr>
              <a:t>En </a:t>
            </a:r>
            <a:r>
              <a:rPr dirty="0" sz="850" spc="-20" b="1">
                <a:latin typeface="Arial"/>
                <a:cs typeface="Arial"/>
              </a:rPr>
              <a:t>aquest </a:t>
            </a:r>
            <a:r>
              <a:rPr dirty="0" sz="850" spc="-35" b="1">
                <a:latin typeface="Arial"/>
                <a:cs typeface="Arial"/>
              </a:rPr>
              <a:t>sentit </a:t>
            </a:r>
            <a:r>
              <a:rPr dirty="0" sz="850" spc="-20" b="1">
                <a:latin typeface="Arial"/>
                <a:cs typeface="Arial"/>
              </a:rPr>
              <a:t>hem </a:t>
            </a:r>
            <a:r>
              <a:rPr dirty="0" sz="850" spc="-30" b="1">
                <a:latin typeface="Arial"/>
                <a:cs typeface="Arial"/>
              </a:rPr>
              <a:t>organitzat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20" b="1">
                <a:latin typeface="Arial"/>
                <a:cs typeface="Arial"/>
              </a:rPr>
              <a:t>Barcelona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0" b="1">
                <a:latin typeface="Arial"/>
                <a:cs typeface="Arial"/>
              </a:rPr>
              <a:t>Jornades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treball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“Criteris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bàsics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relatius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Cost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efectiu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 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serveis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prestats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per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entitats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locals”,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que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van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tenir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lloc</a:t>
            </a:r>
            <a:r>
              <a:rPr dirty="0" sz="850" spc="-15" b="1">
                <a:latin typeface="Arial"/>
                <a:cs typeface="Arial"/>
              </a:rPr>
              <a:t> el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15 </a:t>
            </a:r>
            <a:r>
              <a:rPr dirty="0" sz="850" spc="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d’octubre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2015.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91664" y="5450071"/>
            <a:ext cx="3295650" cy="892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40" b="1">
                <a:latin typeface="Arial"/>
                <a:cs typeface="Arial"/>
              </a:rPr>
              <a:t>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darrera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Assemblea</a:t>
            </a:r>
            <a:r>
              <a:rPr dirty="0" sz="850" spc="-15" b="1">
                <a:latin typeface="Arial"/>
                <a:cs typeface="Arial"/>
              </a:rPr>
              <a:t> d’ELIGE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realitzada el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15</a:t>
            </a:r>
            <a:r>
              <a:rPr dirty="0" sz="850" spc="-15" b="1">
                <a:latin typeface="Arial"/>
                <a:cs typeface="Arial"/>
              </a:rPr>
              <a:t> de </a:t>
            </a:r>
            <a:r>
              <a:rPr dirty="0" sz="850" spc="-25" b="1">
                <a:latin typeface="Arial"/>
                <a:cs typeface="Arial"/>
              </a:rPr>
              <a:t>desembre</a:t>
            </a:r>
            <a:r>
              <a:rPr dirty="0" sz="850" spc="-15" b="1">
                <a:latin typeface="Arial"/>
                <a:cs typeface="Arial"/>
              </a:rPr>
              <a:t> de 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2015,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va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escollir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com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Vicepresident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l’Associació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al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Director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d’Administració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Comptabilitat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BSM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3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el</a:t>
            </a:r>
            <a:r>
              <a:rPr dirty="0" sz="850" b="1">
                <a:latin typeface="Arial"/>
                <a:cs typeface="Arial"/>
              </a:rPr>
              <a:t> Cap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d'Unitat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35" b="1">
                <a:latin typeface="Arial"/>
                <a:cs typeface="Arial"/>
              </a:rPr>
              <a:t>Control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Intern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BSM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Coordinador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Tècnic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projecte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Congrés </a:t>
            </a:r>
            <a:r>
              <a:rPr dirty="0" sz="850" spc="-20" b="1">
                <a:latin typeface="Arial"/>
                <a:cs typeface="Arial"/>
              </a:rPr>
              <a:t> Europeu.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A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més</a:t>
            </a:r>
            <a:r>
              <a:rPr dirty="0" sz="850" spc="-15" b="1">
                <a:latin typeface="Arial"/>
                <a:cs typeface="Arial"/>
              </a:rPr>
              <a:t> es </a:t>
            </a:r>
            <a:r>
              <a:rPr dirty="0" sz="850" spc="-25" b="1">
                <a:latin typeface="Arial"/>
                <a:cs typeface="Arial"/>
              </a:rPr>
              <a:t>van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presentar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0" b="1">
                <a:latin typeface="Arial"/>
                <a:cs typeface="Arial"/>
              </a:rPr>
              <a:t>Jornades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Tècniques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que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se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b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35" b="1">
                <a:latin typeface="Arial"/>
                <a:cs typeface="Arial"/>
              </a:rPr>
              <a:t>ò</a:t>
            </a:r>
            <a:r>
              <a:rPr dirty="0" sz="850" spc="-40" b="1">
                <a:latin typeface="Arial"/>
                <a:cs typeface="Arial"/>
              </a:rPr>
              <a:t>x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2016</a:t>
            </a:r>
            <a:r>
              <a:rPr dirty="0" sz="850" b="1"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1664" y="6438789"/>
            <a:ext cx="75819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5" b="1">
                <a:latin typeface="Arial"/>
                <a:cs typeface="Arial"/>
              </a:rPr>
              <a:t>TRESORERIA</a:t>
            </a:r>
            <a:endParaRPr sz="8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91664" y="6680811"/>
            <a:ext cx="316738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Hem </a:t>
            </a:r>
            <a:r>
              <a:rPr dirty="0" sz="850" spc="-35" b="1">
                <a:latin typeface="Arial"/>
                <a:cs typeface="Arial"/>
              </a:rPr>
              <a:t>mantingut </a:t>
            </a:r>
            <a:r>
              <a:rPr dirty="0" sz="850" spc="-30" b="1">
                <a:latin typeface="Arial"/>
                <a:cs typeface="Arial"/>
              </a:rPr>
              <a:t>l’objectiu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30" b="1">
                <a:latin typeface="Arial"/>
                <a:cs typeface="Arial"/>
              </a:rPr>
              <a:t>confeccionar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-30" b="1">
                <a:latin typeface="Arial"/>
                <a:cs typeface="Arial"/>
              </a:rPr>
              <a:t>assentaments 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comptables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termini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24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hores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partir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la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realització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l’operació.</a:t>
            </a:r>
            <a:endParaRPr sz="8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1664" y="7223988"/>
            <a:ext cx="3297554" cy="11811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10" b="1">
                <a:latin typeface="Arial"/>
                <a:cs typeface="Arial"/>
              </a:rPr>
              <a:t>El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repte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plantejat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l’any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passat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 </a:t>
            </a:r>
            <a:r>
              <a:rPr dirty="0" sz="850" spc="-25" b="1">
                <a:latin typeface="Arial"/>
                <a:cs typeface="Arial"/>
              </a:rPr>
              <a:t>referència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l’actualització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60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equips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detecció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bitllets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falsos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era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actuar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50%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unitats. </a:t>
            </a:r>
            <a:r>
              <a:rPr dirty="0" sz="850" spc="-20" b="1">
                <a:latin typeface="Arial"/>
                <a:cs typeface="Arial"/>
              </a:rPr>
              <a:t>Finalment se </a:t>
            </a:r>
            <a:r>
              <a:rPr dirty="0" sz="850" spc="-30" b="1">
                <a:latin typeface="Arial"/>
                <a:cs typeface="Arial"/>
              </a:rPr>
              <a:t>s'han </a:t>
            </a:r>
            <a:r>
              <a:rPr dirty="0" sz="850" spc="-25" b="1">
                <a:latin typeface="Arial"/>
                <a:cs typeface="Arial"/>
              </a:rPr>
              <a:t>actualitzat </a:t>
            </a:r>
            <a:r>
              <a:rPr dirty="0" sz="850" spc="-15" b="1">
                <a:latin typeface="Arial"/>
                <a:cs typeface="Arial"/>
              </a:rPr>
              <a:t>el </a:t>
            </a:r>
            <a:r>
              <a:rPr dirty="0" sz="850" spc="10" b="1">
                <a:latin typeface="Arial"/>
                <a:cs typeface="Arial"/>
              </a:rPr>
              <a:t>100%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35" b="1">
                <a:latin typeface="Arial"/>
                <a:cs typeface="Arial"/>
              </a:rPr>
              <a:t>unitats, </a:t>
            </a:r>
            <a:r>
              <a:rPr dirty="0" sz="850" spc="-25" b="1">
                <a:latin typeface="Arial"/>
                <a:cs typeface="Arial"/>
              </a:rPr>
              <a:t>per 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70" b="1">
                <a:latin typeface="Arial"/>
                <a:cs typeface="Arial"/>
              </a:rPr>
              <a:t>f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45" b="1">
                <a:latin typeface="Arial"/>
                <a:cs typeface="Arial"/>
              </a:rPr>
              <a:t>'</a:t>
            </a:r>
            <a:r>
              <a:rPr dirty="0" sz="850" spc="-35" b="1">
                <a:latin typeface="Arial"/>
                <a:cs typeface="Arial"/>
              </a:rPr>
              <a:t>h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ss</a:t>
            </a:r>
            <a:r>
              <a:rPr dirty="0" sz="850" spc="-35" b="1">
                <a:latin typeface="Arial"/>
                <a:cs typeface="Arial"/>
              </a:rPr>
              <a:t>o</a:t>
            </a:r>
            <a:r>
              <a:rPr dirty="0" sz="850" spc="-25" b="1">
                <a:latin typeface="Arial"/>
                <a:cs typeface="Arial"/>
              </a:rPr>
              <a:t>li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b="1">
                <a:latin typeface="Arial"/>
                <a:cs typeface="Arial"/>
              </a:rPr>
              <a:t>.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-35" b="1">
                <a:latin typeface="Arial"/>
                <a:cs typeface="Arial"/>
              </a:rPr>
              <a:t>b</a:t>
            </a:r>
            <a:r>
              <a:rPr dirty="0" sz="850" spc="5" b="1">
                <a:latin typeface="Arial"/>
                <a:cs typeface="Arial"/>
              </a:rPr>
              <a:t>é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h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v</a:t>
            </a:r>
            <a:r>
              <a:rPr dirty="0" sz="850" spc="-25" b="1">
                <a:latin typeface="Arial"/>
                <a:cs typeface="Arial"/>
              </a:rPr>
              <a:t>í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j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t  </a:t>
            </a:r>
            <a:r>
              <a:rPr dirty="0" sz="850" spc="-25" b="1">
                <a:latin typeface="Arial"/>
                <a:cs typeface="Arial"/>
              </a:rPr>
              <a:t>actualitzar </a:t>
            </a:r>
            <a:r>
              <a:rPr dirty="0" sz="850" spc="-15" b="1">
                <a:latin typeface="Arial"/>
                <a:cs typeface="Arial"/>
              </a:rPr>
              <a:t>el </a:t>
            </a:r>
            <a:r>
              <a:rPr dirty="0" sz="850" spc="10" b="1">
                <a:latin typeface="Arial"/>
                <a:cs typeface="Arial"/>
              </a:rPr>
              <a:t>50% </a:t>
            </a:r>
            <a:r>
              <a:rPr dirty="0" sz="850" spc="-25" b="1">
                <a:latin typeface="Arial"/>
                <a:cs typeface="Arial"/>
              </a:rPr>
              <a:t>dels </a:t>
            </a:r>
            <a:r>
              <a:rPr dirty="0" sz="850" spc="-35" b="1">
                <a:latin typeface="Arial"/>
                <a:cs typeface="Arial"/>
              </a:rPr>
              <a:t>terminals </a:t>
            </a:r>
            <a:r>
              <a:rPr dirty="0" sz="850" spc="-30" b="1">
                <a:latin typeface="Arial"/>
                <a:cs typeface="Arial"/>
              </a:rPr>
              <a:t>existent </a:t>
            </a:r>
            <a:r>
              <a:rPr dirty="0" sz="850" spc="-25" b="1">
                <a:latin typeface="Arial"/>
                <a:cs typeface="Arial"/>
              </a:rPr>
              <a:t>per adaptar-los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20" b="1">
                <a:latin typeface="Arial"/>
                <a:cs typeface="Arial"/>
              </a:rPr>
              <a:t>les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noves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targetes</a:t>
            </a:r>
            <a:r>
              <a:rPr dirty="0" sz="850" spc="-15" b="1">
                <a:latin typeface="Arial"/>
                <a:cs typeface="Arial"/>
              </a:rPr>
              <a:t> de </a:t>
            </a:r>
            <a:r>
              <a:rPr dirty="0" sz="850" spc="-35" b="1">
                <a:latin typeface="Arial"/>
                <a:cs typeface="Arial"/>
              </a:rPr>
              <a:t>crèdit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als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pagaments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per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mòbil.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Finalment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se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n'han </a:t>
            </a:r>
            <a:r>
              <a:rPr dirty="0" sz="850" spc="-25" b="1">
                <a:latin typeface="Arial"/>
                <a:cs typeface="Arial"/>
              </a:rPr>
              <a:t>actualitzat </a:t>
            </a:r>
            <a:r>
              <a:rPr dirty="0" sz="850" spc="-35" b="1">
                <a:latin typeface="Arial"/>
                <a:cs typeface="Arial"/>
              </a:rPr>
              <a:t>un </a:t>
            </a:r>
            <a:r>
              <a:rPr dirty="0" sz="850" spc="-40" b="1">
                <a:latin typeface="Arial"/>
                <a:cs typeface="Arial"/>
              </a:rPr>
              <a:t>total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10" b="1">
                <a:latin typeface="Arial"/>
                <a:cs typeface="Arial"/>
              </a:rPr>
              <a:t>88 </a:t>
            </a:r>
            <a:r>
              <a:rPr dirty="0" sz="850" spc="-25" b="1">
                <a:latin typeface="Arial"/>
                <a:cs typeface="Arial"/>
              </a:rPr>
              <a:t>dels </a:t>
            </a:r>
            <a:r>
              <a:rPr dirty="0" sz="850" spc="10" b="1">
                <a:latin typeface="Arial"/>
                <a:cs typeface="Arial"/>
              </a:rPr>
              <a:t>90 </a:t>
            </a:r>
            <a:r>
              <a:rPr dirty="0" sz="850" spc="-30" b="1">
                <a:latin typeface="Arial"/>
                <a:cs typeface="Arial"/>
              </a:rPr>
              <a:t>existents, </a:t>
            </a:r>
            <a:r>
              <a:rPr dirty="0" sz="850" spc="-25" b="1">
                <a:latin typeface="Arial"/>
                <a:cs typeface="Arial"/>
              </a:rPr>
              <a:t>per </a:t>
            </a:r>
            <a:r>
              <a:rPr dirty="0" sz="850" spc="-35" b="1">
                <a:latin typeface="Arial"/>
                <a:cs typeface="Arial"/>
              </a:rPr>
              <a:t>tant </a:t>
            </a:r>
            <a:r>
              <a:rPr dirty="0" sz="850" spc="-20" b="1">
                <a:latin typeface="Arial"/>
                <a:cs typeface="Arial"/>
              </a:rPr>
              <a:t>aquest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repte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també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s’ha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assolit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escreix.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969" y="8632121"/>
            <a:ext cx="9766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 b="1">
                <a:latin typeface="Arial"/>
                <a:cs typeface="Arial"/>
              </a:rPr>
              <a:t>Reptes</a:t>
            </a:r>
            <a:r>
              <a:rPr dirty="0" sz="1300" spc="-70" b="1">
                <a:latin typeface="Arial"/>
                <a:cs typeface="Arial"/>
              </a:rPr>
              <a:t> </a:t>
            </a:r>
            <a:r>
              <a:rPr dirty="0" sz="1300" spc="-15" b="1">
                <a:latin typeface="Arial"/>
                <a:cs typeface="Arial"/>
              </a:rPr>
              <a:t>2016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969" y="8982779"/>
            <a:ext cx="208470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-15" b="1">
                <a:latin typeface="Arial"/>
                <a:cs typeface="Arial"/>
              </a:rPr>
              <a:t>Els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reptes</a:t>
            </a:r>
            <a:r>
              <a:rPr dirty="0" sz="850" spc="-20" b="1">
                <a:latin typeface="Arial"/>
                <a:cs typeface="Arial"/>
              </a:rPr>
              <a:t> que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plantegem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per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2016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són:</a:t>
            </a:r>
            <a:endParaRPr sz="8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1969" y="9120292"/>
            <a:ext cx="6177280" cy="2743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402329">
              <a:lnSpc>
                <a:spcPts val="969"/>
              </a:lnSpc>
              <a:spcBef>
                <a:spcPts val="114"/>
              </a:spcBef>
            </a:pPr>
            <a:r>
              <a:rPr dirty="0" sz="850" spc="20" b="1">
                <a:latin typeface="Arial"/>
                <a:cs typeface="Arial"/>
              </a:rPr>
              <a:t>PRESSUPOST,</a:t>
            </a:r>
            <a:r>
              <a:rPr dirty="0" sz="850" spc="-5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CONTROL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20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GESTIÓ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INVERSIONS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69"/>
              </a:lnSpc>
            </a:pPr>
            <a:r>
              <a:rPr dirty="0" sz="850" spc="5" b="1">
                <a:latin typeface="Arial"/>
                <a:cs typeface="Arial"/>
              </a:rPr>
              <a:t>ASSESSORIA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JURÍDICA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20" b="1">
                <a:latin typeface="Arial"/>
                <a:cs typeface="Arial"/>
              </a:rPr>
              <a:t>SDG</a:t>
            </a:r>
            <a:r>
              <a:rPr dirty="0" sz="850" spc="-5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ECONÒMICA-FINANCERA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1969" y="9479201"/>
            <a:ext cx="318516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10" b="1">
                <a:latin typeface="Arial"/>
                <a:cs typeface="Arial"/>
              </a:rPr>
              <a:t>Contestar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un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5" b="1">
                <a:latin typeface="Arial"/>
                <a:cs typeface="Arial"/>
              </a:rPr>
              <a:t>termini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màxim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de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30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dies,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des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5" b="1">
                <a:latin typeface="Arial"/>
                <a:cs typeface="Arial"/>
              </a:rPr>
              <a:t>l'entrada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do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35" b="1">
                <a:latin typeface="Arial"/>
                <a:cs typeface="Arial"/>
              </a:rPr>
              <a:t>u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j</a:t>
            </a:r>
            <a:r>
              <a:rPr dirty="0" sz="850" spc="-35" b="1">
                <a:latin typeface="Arial"/>
                <a:cs typeface="Arial"/>
              </a:rPr>
              <a:t>u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25" b="1">
                <a:latin typeface="Arial"/>
                <a:cs typeface="Arial"/>
              </a:rPr>
              <a:t>í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b="1">
                <a:latin typeface="Arial"/>
                <a:cs typeface="Arial"/>
              </a:rPr>
              <a:t>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x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l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25" b="1">
                <a:latin typeface="Arial"/>
                <a:cs typeface="Arial"/>
              </a:rPr>
              <a:t>ó  </a:t>
            </a:r>
            <a:r>
              <a:rPr dirty="0" sz="850" spc="-30" b="1">
                <a:latin typeface="Arial"/>
                <a:cs typeface="Arial"/>
              </a:rPr>
              <a:t>patrimonial.</a:t>
            </a:r>
            <a:endParaRPr sz="8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91664" y="9362315"/>
            <a:ext cx="3184525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5" b="1">
                <a:latin typeface="Arial"/>
                <a:cs typeface="Arial"/>
              </a:rPr>
              <a:t>Elaborar el </a:t>
            </a:r>
            <a:r>
              <a:rPr dirty="0" sz="850" spc="10" b="1">
                <a:latin typeface="Arial"/>
                <a:cs typeface="Arial"/>
              </a:rPr>
              <a:t>pressupost anual </a:t>
            </a:r>
            <a:r>
              <a:rPr dirty="0" sz="850" spc="-15" b="1">
                <a:latin typeface="Arial"/>
                <a:cs typeface="Arial"/>
              </a:rPr>
              <a:t>en el </a:t>
            </a:r>
            <a:r>
              <a:rPr dirty="0" sz="850" spc="-40" b="1">
                <a:latin typeface="Arial"/>
                <a:cs typeface="Arial"/>
              </a:rPr>
              <a:t>temps </a:t>
            </a:r>
            <a:r>
              <a:rPr dirty="0" sz="850" spc="-45" b="1">
                <a:latin typeface="Arial"/>
                <a:cs typeface="Arial"/>
              </a:rPr>
              <a:t>i forma </a:t>
            </a:r>
            <a:r>
              <a:rPr dirty="0" sz="850" spc="-30" b="1">
                <a:latin typeface="Arial"/>
                <a:cs typeface="Arial"/>
              </a:rPr>
              <a:t>establerts </a:t>
            </a:r>
            <a:r>
              <a:rPr dirty="0" sz="850" spc="-15" b="1">
                <a:latin typeface="Arial"/>
                <a:cs typeface="Arial"/>
              </a:rPr>
              <a:t>així </a:t>
            </a:r>
            <a:r>
              <a:rPr dirty="0" sz="850" spc="-22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com </a:t>
            </a:r>
            <a:r>
              <a:rPr dirty="0" sz="850" spc="-15" b="1">
                <a:latin typeface="Arial"/>
                <a:cs typeface="Arial"/>
              </a:rPr>
              <a:t>el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control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d’ajustament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despeses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ingressos.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91664" y="9761103"/>
            <a:ext cx="3256279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10" b="1">
                <a:latin typeface="Arial"/>
                <a:cs typeface="Arial"/>
              </a:rPr>
              <a:t>Fer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el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seguiment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desviacions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pressupostàries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controlar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gestió</a:t>
            </a:r>
            <a:r>
              <a:rPr dirty="0" sz="850" spc="-15" b="1">
                <a:latin typeface="Arial"/>
                <a:cs typeface="Arial"/>
              </a:rPr>
              <a:t> de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activitats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la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companyia,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així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com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projectes 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d'inversions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pressupostats.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1969" y="346964"/>
            <a:ext cx="28060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 b="1">
                <a:latin typeface="Arial"/>
                <a:cs typeface="Arial"/>
              </a:rPr>
              <a:t>Administració,</a:t>
            </a:r>
            <a:r>
              <a:rPr dirty="0" sz="1300" spc="20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economia</a:t>
            </a:r>
            <a:r>
              <a:rPr dirty="0" sz="1300" spc="-15" b="1">
                <a:latin typeface="Arial"/>
                <a:cs typeface="Arial"/>
              </a:rPr>
              <a:t> </a:t>
            </a:r>
            <a:r>
              <a:rPr dirty="0" sz="1300" b="1">
                <a:latin typeface="Arial"/>
                <a:cs typeface="Arial"/>
              </a:rPr>
              <a:t>i</a:t>
            </a:r>
            <a:r>
              <a:rPr dirty="0" sz="1300" spc="25" b="1">
                <a:latin typeface="Arial"/>
                <a:cs typeface="Arial"/>
              </a:rPr>
              <a:t> </a:t>
            </a:r>
            <a:r>
              <a:rPr dirty="0" sz="1300" spc="-5" b="1">
                <a:latin typeface="Arial"/>
                <a:cs typeface="Arial"/>
              </a:rPr>
              <a:t>finances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1969" y="685246"/>
            <a:ext cx="6382385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15" b="1">
                <a:latin typeface="Arial"/>
                <a:cs typeface="Arial"/>
              </a:rPr>
              <a:t>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gestió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econòmica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companyia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s’articula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al</a:t>
            </a:r>
            <a:r>
              <a:rPr dirty="0" sz="850" spc="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voltant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fer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B:SM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una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empresa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una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u="sng" sz="85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administració</a:t>
            </a:r>
            <a:r>
              <a:rPr dirty="0" u="sng" sz="850" spc="-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8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responsabl</a:t>
            </a:r>
            <a:r>
              <a:rPr dirty="0" u="sng" sz="85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,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eficaç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eficient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seus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recursos,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des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d’un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punt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vista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econòmic,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financer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social,</a:t>
            </a:r>
            <a:r>
              <a:rPr dirty="0" sz="850" spc="-40" b="1">
                <a:latin typeface="Arial"/>
                <a:cs typeface="Arial"/>
              </a:rPr>
              <a:t> contribuint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fer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Barcelona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una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ciutat </a:t>
            </a:r>
            <a:r>
              <a:rPr dirty="0" sz="850" spc="-25" b="1">
                <a:latin typeface="Arial"/>
                <a:cs typeface="Arial"/>
              </a:rPr>
              <a:t>sostenible.</a:t>
            </a:r>
            <a:endParaRPr sz="85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9695" y="1109109"/>
            <a:ext cx="6497488" cy="165015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443604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R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130"/>
              <a:t>u</a:t>
            </a:r>
            <a:r>
              <a:rPr dirty="0" sz="4300" spc="-105"/>
              <a:t>m</a:t>
            </a:r>
            <a:r>
              <a:rPr dirty="0" sz="4300" spc="-540"/>
              <a:t> 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280"/>
              <a:t>l</a:t>
            </a:r>
            <a:r>
              <a:rPr dirty="0" sz="4300" spc="-445"/>
              <a:t> </a:t>
            </a:r>
            <a:r>
              <a:rPr dirty="0" sz="4300" spc="-185"/>
              <a:t>20</a:t>
            </a:r>
            <a:r>
              <a:rPr dirty="0" sz="4300" spc="-260"/>
              <a:t>1</a:t>
            </a:r>
            <a:r>
              <a:rPr dirty="0" sz="4300" spc="-225"/>
              <a:t>5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69925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L’any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2015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presenta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context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macroeconòmic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caracteritzat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l’inici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PIB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expectatives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consolidació d'aquest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2016.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Aquest fet,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ha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permès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general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mantenir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nivell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serveis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prestats,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ocupacions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instal·lacions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j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’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399840"/>
            <a:ext cx="2396490" cy="43560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2650" spc="-28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26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145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2650" spc="-1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2650" spc="-225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2650" spc="-210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2650" spc="-3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8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2650" spc="30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2650" spc="-25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2650" spc="-254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2650" spc="-2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2650" spc="110">
                <a:solidFill>
                  <a:srgbClr val="CF0018"/>
                </a:solidFill>
                <a:latin typeface="Trebuchet MS"/>
                <a:cs typeface="Trebuchet MS"/>
              </a:rPr>
              <a:t>'</a:t>
            </a:r>
            <a:r>
              <a:rPr dirty="0" sz="2650" spc="-70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2650" spc="-170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26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endParaRPr sz="2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01969" y="346964"/>
            <a:ext cx="186690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-25" b="1">
                <a:latin typeface="Arial"/>
                <a:cs typeface="Arial"/>
              </a:rPr>
              <a:t>A</a:t>
            </a:r>
            <a:r>
              <a:rPr dirty="0" sz="850" spc="30" b="1">
                <a:latin typeface="Arial"/>
                <a:cs typeface="Arial"/>
              </a:rPr>
              <a:t>D</a:t>
            </a:r>
            <a:r>
              <a:rPr dirty="0" sz="850" spc="-10" b="1">
                <a:latin typeface="Arial"/>
                <a:cs typeface="Arial"/>
              </a:rPr>
              <a:t>M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30" b="1">
                <a:latin typeface="Arial"/>
                <a:cs typeface="Arial"/>
              </a:rPr>
              <a:t>N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25" b="1">
                <a:latin typeface="Arial"/>
                <a:cs typeface="Arial"/>
              </a:rPr>
              <a:t>S</a:t>
            </a:r>
            <a:r>
              <a:rPr dirty="0" sz="850" spc="15" b="1">
                <a:latin typeface="Arial"/>
                <a:cs typeface="Arial"/>
              </a:rPr>
              <a:t>T</a:t>
            </a:r>
            <a:r>
              <a:rPr dirty="0" sz="850" spc="30" b="1">
                <a:latin typeface="Arial"/>
                <a:cs typeface="Arial"/>
              </a:rPr>
              <a:t>R</a:t>
            </a:r>
            <a:r>
              <a:rPr dirty="0" sz="850" spc="-25" b="1">
                <a:latin typeface="Arial"/>
                <a:cs typeface="Arial"/>
              </a:rPr>
              <a:t>A</a:t>
            </a:r>
            <a:r>
              <a:rPr dirty="0" sz="850" spc="30" b="1">
                <a:latin typeface="Arial"/>
                <a:cs typeface="Arial"/>
              </a:rPr>
              <a:t>C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Ó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30" b="1">
                <a:latin typeface="Arial"/>
                <a:cs typeface="Arial"/>
              </a:rPr>
              <a:t>C</a:t>
            </a:r>
            <a:r>
              <a:rPr dirty="0" sz="850" spc="-15" b="1">
                <a:latin typeface="Arial"/>
                <a:cs typeface="Arial"/>
              </a:rPr>
              <a:t>O</a:t>
            </a:r>
            <a:r>
              <a:rPr dirty="0" sz="850" spc="-10" b="1">
                <a:latin typeface="Arial"/>
                <a:cs typeface="Arial"/>
              </a:rPr>
              <a:t>M</a:t>
            </a:r>
            <a:r>
              <a:rPr dirty="0" sz="850" spc="25" b="1">
                <a:latin typeface="Arial"/>
                <a:cs typeface="Arial"/>
              </a:rPr>
              <a:t>P</a:t>
            </a:r>
            <a:r>
              <a:rPr dirty="0" sz="850" spc="15" b="1">
                <a:latin typeface="Arial"/>
                <a:cs typeface="Arial"/>
              </a:rPr>
              <a:t>T</a:t>
            </a:r>
            <a:r>
              <a:rPr dirty="0" sz="850" spc="-25" b="1">
                <a:latin typeface="Arial"/>
                <a:cs typeface="Arial"/>
              </a:rPr>
              <a:t>AB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-35" b="1">
                <a:latin typeface="Arial"/>
                <a:cs typeface="Arial"/>
              </a:rPr>
              <a:t>L</a:t>
            </a:r>
            <a:r>
              <a:rPr dirty="0" sz="850" spc="-25" b="1">
                <a:latin typeface="Arial"/>
                <a:cs typeface="Arial"/>
              </a:rPr>
              <a:t>I</a:t>
            </a:r>
            <a:r>
              <a:rPr dirty="0" sz="850" spc="15" b="1">
                <a:latin typeface="Arial"/>
                <a:cs typeface="Arial"/>
              </a:rPr>
              <a:t>T</a:t>
            </a:r>
            <a:r>
              <a:rPr dirty="0" sz="850" spc="-25" b="1">
                <a:latin typeface="Arial"/>
                <a:cs typeface="Arial"/>
              </a:rPr>
              <a:t>A</a:t>
            </a:r>
            <a:r>
              <a:rPr dirty="0" sz="850" spc="5" b="1">
                <a:latin typeface="Arial"/>
                <a:cs typeface="Arial"/>
              </a:rPr>
              <a:t>T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1969" y="588987"/>
            <a:ext cx="3202305" cy="314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 sz="850" b="1">
                <a:latin typeface="Arial"/>
                <a:cs typeface="Arial"/>
              </a:rPr>
              <a:t>Mantenir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actius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el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80%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dels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parquímetres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Ciutat,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sobre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els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50" spc="5" b="1">
                <a:latin typeface="Arial"/>
                <a:cs typeface="Arial"/>
              </a:rPr>
              <a:t>3.373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que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existeix.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1969" y="987774"/>
            <a:ext cx="3119120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-5" b="1">
                <a:latin typeface="Arial"/>
                <a:cs typeface="Arial"/>
              </a:rPr>
              <a:t>Col·laborar, </a:t>
            </a:r>
            <a:r>
              <a:rPr dirty="0" sz="850" spc="15" b="1">
                <a:latin typeface="Arial"/>
                <a:cs typeface="Arial"/>
              </a:rPr>
              <a:t>donar </a:t>
            </a:r>
            <a:r>
              <a:rPr dirty="0" sz="850" spc="10" b="1">
                <a:latin typeface="Arial"/>
                <a:cs typeface="Arial"/>
              </a:rPr>
              <a:t>suport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b="1">
                <a:latin typeface="Arial"/>
                <a:cs typeface="Arial"/>
              </a:rPr>
              <a:t>l’Ajuntament i </a:t>
            </a:r>
            <a:r>
              <a:rPr dirty="0" sz="850" spc="5" b="1">
                <a:latin typeface="Arial"/>
                <a:cs typeface="Arial"/>
              </a:rPr>
              <a:t>supervisar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procediments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en </a:t>
            </a:r>
            <a:r>
              <a:rPr dirty="0" sz="850" spc="-25" b="1">
                <a:latin typeface="Arial"/>
                <a:cs typeface="Arial"/>
              </a:rPr>
              <a:t>referència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als </a:t>
            </a:r>
            <a:r>
              <a:rPr dirty="0" sz="850" spc="-25" b="1">
                <a:latin typeface="Arial"/>
                <a:cs typeface="Arial"/>
              </a:rPr>
              <a:t>aparcaments </a:t>
            </a:r>
            <a:r>
              <a:rPr dirty="0" sz="850" spc="-20" b="1">
                <a:latin typeface="Arial"/>
                <a:cs typeface="Arial"/>
              </a:rPr>
              <a:t>que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s’incorporen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BAMSA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un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cop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finalitzada</a:t>
            </a:r>
            <a:r>
              <a:rPr dirty="0" sz="850" spc="-10" b="1">
                <a:latin typeface="Arial"/>
                <a:cs typeface="Arial"/>
              </a:rPr>
              <a:t> la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concessió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0" b="1">
                <a:latin typeface="Arial"/>
                <a:cs typeface="Arial"/>
              </a:rPr>
              <a:t> SABA.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969" y="1530950"/>
            <a:ext cx="3235960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Impulsar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un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estudi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de</a:t>
            </a:r>
            <a:r>
              <a:rPr dirty="0" sz="850" spc="-5" b="1">
                <a:latin typeface="Arial"/>
                <a:cs typeface="Arial"/>
              </a:rPr>
              <a:t> risc </a:t>
            </a:r>
            <a:r>
              <a:rPr dirty="0" sz="850" b="1">
                <a:latin typeface="Arial"/>
                <a:cs typeface="Arial"/>
              </a:rPr>
              <a:t>cibernètic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si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s’escau,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contractar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una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pòlissa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d’assegurances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del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mateix.</a:t>
            </a:r>
            <a:endParaRPr sz="8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969" y="2196513"/>
            <a:ext cx="3228975" cy="7010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0" b="1">
                <a:latin typeface="Arial"/>
                <a:cs typeface="Arial"/>
              </a:rPr>
              <a:t>TRESORERIA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 marL="12700" marR="5080">
              <a:lnSpc>
                <a:spcPct val="111500"/>
              </a:lnSpc>
              <a:spcBef>
                <a:spcPts val="5"/>
              </a:spcBef>
            </a:pPr>
            <a:r>
              <a:rPr dirty="0" sz="850" b="1">
                <a:latin typeface="Arial"/>
                <a:cs typeface="Arial"/>
              </a:rPr>
              <a:t>Impulsar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b="1">
                <a:latin typeface="Arial"/>
                <a:cs typeface="Arial"/>
              </a:rPr>
              <a:t>implantació </a:t>
            </a:r>
            <a:r>
              <a:rPr dirty="0" sz="850" spc="-40" b="1">
                <a:latin typeface="Arial"/>
                <a:cs typeface="Arial"/>
              </a:rPr>
              <a:t>d'un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nou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software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gestió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de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tresoreria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qu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70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0" b="1">
                <a:latin typeface="Arial"/>
                <a:cs typeface="Arial"/>
              </a:rPr>
              <a:t>ss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gu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45" b="1">
                <a:latin typeface="Arial"/>
                <a:cs typeface="Arial"/>
              </a:rPr>
              <a:t>r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5" b="1">
                <a:latin typeface="Arial"/>
                <a:cs typeface="Arial"/>
              </a:rPr>
              <a:t>l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35" b="1">
                <a:latin typeface="Arial"/>
                <a:cs typeface="Arial"/>
              </a:rPr>
              <a:t>g</a:t>
            </a:r>
            <a:r>
              <a:rPr dirty="0" sz="850" spc="10" b="1">
                <a:latin typeface="Arial"/>
                <a:cs typeface="Arial"/>
              </a:rPr>
              <a:t>a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5" b="1">
                <a:latin typeface="Arial"/>
                <a:cs typeface="Arial"/>
              </a:rPr>
              <a:t>t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a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p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35" b="1">
                <a:latin typeface="Arial"/>
                <a:cs typeface="Arial"/>
              </a:rPr>
              <a:t>o</a:t>
            </a:r>
            <a:r>
              <a:rPr dirty="0" sz="850" spc="-40" b="1">
                <a:latin typeface="Arial"/>
                <a:cs typeface="Arial"/>
              </a:rPr>
              <a:t>v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25" b="1">
                <a:latin typeface="Arial"/>
                <a:cs typeface="Arial"/>
              </a:rPr>
              <a:t>ï</a:t>
            </a:r>
            <a:r>
              <a:rPr dirty="0" sz="850" spc="-35" b="1">
                <a:latin typeface="Arial"/>
                <a:cs typeface="Arial"/>
              </a:rPr>
              <a:t>do</a:t>
            </a:r>
            <a:r>
              <a:rPr dirty="0" sz="850" spc="-65" b="1">
                <a:latin typeface="Arial"/>
                <a:cs typeface="Arial"/>
              </a:rPr>
              <a:t>r</a:t>
            </a:r>
            <a:r>
              <a:rPr dirty="0" sz="850" spc="-40" b="1">
                <a:latin typeface="Arial"/>
                <a:cs typeface="Arial"/>
              </a:rPr>
              <a:t>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40" b="1">
                <a:latin typeface="Arial"/>
                <a:cs typeface="Arial"/>
              </a:rPr>
              <a:t>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55" b="1">
                <a:latin typeface="Arial"/>
                <a:cs typeface="Arial"/>
              </a:rPr>
              <a:t>m</a:t>
            </a:r>
            <a:r>
              <a:rPr dirty="0" sz="850" spc="10" b="1">
                <a:latin typeface="Arial"/>
                <a:cs typeface="Arial"/>
              </a:rPr>
              <a:t>e</a:t>
            </a:r>
            <a:r>
              <a:rPr dirty="0" sz="850" spc="-35" b="1">
                <a:latin typeface="Arial"/>
                <a:cs typeface="Arial"/>
              </a:rPr>
              <a:t>n</a:t>
            </a:r>
            <a:r>
              <a:rPr dirty="0" sz="850" spc="-40" b="1">
                <a:latin typeface="Arial"/>
                <a:cs typeface="Arial"/>
              </a:rPr>
              <a:t>ys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</a:t>
            </a:r>
            <a:r>
              <a:rPr dirty="0" sz="850" spc="5" b="1">
                <a:latin typeface="Arial"/>
                <a:cs typeface="Arial"/>
              </a:rPr>
              <a:t>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3</a:t>
            </a:r>
            <a:r>
              <a:rPr dirty="0" sz="850" spc="5" b="1">
                <a:latin typeface="Arial"/>
                <a:cs typeface="Arial"/>
              </a:rPr>
              <a:t>0  </a:t>
            </a:r>
            <a:r>
              <a:rPr dirty="0" sz="850" spc="-20" b="1">
                <a:latin typeface="Arial"/>
                <a:cs typeface="Arial"/>
              </a:rPr>
              <a:t>dies.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1664" y="601363"/>
            <a:ext cx="249047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5" b="1">
                <a:latin typeface="Arial"/>
                <a:cs typeface="Arial"/>
              </a:rPr>
              <a:t>CONTROL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15" b="1">
                <a:latin typeface="Arial"/>
                <a:cs typeface="Arial"/>
              </a:rPr>
              <a:t>INTERN,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QUALITAT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4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COORDINACIÓ</a:t>
            </a:r>
            <a:endParaRPr sz="8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1664" y="843386"/>
            <a:ext cx="3140075" cy="4591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spc="5" b="1">
                <a:latin typeface="Arial"/>
                <a:cs typeface="Arial"/>
              </a:rPr>
              <a:t>Prevenir el </a:t>
            </a:r>
            <a:r>
              <a:rPr dirty="0" sz="850" b="1">
                <a:latin typeface="Arial"/>
                <a:cs typeface="Arial"/>
              </a:rPr>
              <a:t>frau </a:t>
            </a:r>
            <a:r>
              <a:rPr dirty="0" sz="850" spc="-15" b="1">
                <a:latin typeface="Arial"/>
                <a:cs typeface="Arial"/>
              </a:rPr>
              <a:t>en </a:t>
            </a:r>
            <a:r>
              <a:rPr dirty="0" sz="850" spc="-20" b="1">
                <a:latin typeface="Arial"/>
                <a:cs typeface="Arial"/>
              </a:rPr>
              <a:t>els </a:t>
            </a:r>
            <a:r>
              <a:rPr dirty="0" sz="850" spc="-45" b="1">
                <a:latin typeface="Arial"/>
                <a:cs typeface="Arial"/>
              </a:rPr>
              <a:t>punts </a:t>
            </a:r>
            <a:r>
              <a:rPr dirty="0" sz="850" spc="-15" b="1">
                <a:latin typeface="Arial"/>
                <a:cs typeface="Arial"/>
              </a:rPr>
              <a:t>de </a:t>
            </a:r>
            <a:r>
              <a:rPr dirty="0" sz="850" spc="-20" b="1">
                <a:latin typeface="Arial"/>
                <a:cs typeface="Arial"/>
              </a:rPr>
              <a:t>venda </a:t>
            </a:r>
            <a:r>
              <a:rPr dirty="0" sz="850" spc="-35" b="1">
                <a:latin typeface="Arial"/>
                <a:cs typeface="Arial"/>
              </a:rPr>
              <a:t>fent </a:t>
            </a:r>
            <a:r>
              <a:rPr dirty="0" sz="850" spc="-40" b="1">
                <a:latin typeface="Arial"/>
                <a:cs typeface="Arial"/>
              </a:rPr>
              <a:t>com </a:t>
            </a:r>
            <a:r>
              <a:rPr dirty="0" sz="850" spc="5" b="1">
                <a:latin typeface="Arial"/>
                <a:cs typeface="Arial"/>
              </a:rPr>
              <a:t>a </a:t>
            </a:r>
            <a:r>
              <a:rPr dirty="0" sz="850" spc="-35" b="1">
                <a:latin typeface="Arial"/>
                <a:cs typeface="Arial"/>
              </a:rPr>
              <a:t>mínim </a:t>
            </a:r>
            <a:r>
              <a:rPr dirty="0" sz="850" spc="10" b="1">
                <a:latin typeface="Arial"/>
                <a:cs typeface="Arial"/>
              </a:rPr>
              <a:t>50 </a:t>
            </a:r>
            <a:r>
              <a:rPr dirty="0" sz="850" spc="15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arquejos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sorpresius</a:t>
            </a:r>
            <a:r>
              <a:rPr dirty="0" sz="850" spc="-15" b="1">
                <a:latin typeface="Arial"/>
                <a:cs typeface="Arial"/>
              </a:rPr>
              <a:t> de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comú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acord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amb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les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divisions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Zoo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Park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15" b="1">
                <a:latin typeface="Arial"/>
                <a:cs typeface="Arial"/>
              </a:rPr>
              <a:t>Güell.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1664" y="1653337"/>
            <a:ext cx="2661920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 spc="15" b="1">
                <a:latin typeface="Arial"/>
                <a:cs typeface="Arial"/>
              </a:rPr>
              <a:t>SERVEIS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GENERALS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-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OPERACIONS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LOCALS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T.I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91664" y="1895359"/>
            <a:ext cx="3160395" cy="3143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1500"/>
              </a:lnSpc>
              <a:spcBef>
                <a:spcPts val="95"/>
              </a:spcBef>
            </a:pPr>
            <a:r>
              <a:rPr dirty="0" sz="850" b="1">
                <a:latin typeface="Arial"/>
                <a:cs typeface="Arial"/>
              </a:rPr>
              <a:t>Integrar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i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posar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10" b="1">
                <a:latin typeface="Arial"/>
                <a:cs typeface="Arial"/>
              </a:rPr>
              <a:t>en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5" b="1">
                <a:latin typeface="Arial"/>
                <a:cs typeface="Arial"/>
              </a:rPr>
              <a:t>funcionament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40" b="1">
                <a:latin typeface="Arial"/>
                <a:cs typeface="Arial"/>
              </a:rPr>
              <a:t>d'un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nou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departament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dins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la </a:t>
            </a:r>
            <a:r>
              <a:rPr dirty="0" sz="850" spc="-220" b="1">
                <a:latin typeface="Arial"/>
                <a:cs typeface="Arial"/>
              </a:rPr>
              <a:t> </a:t>
            </a:r>
            <a:r>
              <a:rPr dirty="0" sz="850" spc="-25" b="1">
                <a:latin typeface="Arial"/>
                <a:cs typeface="Arial"/>
              </a:rPr>
              <a:t>Direcció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35" b="1">
                <a:latin typeface="Arial"/>
                <a:cs typeface="Arial"/>
              </a:rPr>
              <a:t>d'Administració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45" b="1">
                <a:latin typeface="Arial"/>
                <a:cs typeface="Arial"/>
              </a:rPr>
              <a:t>i</a:t>
            </a:r>
            <a:r>
              <a:rPr dirty="0" sz="850" b="1">
                <a:latin typeface="Arial"/>
                <a:cs typeface="Arial"/>
              </a:rPr>
              <a:t> </a:t>
            </a:r>
            <a:r>
              <a:rPr dirty="0" sz="850" spc="-30" b="1">
                <a:latin typeface="Arial"/>
                <a:cs typeface="Arial"/>
              </a:rPr>
              <a:t>Comptabilitat.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992" y="346964"/>
            <a:ext cx="499364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20" b="1">
                <a:latin typeface="Arial"/>
                <a:cs typeface="Arial"/>
              </a:rPr>
              <a:t>Assessoria</a:t>
            </a:r>
            <a:r>
              <a:rPr dirty="0" sz="1850" spc="-10" b="1">
                <a:latin typeface="Arial"/>
                <a:cs typeface="Arial"/>
              </a:rPr>
              <a:t> Jurídica,</a:t>
            </a:r>
            <a:r>
              <a:rPr dirty="0" sz="1850" spc="40" b="1">
                <a:latin typeface="Arial"/>
                <a:cs typeface="Arial"/>
              </a:rPr>
              <a:t> </a:t>
            </a:r>
            <a:r>
              <a:rPr dirty="0" sz="1850" spc="-15" b="1">
                <a:latin typeface="Arial"/>
                <a:cs typeface="Arial"/>
              </a:rPr>
              <a:t>Contractació</a:t>
            </a:r>
            <a:r>
              <a:rPr dirty="0" sz="1850" spc="45" b="1">
                <a:latin typeface="Arial"/>
                <a:cs typeface="Arial"/>
              </a:rPr>
              <a:t> </a:t>
            </a:r>
            <a:r>
              <a:rPr dirty="0" sz="1850" spc="-5" b="1">
                <a:latin typeface="Arial"/>
                <a:cs typeface="Arial"/>
              </a:rPr>
              <a:t>i</a:t>
            </a:r>
            <a:r>
              <a:rPr dirty="0" sz="1850" spc="40" b="1">
                <a:latin typeface="Arial"/>
                <a:cs typeface="Arial"/>
              </a:rPr>
              <a:t> </a:t>
            </a:r>
            <a:r>
              <a:rPr dirty="0" sz="1850" spc="-15" b="1">
                <a:latin typeface="Arial"/>
                <a:cs typeface="Arial"/>
              </a:rPr>
              <a:t>Compres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992" y="826841"/>
            <a:ext cx="6326505" cy="4356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5" b="1">
                <a:latin typeface="Arial"/>
                <a:cs typeface="Arial"/>
              </a:rPr>
              <a:t>Des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Departament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d'Assessoria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jurídica,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contractació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compres,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dotem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divisions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departaments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B:SM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servei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d’Assessoria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Jurídica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racionalitzem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45" b="1">
                <a:latin typeface="Arial"/>
                <a:cs typeface="Arial"/>
              </a:rPr>
              <a:t>compres.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836" y="1461820"/>
            <a:ext cx="6213043" cy="2097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4992" y="3789984"/>
            <a:ext cx="198945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 b="1">
                <a:latin typeface="Arial"/>
                <a:cs typeface="Arial"/>
              </a:rPr>
              <a:t>Assoliments</a:t>
            </a:r>
            <a:r>
              <a:rPr dirty="0" sz="1850" spc="-60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2015</a:t>
            </a:r>
            <a:endParaRPr sz="18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424992" y="4287418"/>
            <a:ext cx="6677659" cy="545084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 b="1">
                <a:latin typeface="Arial"/>
                <a:cs typeface="Arial"/>
              </a:rPr>
              <a:t>Aquest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ha </a:t>
            </a:r>
            <a:r>
              <a:rPr dirty="0" sz="1200" spc="-35" b="1">
                <a:latin typeface="Arial"/>
                <a:cs typeface="Arial"/>
              </a:rPr>
              <a:t>estat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desenvolupament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reptes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plantejats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l'any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passat: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-5" b="1">
                <a:latin typeface="Arial"/>
                <a:cs typeface="Arial"/>
              </a:rPr>
              <a:t>Millorar </a:t>
            </a:r>
            <a:r>
              <a:rPr dirty="0" sz="1200" spc="10" b="1">
                <a:latin typeface="Arial"/>
                <a:cs typeface="Arial"/>
              </a:rPr>
              <a:t>internament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b="1">
                <a:latin typeface="Arial"/>
                <a:cs typeface="Arial"/>
              </a:rPr>
              <a:t>sistemàtica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sz="1200" spc="15" b="1">
                <a:latin typeface="Arial"/>
                <a:cs typeface="Arial"/>
              </a:rPr>
              <a:t>procediment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5" b="1">
                <a:latin typeface="Arial"/>
                <a:cs typeface="Arial"/>
              </a:rPr>
              <a:t>peticions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10" b="1">
                <a:latin typeface="Arial"/>
                <a:cs typeface="Arial"/>
              </a:rPr>
              <a:t>servei </a:t>
            </a:r>
            <a:r>
              <a:rPr dirty="0" sz="1200" spc="20" b="1">
                <a:latin typeface="Arial"/>
                <a:cs typeface="Arial"/>
              </a:rPr>
              <a:t>per </a:t>
            </a:r>
            <a:r>
              <a:rPr dirty="0" sz="1200" spc="10" b="1">
                <a:latin typeface="Arial"/>
                <a:cs typeface="Arial"/>
              </a:rPr>
              <a:t>consolidar-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ne </a:t>
            </a:r>
            <a:r>
              <a:rPr dirty="0" sz="1200" b="1">
                <a:latin typeface="Arial"/>
                <a:cs typeface="Arial"/>
              </a:rPr>
              <a:t>l'èxit </a:t>
            </a:r>
            <a:r>
              <a:rPr dirty="0" sz="1200" spc="25" b="1">
                <a:latin typeface="Arial"/>
                <a:cs typeface="Arial"/>
              </a:rPr>
              <a:t>com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20" b="1">
                <a:latin typeface="Arial"/>
                <a:cs typeface="Arial"/>
              </a:rPr>
              <a:t>model de </a:t>
            </a:r>
            <a:r>
              <a:rPr dirty="0" sz="1200" b="1">
                <a:latin typeface="Arial"/>
                <a:cs typeface="Arial"/>
              </a:rPr>
              <a:t>treball </a:t>
            </a:r>
            <a:r>
              <a:rPr dirty="0" sz="1200" spc="5" b="1">
                <a:latin typeface="Arial"/>
                <a:cs typeface="Arial"/>
              </a:rPr>
              <a:t>i </a:t>
            </a:r>
            <a:r>
              <a:rPr dirty="0" sz="1200" b="1">
                <a:latin typeface="Arial"/>
                <a:cs typeface="Arial"/>
              </a:rPr>
              <a:t>d’eficàcia </a:t>
            </a:r>
            <a:r>
              <a:rPr dirty="0" sz="1200" spc="15" b="1">
                <a:latin typeface="Arial"/>
                <a:cs typeface="Arial"/>
              </a:rPr>
              <a:t>en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5" b="1">
                <a:latin typeface="Arial"/>
                <a:cs typeface="Arial"/>
              </a:rPr>
              <a:t>prestació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sz="1200" spc="10" b="1">
                <a:latin typeface="Arial"/>
                <a:cs typeface="Arial"/>
              </a:rPr>
              <a:t>servei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5" b="1">
                <a:latin typeface="Arial"/>
                <a:cs typeface="Arial"/>
              </a:rPr>
              <a:t>l’Assessoria 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Jurídica. </a:t>
            </a:r>
            <a:r>
              <a:rPr dirty="0" sz="1200" spc="-10" b="1">
                <a:latin typeface="Arial"/>
                <a:cs typeface="Arial"/>
              </a:rPr>
              <a:t>El </a:t>
            </a:r>
            <a:r>
              <a:rPr dirty="0" sz="1200" spc="15" b="1">
                <a:latin typeface="Arial"/>
                <a:cs typeface="Arial"/>
              </a:rPr>
              <a:t>2015 </a:t>
            </a:r>
            <a:r>
              <a:rPr dirty="0" sz="1200" spc="-15" b="1">
                <a:latin typeface="Arial"/>
                <a:cs typeface="Arial"/>
              </a:rPr>
              <a:t>ha </a:t>
            </a:r>
            <a:r>
              <a:rPr dirty="0" sz="1200" spc="-35" b="1">
                <a:latin typeface="Arial"/>
                <a:cs typeface="Arial"/>
              </a:rPr>
              <a:t>estat </a:t>
            </a:r>
            <a:r>
              <a:rPr dirty="0" sz="1200" spc="-30" b="1">
                <a:latin typeface="Arial"/>
                <a:cs typeface="Arial"/>
              </a:rPr>
              <a:t>l’any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consolidació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0" b="1">
                <a:latin typeface="Arial"/>
                <a:cs typeface="Arial"/>
              </a:rPr>
              <a:t>l’eina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petició, </a:t>
            </a:r>
            <a:r>
              <a:rPr dirty="0" sz="1200" spc="-40" b="1">
                <a:latin typeface="Arial"/>
                <a:cs typeface="Arial"/>
              </a:rPr>
              <a:t>assolint </a:t>
            </a:r>
            <a:r>
              <a:rPr dirty="0" sz="1200" spc="-50" b="1">
                <a:latin typeface="Arial"/>
                <a:cs typeface="Arial"/>
              </a:rPr>
              <a:t>dos </a:t>
            </a:r>
            <a:r>
              <a:rPr dirty="0" sz="1200" spc="-35" b="1">
                <a:latin typeface="Arial"/>
                <a:cs typeface="Arial"/>
              </a:rPr>
              <a:t>nivells </a:t>
            </a:r>
            <a:r>
              <a:rPr dirty="0" sz="1200" spc="-55" b="1">
                <a:latin typeface="Arial"/>
                <a:cs typeface="Arial"/>
              </a:rPr>
              <a:t>molt </a:t>
            </a:r>
            <a:r>
              <a:rPr dirty="0" sz="1200" spc="-40" b="1">
                <a:latin typeface="Arial"/>
                <a:cs typeface="Arial"/>
              </a:rPr>
              <a:t>alts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satisfacció</a:t>
            </a:r>
            <a:r>
              <a:rPr dirty="0" sz="1200" spc="-15" b="1">
                <a:latin typeface="Arial"/>
                <a:cs typeface="Arial"/>
              </a:rPr>
              <a:t> en </a:t>
            </a:r>
            <a:r>
              <a:rPr dirty="0" sz="1200" spc="-30" b="1">
                <a:latin typeface="Arial"/>
                <a:cs typeface="Arial"/>
              </a:rPr>
              <a:t>relació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als </a:t>
            </a:r>
            <a:r>
              <a:rPr dirty="0" sz="1200" spc="-55" b="1">
                <a:latin typeface="Arial"/>
                <a:cs typeface="Arial"/>
              </a:rPr>
              <a:t>tres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objectius</a:t>
            </a:r>
            <a:r>
              <a:rPr dirty="0" sz="1200" spc="-25" b="1">
                <a:latin typeface="Arial"/>
                <a:cs typeface="Arial"/>
              </a:rPr>
              <a:t> 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ens</a:t>
            </a:r>
            <a:r>
              <a:rPr dirty="0" sz="1200" spc="-25" b="1">
                <a:latin typeface="Arial"/>
                <a:cs typeface="Arial"/>
              </a:rPr>
              <a:t> havíem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proposat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quan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vam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començar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fer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servir: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402590" marR="366395" indent="-214629">
              <a:lnSpc>
                <a:spcPct val="112000"/>
              </a:lnSpc>
              <a:buAutoNum type="arabicPeriod"/>
              <a:tabLst>
                <a:tab pos="403225" algn="l"/>
              </a:tabLst>
            </a:pPr>
            <a:r>
              <a:rPr dirty="0" sz="1200" spc="-5" b="1">
                <a:latin typeface="Arial"/>
                <a:cs typeface="Arial"/>
              </a:rPr>
              <a:t>Eina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classificació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registre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40" b="1">
                <a:latin typeface="Arial"/>
                <a:cs typeface="Arial"/>
              </a:rPr>
              <a:t>tasques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desenvolupades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l'àmbit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d'assessoria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jurídica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  <a:p>
            <a:pPr marL="402590" indent="-215265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403225" algn="l"/>
              </a:tabLst>
            </a:pPr>
            <a:r>
              <a:rPr dirty="0" sz="1200" spc="-15" b="1">
                <a:latin typeface="Arial"/>
                <a:cs typeface="Arial"/>
              </a:rPr>
              <a:t>Crear</a:t>
            </a:r>
            <a:r>
              <a:rPr dirty="0" sz="1200" spc="-50" b="1">
                <a:latin typeface="Arial"/>
                <a:cs typeface="Arial"/>
              </a:rPr>
              <a:t> 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espai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treball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45" b="1">
                <a:latin typeface="Arial"/>
                <a:cs typeface="Arial"/>
              </a:rPr>
              <a:t>clients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interns</a:t>
            </a:r>
            <a:r>
              <a:rPr dirty="0" sz="1200" spc="-25" b="1">
                <a:latin typeface="Arial"/>
                <a:cs typeface="Arial"/>
              </a:rPr>
              <a:t> amigable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útil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55" b="1">
                <a:latin typeface="Arial"/>
                <a:cs typeface="Arial"/>
              </a:rPr>
              <a:t>parts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34925">
              <a:lnSpc>
                <a:spcPct val="112000"/>
              </a:lnSpc>
            </a:pPr>
            <a:r>
              <a:rPr dirty="0" sz="1200" spc="-45" b="1">
                <a:latin typeface="Arial"/>
                <a:cs typeface="Arial"/>
              </a:rPr>
              <a:t>L’únic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objectiu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no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assolit,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és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d'esdevenir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també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eina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30" b="1">
                <a:latin typeface="Arial"/>
                <a:cs typeface="Arial"/>
              </a:rPr>
              <a:t>feedback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clients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interns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respecte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nostres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gestions,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través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0" b="1">
                <a:latin typeface="Arial"/>
                <a:cs typeface="Arial"/>
              </a:rPr>
              <a:t>l’anàlisi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30" b="1">
                <a:latin typeface="Arial"/>
                <a:cs typeface="Arial"/>
              </a:rPr>
              <a:t>enquestes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seu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treball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posterior.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522605">
              <a:lnSpc>
                <a:spcPct val="112000"/>
              </a:lnSpc>
            </a:pPr>
            <a:r>
              <a:rPr dirty="0" sz="1200" spc="5" b="1">
                <a:latin typeface="Arial"/>
                <a:cs typeface="Arial"/>
              </a:rPr>
              <a:t>Integrar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encara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més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l’</a:t>
            </a:r>
            <a:r>
              <a:rPr dirty="0" u="sng" sz="1200" spc="-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àrea</a:t>
            </a:r>
            <a:r>
              <a:rPr dirty="0" u="sng" sz="1200" spc="-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de</a:t>
            </a:r>
            <a:r>
              <a:rPr dirty="0" u="sng" sz="1200" spc="-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200" spc="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compres</a:t>
            </a:r>
            <a:r>
              <a:rPr dirty="0" sz="1200" spc="-10" b="1">
                <a:solidFill>
                  <a:srgbClr val="0000ED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1200" spc="10" b="1">
                <a:latin typeface="Arial"/>
                <a:cs typeface="Arial"/>
              </a:rPr>
              <a:t>dins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flux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treball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intern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l’Assessoria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Jurídica.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34925">
              <a:lnSpc>
                <a:spcPct val="112000"/>
              </a:lnSpc>
            </a:pPr>
            <a:r>
              <a:rPr dirty="0" sz="1200" b="1">
                <a:latin typeface="Arial"/>
                <a:cs typeface="Arial"/>
              </a:rPr>
              <a:t>Implantació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u="sng" sz="12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Portal </a:t>
            </a:r>
            <a:r>
              <a:rPr dirty="0" u="sng" sz="12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de </a:t>
            </a:r>
            <a:r>
              <a:rPr dirty="0" u="sng" sz="12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4"/>
              </a:rPr>
              <a:t>transparència</a:t>
            </a:r>
            <a:r>
              <a:rPr dirty="0" sz="1200" spc="10" b="1">
                <a:latin typeface="Arial"/>
                <a:cs typeface="Arial"/>
              </a:rPr>
              <a:t>. </a:t>
            </a:r>
            <a:r>
              <a:rPr dirty="0" sz="1200" spc="-15" b="1">
                <a:latin typeface="Arial"/>
                <a:cs typeface="Arial"/>
              </a:rPr>
              <a:t>Posada en </a:t>
            </a:r>
            <a:r>
              <a:rPr dirty="0" sz="1200" spc="-40" b="1">
                <a:latin typeface="Arial"/>
                <a:cs typeface="Arial"/>
              </a:rPr>
              <a:t>marxa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l'eina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gestió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0" b="1">
                <a:latin typeface="Arial"/>
                <a:cs typeface="Arial"/>
              </a:rPr>
              <a:t>informació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reclamada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15" b="1">
                <a:latin typeface="Arial"/>
                <a:cs typeface="Arial"/>
              </a:rPr>
              <a:t>llei,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alhora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permet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gestió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administració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requeriments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específics 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d'informació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part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35" b="1">
                <a:latin typeface="Arial"/>
                <a:cs typeface="Arial"/>
              </a:rPr>
              <a:t>ciutadans.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5715">
              <a:lnSpc>
                <a:spcPct val="112000"/>
              </a:lnSpc>
            </a:pPr>
            <a:r>
              <a:rPr dirty="0" sz="1200" spc="5" b="1">
                <a:latin typeface="Arial"/>
                <a:cs typeface="Arial"/>
              </a:rPr>
              <a:t>Impulsar </a:t>
            </a:r>
            <a:r>
              <a:rPr dirty="0" sz="1200" spc="10" b="1">
                <a:latin typeface="Arial"/>
                <a:cs typeface="Arial"/>
              </a:rPr>
              <a:t>determinades </a:t>
            </a:r>
            <a:r>
              <a:rPr dirty="0" sz="1200" spc="15" b="1">
                <a:latin typeface="Arial"/>
                <a:cs typeface="Arial"/>
              </a:rPr>
              <a:t>compres </a:t>
            </a:r>
            <a:r>
              <a:rPr dirty="0" sz="1200" spc="5" b="1">
                <a:latin typeface="Arial"/>
                <a:cs typeface="Arial"/>
              </a:rPr>
              <a:t>mitjançant </a:t>
            </a:r>
            <a:r>
              <a:rPr dirty="0" sz="1200" spc="15" b="1">
                <a:latin typeface="Arial"/>
                <a:cs typeface="Arial"/>
              </a:rPr>
              <a:t>subhastes </a:t>
            </a:r>
            <a:r>
              <a:rPr dirty="0" sz="1200" spc="10" b="1">
                <a:latin typeface="Arial"/>
                <a:cs typeface="Arial"/>
              </a:rPr>
              <a:t>electròniques. </a:t>
            </a:r>
            <a:r>
              <a:rPr dirty="0" sz="1200" spc="-45" b="1">
                <a:latin typeface="Arial"/>
                <a:cs typeface="Arial"/>
              </a:rPr>
              <a:t>L’ús </a:t>
            </a:r>
            <a:r>
              <a:rPr dirty="0" sz="1200" spc="-35" b="1">
                <a:latin typeface="Arial"/>
                <a:cs typeface="Arial"/>
              </a:rPr>
              <a:t>n'ha </a:t>
            </a:r>
            <a:r>
              <a:rPr dirty="0" sz="1200" spc="-30" b="1">
                <a:latin typeface="Arial"/>
                <a:cs typeface="Arial"/>
              </a:rPr>
              <a:t>evidenciat </a:t>
            </a:r>
            <a:r>
              <a:rPr dirty="0" sz="1200" spc="-25" b="1">
                <a:latin typeface="Arial"/>
                <a:cs typeface="Arial"/>
              </a:rPr>
              <a:t> les </a:t>
            </a:r>
            <a:r>
              <a:rPr dirty="0" sz="1200" spc="-65" b="1">
                <a:latin typeface="Arial"/>
                <a:cs typeface="Arial"/>
              </a:rPr>
              <a:t>virtuts i</a:t>
            </a:r>
            <a:r>
              <a:rPr dirty="0" sz="1200" spc="20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30" b="1">
                <a:latin typeface="Arial"/>
                <a:cs typeface="Arial"/>
              </a:rPr>
              <a:t>desavantatges, entenent </a:t>
            </a:r>
            <a:r>
              <a:rPr dirty="0" sz="1200" spc="-25" b="1">
                <a:latin typeface="Arial"/>
                <a:cs typeface="Arial"/>
              </a:rPr>
              <a:t>que </a:t>
            </a:r>
            <a:r>
              <a:rPr dirty="0" sz="1200" spc="-20" b="1">
                <a:latin typeface="Arial"/>
                <a:cs typeface="Arial"/>
              </a:rPr>
              <a:t>és </a:t>
            </a:r>
            <a:r>
              <a:rPr dirty="0" sz="1200" spc="-25" b="1">
                <a:latin typeface="Arial"/>
                <a:cs typeface="Arial"/>
              </a:rPr>
              <a:t>una </a:t>
            </a:r>
            <a:r>
              <a:rPr dirty="0" sz="1200" spc="-10" b="1">
                <a:latin typeface="Arial"/>
                <a:cs typeface="Arial"/>
              </a:rPr>
              <a:t>eina </a:t>
            </a:r>
            <a:r>
              <a:rPr dirty="0" sz="1200" spc="-35" b="1">
                <a:latin typeface="Arial"/>
                <a:cs typeface="Arial"/>
              </a:rPr>
              <a:t>d'adjudicació </a:t>
            </a:r>
            <a:r>
              <a:rPr dirty="0" sz="1200" spc="-30" b="1">
                <a:latin typeface="Arial"/>
                <a:cs typeface="Arial"/>
              </a:rPr>
              <a:t>ràpida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204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 </a:t>
            </a:r>
            <a:r>
              <a:rPr dirty="0" sz="1200" spc="-40" b="1">
                <a:latin typeface="Arial"/>
                <a:cs typeface="Arial"/>
              </a:rPr>
              <a:t>permet 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obtenir</a:t>
            </a:r>
            <a:r>
              <a:rPr dirty="0" sz="1200" spc="-50" b="1">
                <a:latin typeface="Arial"/>
                <a:cs typeface="Arial"/>
              </a:rPr>
              <a:t> uns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preus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millors,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però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la</a:t>
            </a:r>
            <a:r>
              <a:rPr dirty="0" sz="1200" spc="-15" b="1">
                <a:latin typeface="Arial"/>
                <a:cs typeface="Arial"/>
              </a:rPr>
              <a:t> vegada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és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necessari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disposar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d'una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referència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molt </a:t>
            </a:r>
            <a:r>
              <a:rPr dirty="0" sz="1200" spc="-30" b="1">
                <a:latin typeface="Arial"/>
                <a:cs typeface="Arial"/>
              </a:rPr>
              <a:t>clara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preu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45" b="1">
                <a:latin typeface="Arial"/>
                <a:cs typeface="Arial"/>
              </a:rPr>
              <a:t>sortida,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s’obté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partir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coneixement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elevat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producte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objecte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contractació.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S’ha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utilitzat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sobretot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Acords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Marcs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l’adjudicació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d'una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licitació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d'articles </a:t>
            </a:r>
            <a:r>
              <a:rPr dirty="0" sz="1200" spc="-40" b="1">
                <a:latin typeface="Arial"/>
                <a:cs typeface="Arial"/>
              </a:rPr>
              <a:t> múltiples.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24992" y="329406"/>
            <a:ext cx="2179955" cy="64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15" b="1">
                <a:latin typeface="Arial"/>
                <a:cs typeface="Arial"/>
              </a:rPr>
              <a:t>Assumir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responsabilitat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controlar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5" b="1">
                <a:latin typeface="Arial"/>
                <a:cs typeface="Arial"/>
              </a:rPr>
              <a:t>contractació 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menor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35" b="1">
                <a:latin typeface="Arial"/>
                <a:cs typeface="Arial"/>
              </a:rPr>
              <a:t>BSM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992" y="1099942"/>
            <a:ext cx="2142490" cy="33026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-5" b="1">
                <a:latin typeface="Arial"/>
                <a:cs typeface="Arial"/>
              </a:rPr>
              <a:t>Es </a:t>
            </a:r>
            <a:r>
              <a:rPr dirty="0" sz="1200" spc="-40" b="1">
                <a:latin typeface="Arial"/>
                <a:cs typeface="Arial"/>
              </a:rPr>
              <a:t>traspassa </a:t>
            </a:r>
            <a:r>
              <a:rPr dirty="0" sz="1200" spc="-30" b="1">
                <a:latin typeface="Arial"/>
                <a:cs typeface="Arial"/>
              </a:rPr>
              <a:t>des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30" b="1">
                <a:latin typeface="Arial"/>
                <a:cs typeface="Arial"/>
              </a:rPr>
              <a:t>Divisió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corporativa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d’Administració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pon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b</a:t>
            </a:r>
            <a:r>
              <a:rPr dirty="0" sz="1200" spc="-35" b="1">
                <a:latin typeface="Arial"/>
                <a:cs typeface="Arial"/>
              </a:rPr>
              <a:t>ili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  </a:t>
            </a:r>
            <a:r>
              <a:rPr dirty="0" sz="1200" spc="-45" b="1">
                <a:latin typeface="Arial"/>
                <a:cs typeface="Arial"/>
              </a:rPr>
              <a:t>pun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0" b="1">
                <a:latin typeface="Arial"/>
                <a:cs typeface="Arial"/>
              </a:rPr>
              <a:t>’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-45" b="1">
                <a:latin typeface="Arial"/>
                <a:cs typeface="Arial"/>
              </a:rPr>
              <a:t>normativa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legal,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0" b="1">
                <a:latin typeface="Arial"/>
                <a:cs typeface="Arial"/>
              </a:rPr>
              <a:t>í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ó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è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50" b="1">
                <a:latin typeface="Arial"/>
                <a:cs typeface="Arial"/>
              </a:rPr>
              <a:t>l’estructura </a:t>
            </a:r>
            <a:r>
              <a:rPr dirty="0" sz="1200" spc="-35" b="1">
                <a:latin typeface="Arial"/>
                <a:cs typeface="Arial"/>
              </a:rPr>
              <a:t>actual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15" b="1">
                <a:latin typeface="Arial"/>
                <a:cs typeface="Arial"/>
              </a:rPr>
              <a:t>BSM </a:t>
            </a:r>
            <a:r>
              <a:rPr dirty="0" sz="1200" spc="-15" b="1">
                <a:latin typeface="Arial"/>
                <a:cs typeface="Arial"/>
              </a:rPr>
              <a:t>ha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don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ll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-35" b="1">
                <a:latin typeface="Arial"/>
                <a:cs typeface="Arial"/>
              </a:rPr>
              <a:t>desviació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l’aplicació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b</a:t>
            </a:r>
            <a:r>
              <a:rPr dirty="0" sz="1200" spc="-35" b="1">
                <a:latin typeface="Arial"/>
                <a:cs typeface="Arial"/>
              </a:rPr>
              <a:t>ili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40" b="1">
                <a:latin typeface="Arial"/>
                <a:cs typeface="Arial"/>
              </a:rPr>
              <a:t>s  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è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40" b="1">
                <a:latin typeface="Arial"/>
                <a:cs typeface="Arial"/>
              </a:rPr>
              <a:t>s  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s  </a:t>
            </a:r>
            <a:r>
              <a:rPr dirty="0" sz="1200" spc="-40" b="1">
                <a:latin typeface="Arial"/>
                <a:cs typeface="Arial"/>
              </a:rPr>
              <a:t>divisions.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97581" y="329406"/>
            <a:ext cx="1902460" cy="8451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20" b="1">
                <a:latin typeface="Arial"/>
                <a:cs typeface="Arial"/>
              </a:rPr>
              <a:t>Desenvolupament </a:t>
            </a:r>
            <a:r>
              <a:rPr dirty="0" sz="1200" spc="25" b="1">
                <a:latin typeface="Arial"/>
                <a:cs typeface="Arial"/>
              </a:rPr>
              <a:t>d'un 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projecte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renovació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model de </a:t>
            </a:r>
            <a:r>
              <a:rPr dirty="0" sz="1200" spc="5" b="1">
                <a:latin typeface="Arial"/>
                <a:cs typeface="Arial"/>
              </a:rPr>
              <a:t>gestió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vestuari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laboral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7581" y="1304767"/>
            <a:ext cx="2098675" cy="26885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50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s  </a:t>
            </a:r>
            <a:r>
              <a:rPr dirty="0" sz="1200" spc="-45" b="1">
                <a:latin typeface="Arial"/>
                <a:cs typeface="Arial"/>
              </a:rPr>
              <a:t>circumstàncies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45" b="1">
                <a:latin typeface="Arial"/>
                <a:cs typeface="Arial"/>
              </a:rPr>
              <a:t>gestió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 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bu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  </a:t>
            </a:r>
            <a:r>
              <a:rPr dirty="0" sz="1200" spc="-45" b="1">
                <a:latin typeface="Arial"/>
                <a:cs typeface="Arial"/>
              </a:rPr>
              <a:t>vestuari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laboral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entre</a:t>
            </a:r>
            <a:r>
              <a:rPr dirty="0" sz="1200" spc="-25" b="1">
                <a:latin typeface="Arial"/>
                <a:cs typeface="Arial"/>
              </a:rPr>
              <a:t> els 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col·lectius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5" b="1">
                <a:latin typeface="Arial"/>
                <a:cs typeface="Arial"/>
              </a:rPr>
              <a:t>BSM, </a:t>
            </a:r>
            <a:r>
              <a:rPr dirty="0" sz="1200" spc="-30" b="1">
                <a:latin typeface="Arial"/>
                <a:cs typeface="Arial"/>
              </a:rPr>
              <a:t>s’ha 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50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cc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45" b="1">
                <a:latin typeface="Arial"/>
                <a:cs typeface="Arial"/>
              </a:rPr>
              <a:t>up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od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nou</a:t>
            </a:r>
            <a:r>
              <a:rPr dirty="0" sz="1200" spc="5" b="1">
                <a:latin typeface="Arial"/>
                <a:cs typeface="Arial"/>
              </a:rPr>
              <a:t>, 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50" b="1">
                <a:latin typeface="Arial"/>
                <a:cs typeface="Arial"/>
              </a:rPr>
              <a:t>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nou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 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é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b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35" b="1">
                <a:latin typeface="Arial"/>
                <a:cs typeface="Arial"/>
              </a:rPr>
              <a:t>ill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35" b="1">
                <a:latin typeface="Arial"/>
                <a:cs typeface="Arial"/>
              </a:rPr>
              <a:t>ó 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personal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BSM.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11648" y="329406"/>
            <a:ext cx="2136775" cy="4356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15" b="1">
                <a:latin typeface="Arial"/>
                <a:cs typeface="Arial"/>
              </a:rPr>
              <a:t>Homologació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proveïdors,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Acords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Marcs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1648" y="895115"/>
            <a:ext cx="2161540" cy="227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do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j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0" b="1">
                <a:latin typeface="Arial"/>
                <a:cs typeface="Arial"/>
              </a:rPr>
              <a:t>r  </a:t>
            </a:r>
            <a:r>
              <a:rPr dirty="0" sz="1200" spc="-40" b="1">
                <a:latin typeface="Arial"/>
                <a:cs typeface="Arial"/>
              </a:rPr>
              <a:t>consistència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jurídica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no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0" b="1">
                <a:latin typeface="Arial"/>
                <a:cs typeface="Arial"/>
              </a:rPr>
              <a:t>s 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è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 marL="12700" marR="45720">
              <a:lnSpc>
                <a:spcPct val="112000"/>
              </a:lnSpc>
            </a:pP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od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e  </a:t>
            </a:r>
            <a:r>
              <a:rPr dirty="0" sz="1200" spc="-50" b="1">
                <a:latin typeface="Arial"/>
                <a:cs typeface="Arial"/>
              </a:rPr>
              <a:t>contractació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través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cs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dón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bud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més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proveïdors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forma 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é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-25" b="1">
                <a:latin typeface="Arial"/>
                <a:cs typeface="Arial"/>
              </a:rPr>
              <a:t>que </a:t>
            </a:r>
            <a:r>
              <a:rPr dirty="0" sz="1200" spc="-30" b="1">
                <a:latin typeface="Arial"/>
                <a:cs typeface="Arial"/>
              </a:rPr>
              <a:t>s’aconsegueixen </a:t>
            </a:r>
            <a:r>
              <a:rPr dirty="0" sz="1200" spc="-50" b="1">
                <a:latin typeface="Arial"/>
                <a:cs typeface="Arial"/>
              </a:rPr>
              <a:t>millors </a:t>
            </a:r>
            <a:r>
              <a:rPr dirty="0" sz="1200" spc="-45" b="1">
                <a:latin typeface="Arial"/>
                <a:cs typeface="Arial"/>
              </a:rPr>
              <a:t> condicions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compra.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992" y="4736083"/>
            <a:ext cx="137541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5" b="1">
                <a:latin typeface="Arial"/>
                <a:cs typeface="Arial"/>
              </a:rPr>
              <a:t>Reptes</a:t>
            </a:r>
            <a:r>
              <a:rPr dirty="0" sz="1850" spc="-75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2016</a:t>
            </a:r>
            <a:endParaRPr sz="1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992" y="5233517"/>
            <a:ext cx="6676390" cy="49339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201</a:t>
            </a:r>
            <a:r>
              <a:rPr dirty="0" sz="1200" spc="15" b="1">
                <a:latin typeface="Arial"/>
                <a:cs typeface="Arial"/>
              </a:rPr>
              <a:t>6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ón</a:t>
            </a:r>
            <a:r>
              <a:rPr dirty="0" sz="1200" spc="-6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297180">
              <a:lnSpc>
                <a:spcPct val="112000"/>
              </a:lnSpc>
            </a:pPr>
            <a:r>
              <a:rPr dirty="0" sz="1200" spc="10" b="1">
                <a:latin typeface="Arial"/>
                <a:cs typeface="Arial"/>
              </a:rPr>
              <a:t>Contractació pública </a:t>
            </a:r>
            <a:r>
              <a:rPr dirty="0" sz="1200" spc="15" b="1">
                <a:latin typeface="Arial"/>
                <a:cs typeface="Arial"/>
              </a:rPr>
              <a:t>responsable, </a:t>
            </a:r>
            <a:r>
              <a:rPr dirty="0" sz="1200" spc="-25" b="1">
                <a:latin typeface="Arial"/>
                <a:cs typeface="Arial"/>
              </a:rPr>
              <a:t>posada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40" b="1">
                <a:latin typeface="Arial"/>
                <a:cs typeface="Arial"/>
              </a:rPr>
              <a:t>marxa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35" b="1">
                <a:latin typeface="Arial"/>
                <a:cs typeface="Arial"/>
              </a:rPr>
              <a:t>mecanismes d’assimilació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nova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directiva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municipal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respecte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contractació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pública.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53340">
              <a:lnSpc>
                <a:spcPct val="112000"/>
              </a:lnSpc>
            </a:pPr>
            <a:r>
              <a:rPr dirty="0" sz="1200" spc="5" b="1">
                <a:latin typeface="Arial"/>
                <a:cs typeface="Arial"/>
              </a:rPr>
              <a:t>Projecte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Vestuari,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projecte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s’inicia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l’octubre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2015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pretén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canviar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model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gestió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compra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0" b="1">
                <a:latin typeface="Arial"/>
                <a:cs typeface="Arial"/>
              </a:rPr>
              <a:t>realització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distribució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interna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vestuari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laboral.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aquest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sentit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 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projecte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es </a:t>
            </a:r>
            <a:r>
              <a:rPr dirty="0" sz="1200" spc="-35" b="1">
                <a:latin typeface="Arial"/>
                <a:cs typeface="Arial"/>
              </a:rPr>
              <a:t>divideix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diferents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fases,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45" b="1">
                <a:latin typeface="Arial"/>
                <a:cs typeface="Arial"/>
              </a:rPr>
              <a:t>primera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quals</a:t>
            </a:r>
            <a:r>
              <a:rPr dirty="0" sz="1200" spc="-20" b="1">
                <a:latin typeface="Arial"/>
                <a:cs typeface="Arial"/>
              </a:rPr>
              <a:t> és </a:t>
            </a:r>
            <a:r>
              <a:rPr dirty="0" sz="1200" spc="-45" b="1">
                <a:latin typeface="Arial"/>
                <a:cs typeface="Arial"/>
              </a:rPr>
              <a:t>fer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diagnòstic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previ,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 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s’ha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treballat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60" b="1">
                <a:latin typeface="Arial"/>
                <a:cs typeface="Arial"/>
              </a:rPr>
              <a:t>grup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diferents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Divisions,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d'acord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seves </a:t>
            </a:r>
            <a:r>
              <a:rPr dirty="0" sz="1200" spc="-50" b="1">
                <a:latin typeface="Arial"/>
                <a:cs typeface="Arial"/>
              </a:rPr>
              <a:t>conclusions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s’inicien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 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seguit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d’accions.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La </a:t>
            </a:r>
            <a:r>
              <a:rPr dirty="0" sz="1200" spc="-45" b="1">
                <a:latin typeface="Arial"/>
                <a:cs typeface="Arial"/>
              </a:rPr>
              <a:t>principal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és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iniciar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subprojecte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homogeïtzació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vestuari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diferents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col·lectius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5" b="1">
                <a:latin typeface="Arial"/>
                <a:cs typeface="Arial"/>
              </a:rPr>
              <a:t>BSM,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ha de </a:t>
            </a:r>
            <a:r>
              <a:rPr dirty="0" sz="1200" spc="-45" b="1">
                <a:latin typeface="Arial"/>
                <a:cs typeface="Arial"/>
              </a:rPr>
              <a:t>concloure</a:t>
            </a:r>
            <a:r>
              <a:rPr dirty="0" sz="1200" spc="-15" b="1">
                <a:latin typeface="Arial"/>
                <a:cs typeface="Arial"/>
              </a:rPr>
              <a:t> en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realització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plec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tècnic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necessari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al 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llançament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licitació</a:t>
            </a:r>
            <a:r>
              <a:rPr dirty="0" sz="1200" spc="-20" b="1">
                <a:latin typeface="Arial"/>
                <a:cs typeface="Arial"/>
              </a:rPr>
              <a:t> 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proper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març.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10" b="1">
                <a:latin typeface="Arial"/>
                <a:cs typeface="Arial"/>
              </a:rPr>
              <a:t>Contractació </a:t>
            </a:r>
            <a:r>
              <a:rPr dirty="0" sz="1200" spc="15" b="1">
                <a:latin typeface="Arial"/>
                <a:cs typeface="Arial"/>
              </a:rPr>
              <a:t>menor, </a:t>
            </a:r>
            <a:r>
              <a:rPr dirty="0" sz="1200" spc="-35" b="1">
                <a:latin typeface="Arial"/>
                <a:cs typeface="Arial"/>
              </a:rPr>
              <a:t>s’assumeix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40" b="1">
                <a:latin typeface="Arial"/>
                <a:cs typeface="Arial"/>
              </a:rPr>
              <a:t>responsabilitat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posar </a:t>
            </a:r>
            <a:r>
              <a:rPr dirty="0" sz="1200" spc="-50" b="1">
                <a:latin typeface="Arial"/>
                <a:cs typeface="Arial"/>
              </a:rPr>
              <a:t>ordre </a:t>
            </a:r>
            <a:r>
              <a:rPr dirty="0" sz="1200" spc="-65" b="1">
                <a:latin typeface="Arial"/>
                <a:cs typeface="Arial"/>
              </a:rPr>
              <a:t>i </a:t>
            </a:r>
            <a:r>
              <a:rPr dirty="0" sz="1200" spc="-50" b="1">
                <a:latin typeface="Arial"/>
                <a:cs typeface="Arial"/>
              </a:rPr>
              <a:t>controlar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20" b="1">
                <a:latin typeface="Arial"/>
                <a:cs typeface="Arial"/>
              </a:rPr>
              <a:t>el </a:t>
            </a:r>
            <a:r>
              <a:rPr dirty="0" sz="1200" spc="-40" b="1">
                <a:latin typeface="Arial"/>
                <a:cs typeface="Arial"/>
              </a:rPr>
              <a:t>procediment 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0" b="1">
                <a:latin typeface="Arial"/>
                <a:cs typeface="Arial"/>
              </a:rPr>
              <a:t>contractació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menor,</a:t>
            </a:r>
            <a:r>
              <a:rPr dirty="0" sz="1200" spc="-60" b="1">
                <a:latin typeface="Arial"/>
                <a:cs typeface="Arial"/>
              </a:rPr>
              <a:t> fins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ara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procés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la </a:t>
            </a:r>
            <a:r>
              <a:rPr dirty="0" sz="1200" spc="-30" b="1">
                <a:latin typeface="Arial"/>
                <a:cs typeface="Arial"/>
              </a:rPr>
              <a:t>Divisió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corporativa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d’Administració.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primera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à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50" b="1">
                <a:latin typeface="Arial"/>
                <a:cs typeface="Arial"/>
              </a:rPr>
              <a:t>d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50" b="1">
                <a:latin typeface="Arial"/>
                <a:cs typeface="Arial"/>
              </a:rPr>
              <a:t>b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20" b="1">
                <a:latin typeface="Arial"/>
                <a:cs typeface="Arial"/>
              </a:rPr>
              <a:t>à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opo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ll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n  </a:t>
            </a:r>
            <a:r>
              <a:rPr dirty="0" sz="1200" spc="-35" b="1">
                <a:latin typeface="Arial"/>
                <a:cs typeface="Arial"/>
              </a:rPr>
              <a:t>l'aplicació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45" b="1">
                <a:latin typeface="Arial"/>
                <a:cs typeface="Arial"/>
              </a:rPr>
              <a:t>gestió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45" b="1">
                <a:latin typeface="Arial"/>
                <a:cs typeface="Arial"/>
              </a:rPr>
              <a:t>compres.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detecten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desviacions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0" b="1">
                <a:latin typeface="Arial"/>
                <a:cs typeface="Arial"/>
              </a:rPr>
              <a:t>norma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s’apliquen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diferents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solucions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d’ordre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jurídic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regularitzar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situació.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última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instància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es </a:t>
            </a:r>
            <a:r>
              <a:rPr dirty="0" sz="1200" spc="-30" b="1">
                <a:latin typeface="Arial"/>
                <a:cs typeface="Arial"/>
              </a:rPr>
              <a:t>treballa</a:t>
            </a:r>
            <a:r>
              <a:rPr dirty="0" sz="1200" spc="-15" b="1">
                <a:latin typeface="Arial"/>
                <a:cs typeface="Arial"/>
              </a:rPr>
              <a:t> en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projecte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desenvolupament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d'un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nou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procediment,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permeti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comprar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60" b="1">
                <a:latin typeface="Arial"/>
                <a:cs typeface="Arial"/>
              </a:rPr>
              <a:t>controls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avisos </a:t>
            </a:r>
            <a:r>
              <a:rPr dirty="0" sz="1200" spc="-35" b="1">
                <a:latin typeface="Arial"/>
                <a:cs typeface="Arial"/>
              </a:rPr>
              <a:t> necessaris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suficients</a:t>
            </a:r>
            <a:r>
              <a:rPr dirty="0" sz="1200" spc="-30" b="1">
                <a:latin typeface="Arial"/>
                <a:cs typeface="Arial"/>
              </a:rPr>
              <a:t> per</a:t>
            </a:r>
            <a:r>
              <a:rPr dirty="0" sz="1200" spc="25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no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incórrer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30" b="1">
                <a:latin typeface="Arial"/>
                <a:cs typeface="Arial"/>
              </a:rPr>
              <a:t>mateixes </a:t>
            </a:r>
            <a:r>
              <a:rPr dirty="0" sz="1200" spc="-35" b="1">
                <a:latin typeface="Arial"/>
                <a:cs typeface="Arial"/>
              </a:rPr>
              <a:t>problemàtiques.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307340">
              <a:lnSpc>
                <a:spcPct val="112000"/>
              </a:lnSpc>
              <a:spcBef>
                <a:spcPts val="5"/>
              </a:spcBef>
            </a:pPr>
            <a:r>
              <a:rPr dirty="0" sz="1200" spc="20" b="1">
                <a:latin typeface="Arial"/>
                <a:cs typeface="Arial"/>
              </a:rPr>
              <a:t>LOPD, </a:t>
            </a:r>
            <a:r>
              <a:rPr dirty="0" sz="1200" spc="-35" b="1">
                <a:latin typeface="Arial"/>
                <a:cs typeface="Arial"/>
              </a:rPr>
              <a:t>s’assumeix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40" b="1">
                <a:latin typeface="Arial"/>
                <a:cs typeface="Arial"/>
              </a:rPr>
              <a:t>responsabilitat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0" b="1">
                <a:latin typeface="Arial"/>
                <a:cs typeface="Arial"/>
              </a:rPr>
              <a:t>l’aplicació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30" b="1">
                <a:latin typeface="Arial"/>
                <a:cs typeface="Arial"/>
              </a:rPr>
              <a:t>Llei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Protecció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b="1">
                <a:latin typeface="Arial"/>
                <a:cs typeface="Arial"/>
              </a:rPr>
              <a:t>Dades, </a:t>
            </a:r>
            <a:r>
              <a:rPr dirty="0" sz="1200" spc="-60" b="1">
                <a:latin typeface="Arial"/>
                <a:cs typeface="Arial"/>
              </a:rPr>
              <a:t>fins </a:t>
            </a:r>
            <a:r>
              <a:rPr dirty="0" sz="1200" spc="-20" b="1">
                <a:latin typeface="Arial"/>
                <a:cs typeface="Arial"/>
              </a:rPr>
              <a:t>ara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sota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responsabilitat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Direcció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30" b="1">
                <a:latin typeface="Arial"/>
                <a:cs typeface="Arial"/>
              </a:rPr>
              <a:t>Sistemes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Informació.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S’inicia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realització 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d’una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diagnòsi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l’estat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seu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compliment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després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desenvolupament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les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accions 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jurídiques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suficients</a:t>
            </a:r>
            <a:r>
              <a:rPr dirty="0" sz="1200" spc="-30" b="1">
                <a:latin typeface="Arial"/>
                <a:cs typeface="Arial"/>
              </a:rPr>
              <a:t> per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dur-la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terme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correctament.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24992" y="329406"/>
            <a:ext cx="6637655" cy="640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25" b="1">
                <a:latin typeface="Arial"/>
                <a:cs typeface="Arial"/>
              </a:rPr>
              <a:t>Posar </a:t>
            </a:r>
            <a:r>
              <a:rPr dirty="0" sz="1200" spc="15" b="1">
                <a:latin typeface="Arial"/>
                <a:cs typeface="Arial"/>
              </a:rPr>
              <a:t>en </a:t>
            </a:r>
            <a:r>
              <a:rPr dirty="0" sz="1200" spc="10" b="1">
                <a:latin typeface="Arial"/>
                <a:cs typeface="Arial"/>
              </a:rPr>
              <a:t>marxa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5" b="1">
                <a:latin typeface="Arial"/>
                <a:cs typeface="Arial"/>
              </a:rPr>
              <a:t>contractació electrònica, </a:t>
            </a:r>
            <a:r>
              <a:rPr dirty="0" sz="1200" spc="-35" b="1">
                <a:latin typeface="Arial"/>
                <a:cs typeface="Arial"/>
              </a:rPr>
              <a:t>iniciar </a:t>
            </a:r>
            <a:r>
              <a:rPr dirty="0" sz="1200" spc="-20" b="1">
                <a:latin typeface="Arial"/>
                <a:cs typeface="Arial"/>
              </a:rPr>
              <a:t>el </a:t>
            </a:r>
            <a:r>
              <a:rPr dirty="0" sz="1200" spc="-40" b="1">
                <a:latin typeface="Arial"/>
                <a:cs typeface="Arial"/>
              </a:rPr>
              <a:t>procediment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0" b="1">
                <a:latin typeface="Arial"/>
                <a:cs typeface="Arial"/>
              </a:rPr>
              <a:t>condicionament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licitació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model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més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eficient</a:t>
            </a:r>
            <a:r>
              <a:rPr dirty="0" sz="1200" spc="-65" b="1">
                <a:latin typeface="Arial"/>
                <a:cs typeface="Arial"/>
              </a:rPr>
              <a:t> 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més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sostenible,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vegada </a:t>
            </a:r>
            <a:r>
              <a:rPr dirty="0" sz="1200" spc="-50" b="1">
                <a:latin typeface="Arial"/>
                <a:cs typeface="Arial"/>
              </a:rPr>
              <a:t>permeti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millors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condicions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contractació.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41794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z="4300" spc="-210">
                <a:latin typeface="Tahoma"/>
                <a:cs typeface="Tahoma"/>
              </a:rPr>
              <a:t>C</a:t>
            </a:r>
            <a:r>
              <a:rPr dirty="0" sz="4300" spc="-35">
                <a:latin typeface="Tahoma"/>
                <a:cs typeface="Tahoma"/>
              </a:rPr>
              <a:t>o</a:t>
            </a:r>
            <a:r>
              <a:rPr dirty="0" sz="4300" spc="-235">
                <a:latin typeface="Tahoma"/>
                <a:cs typeface="Tahoma"/>
              </a:rPr>
              <a:t>m</a:t>
            </a:r>
            <a:r>
              <a:rPr dirty="0" sz="4300" spc="-175">
                <a:latin typeface="Tahoma"/>
                <a:cs typeface="Tahoma"/>
              </a:rPr>
              <a:t>u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35">
                <a:latin typeface="Tahoma"/>
                <a:cs typeface="Tahoma"/>
              </a:rPr>
              <a:t>ó</a:t>
            </a:r>
            <a:r>
              <a:rPr dirty="0" sz="4300" spc="-409">
                <a:latin typeface="Tahoma"/>
                <a:cs typeface="Tahoma"/>
              </a:rPr>
              <a:t>,</a:t>
            </a:r>
            <a:r>
              <a:rPr dirty="0" sz="4300" spc="-475">
                <a:latin typeface="Tahoma"/>
                <a:cs typeface="Tahoma"/>
              </a:rPr>
              <a:t> </a:t>
            </a:r>
            <a:r>
              <a:rPr dirty="0" sz="4300" spc="-75">
                <a:latin typeface="Tahoma"/>
                <a:cs typeface="Tahoma"/>
              </a:rPr>
              <a:t>p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235">
                <a:latin typeface="Tahoma"/>
                <a:cs typeface="Tahoma"/>
              </a:rPr>
              <a:t>m</a:t>
            </a:r>
            <a:r>
              <a:rPr dirty="0" sz="4300" spc="-235">
                <a:latin typeface="Tahoma"/>
                <a:cs typeface="Tahoma"/>
              </a:rPr>
              <a:t>s</a:t>
            </a:r>
            <a:r>
              <a:rPr dirty="0" sz="4300" spc="-170">
                <a:latin typeface="Tahoma"/>
                <a:cs typeface="Tahoma"/>
              </a:rPr>
              <a:t>a</a:t>
            </a:r>
            <a:r>
              <a:rPr dirty="0" sz="4300" spc="-515">
                <a:latin typeface="Tahoma"/>
                <a:cs typeface="Tahoma"/>
              </a:rPr>
              <a:t> </a:t>
            </a:r>
            <a:r>
              <a:rPr dirty="0" sz="4300" spc="-30">
                <a:latin typeface="Tahoma"/>
                <a:cs typeface="Tahoma"/>
              </a:rPr>
              <a:t>i</a:t>
            </a:r>
            <a:r>
              <a:rPr dirty="0" sz="4300" spc="-535">
                <a:latin typeface="Tahoma"/>
                <a:cs typeface="Tahoma"/>
              </a:rPr>
              <a:t> </a:t>
            </a:r>
            <a:r>
              <a:rPr dirty="0" sz="4300" spc="-445">
                <a:latin typeface="Tahoma"/>
                <a:cs typeface="Tahoma"/>
              </a:rPr>
              <a:t>x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445">
                <a:latin typeface="Tahoma"/>
                <a:cs typeface="Tahoma"/>
              </a:rPr>
              <a:t>x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160">
                <a:latin typeface="Tahoma"/>
                <a:cs typeface="Tahoma"/>
              </a:rPr>
              <a:t>s  </a:t>
            </a:r>
            <a:r>
              <a:rPr dirty="0" sz="4300" spc="-114">
                <a:latin typeface="Tahoma"/>
                <a:cs typeface="Tahoma"/>
              </a:rPr>
              <a:t>socials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870476"/>
            <a:ext cx="6859905" cy="5624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13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comunicatiu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transversal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B:SM.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contacte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imatge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l’exterior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premsa,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ràdio,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televisió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Internet.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l’aparició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imatge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marques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s’encarrega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dinamització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plantejats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estat: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2390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Abastir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regularment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d'informació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especialitzada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gestors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negocis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newsletter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mensual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innovació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media.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231775">
              <a:lnSpc>
                <a:spcPct val="117300"/>
              </a:lnSpc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Linkedin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corporatiu,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marcar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línies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seguir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cohesionar-les.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establert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d'utilització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professional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assolit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parcialment,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extensiu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l'ús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estandarditzat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aquells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departaments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accés.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Col·laborar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web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corporatiu.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contribuït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nodrint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corporatiu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actualitzacions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l'apartat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premsa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portada.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385445">
              <a:lnSpc>
                <a:spcPct val="117300"/>
              </a:lnSpc>
            </a:pP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Consolidació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Xarxes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Socials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Güell.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ampliat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ventall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obrint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perfil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Youtube.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perfil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TripAdvisor.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271145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Augmentar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flux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d'informació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d'activitat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negocis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cap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unitat.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èxit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parcial,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casos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feedback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preteníem.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1040" y="8104022"/>
            <a:ext cx="5939942" cy="173614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79171"/>
            <a:ext cx="6827520" cy="2126615"/>
          </a:xfrm>
          <a:custGeom>
            <a:avLst/>
            <a:gdLst/>
            <a:ahLst/>
            <a:cxnLst/>
            <a:rect l="l" t="t" r="r" b="b"/>
            <a:pathLst>
              <a:path w="6827520" h="2126615">
                <a:moveTo>
                  <a:pt x="6827520" y="2126284"/>
                </a:moveTo>
                <a:lnTo>
                  <a:pt x="0" y="2126284"/>
                </a:lnTo>
                <a:lnTo>
                  <a:pt x="0" y="0"/>
                </a:lnTo>
                <a:lnTo>
                  <a:pt x="6827520" y="0"/>
                </a:lnTo>
                <a:lnTo>
                  <a:pt x="6827520" y="2126284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379171"/>
            <a:ext cx="6827520" cy="2126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487680" marR="2715260">
              <a:lnSpc>
                <a:spcPct val="117300"/>
              </a:lnSpc>
              <a:spcBef>
                <a:spcPts val="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perfil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Fundació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Zoo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xarxes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socials: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487680">
              <a:lnSpc>
                <a:spcPct val="100000"/>
              </a:lnSpc>
              <a:spcBef>
                <a:spcPts val="5"/>
              </a:spcBef>
            </a:pP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oo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g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+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487680" marR="2466975">
              <a:lnSpc>
                <a:spcPct val="117300"/>
              </a:lnSpc>
              <a:spcBef>
                <a:spcPts val="5"/>
              </a:spcBef>
            </a:pP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1061923"/>
            <a:ext cx="1872691" cy="4584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2834131"/>
            <a:ext cx="6843395" cy="268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72390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format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gràfic</a:t>
            </a:r>
            <a:r>
              <a:rPr dirty="0" sz="1200" spc="-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revista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corporativa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d'infografies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ajustar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l'estructura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l'organització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Consell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Redacció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revista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ràpid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participatiu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procés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publicació.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k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4765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Construir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d'accions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comunicar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planificar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feina.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1780743"/>
            <a:ext cx="326517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5" b="1">
                <a:latin typeface="Arial"/>
                <a:cs typeface="Arial"/>
              </a:rPr>
              <a:t>Creació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l’Observatori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Mobilitat </a:t>
            </a:r>
            <a:r>
              <a:rPr dirty="0" sz="750" spc="5" b="1">
                <a:latin typeface="Arial"/>
                <a:cs typeface="Arial"/>
              </a:rPr>
              <a:t>i </a:t>
            </a:r>
            <a:r>
              <a:rPr dirty="0" sz="750" spc="-10" b="1">
                <a:latin typeface="Arial"/>
                <a:cs typeface="Arial"/>
              </a:rPr>
              <a:t>l’Oci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ciutat </a:t>
            </a:r>
            <a:r>
              <a:rPr dirty="0" sz="750" spc="-15" b="1">
                <a:latin typeface="Arial"/>
                <a:cs typeface="Arial"/>
              </a:rPr>
              <a:t>de Barcelona,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seguiment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dels </a:t>
            </a:r>
            <a:r>
              <a:rPr dirty="0" sz="750" spc="-30" b="1">
                <a:latin typeface="Arial"/>
                <a:cs typeface="Arial"/>
              </a:rPr>
              <a:t>principals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indicadors</a:t>
            </a:r>
            <a:r>
              <a:rPr dirty="0" sz="750" spc="-15" b="1">
                <a:latin typeface="Arial"/>
                <a:cs typeface="Arial"/>
              </a:rPr>
              <a:t> de </a:t>
            </a:r>
            <a:r>
              <a:rPr dirty="0" sz="750" spc="-30" b="1">
                <a:latin typeface="Arial"/>
                <a:cs typeface="Arial"/>
              </a:rPr>
              <a:t>mobilitat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oci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ciutat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ajudar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observar </a:t>
            </a:r>
            <a:r>
              <a:rPr dirty="0" sz="750" spc="-25" b="1">
                <a:latin typeface="Arial"/>
                <a:cs typeface="Arial"/>
              </a:rPr>
              <a:t>tendències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prendre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decisions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estratègiques</a:t>
            </a:r>
            <a:r>
              <a:rPr dirty="0" sz="750" spc="-15" b="1">
                <a:latin typeface="Arial"/>
                <a:cs typeface="Arial"/>
              </a:rPr>
              <a:t> 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respecte.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31" y="2529332"/>
            <a:ext cx="211454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15" b="1">
                <a:latin typeface="Arial"/>
                <a:cs typeface="Arial"/>
              </a:rPr>
              <a:t>)</a:t>
            </a:r>
            <a:r>
              <a:rPr dirty="0" sz="750" spc="5" b="1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5731" y="2262326"/>
            <a:ext cx="6712584" cy="28194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  <a:tabLst>
                <a:tab pos="3401695" algn="l"/>
              </a:tabLst>
            </a:pPr>
            <a:r>
              <a:rPr dirty="0" sz="750" spc="5" b="1">
                <a:latin typeface="Arial"/>
                <a:cs typeface="Arial"/>
              </a:rPr>
              <a:t>Coordinació i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suport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diferents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aspectes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relatius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trasllat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oficines	</a:t>
            </a:r>
            <a:r>
              <a:rPr dirty="0" sz="750" b="1">
                <a:latin typeface="Arial"/>
                <a:cs typeface="Arial"/>
              </a:rPr>
              <a:t>Definició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planificació </a:t>
            </a:r>
            <a:r>
              <a:rPr dirty="0" sz="750" spc="5" b="1">
                <a:latin typeface="Arial"/>
                <a:cs typeface="Arial"/>
              </a:rPr>
              <a:t>dels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treballs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relatius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projecte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finançament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B:SM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carrer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Calàbria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(arxius,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equips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multifunció,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45" b="1">
                <a:latin typeface="Arial"/>
                <a:cs typeface="Arial"/>
              </a:rPr>
              <a:t>control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d’accessos,</a:t>
            </a:r>
            <a:r>
              <a:rPr dirty="0" sz="750" spc="4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europeu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ELIPTIC,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través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qual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s’estudia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viabilitat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l’aprofitament </a:t>
            </a:r>
            <a:r>
              <a:rPr dirty="0" sz="750" spc="-15" b="1">
                <a:latin typeface="Arial"/>
                <a:cs typeface="Arial"/>
              </a:rPr>
              <a:t>de</a:t>
            </a:r>
            <a:endParaRPr sz="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108" y="1780743"/>
            <a:ext cx="3241040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Establiment </a:t>
            </a:r>
            <a:r>
              <a:rPr dirty="0" sz="750" spc="5" b="1">
                <a:latin typeface="Arial"/>
                <a:cs typeface="Arial"/>
              </a:rPr>
              <a:t>d’un procediment </a:t>
            </a:r>
            <a:r>
              <a:rPr dirty="0" sz="750" spc="10" b="1">
                <a:latin typeface="Arial"/>
                <a:cs typeface="Arial"/>
              </a:rPr>
              <a:t>per a </a:t>
            </a:r>
            <a:r>
              <a:rPr dirty="0" sz="750" spc="5" b="1">
                <a:latin typeface="Arial"/>
                <a:cs typeface="Arial"/>
              </a:rPr>
              <a:t>l'homologació d’empreses 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externes </a:t>
            </a:r>
            <a:r>
              <a:rPr dirty="0" sz="750" spc="-20" b="1">
                <a:latin typeface="Arial"/>
                <a:cs typeface="Arial"/>
              </a:rPr>
              <a:t>per realitzar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treballs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0" b="1">
                <a:latin typeface="Arial"/>
                <a:cs typeface="Arial"/>
              </a:rPr>
              <a:t>Unitat, </a:t>
            </a:r>
            <a:r>
              <a:rPr dirty="0" sz="750" spc="-25" b="1">
                <a:latin typeface="Arial"/>
                <a:cs typeface="Arial"/>
              </a:rPr>
              <a:t>desenvolupat amb </a:t>
            </a:r>
            <a:r>
              <a:rPr dirty="0" sz="750" spc="-20" b="1">
                <a:latin typeface="Arial"/>
                <a:cs typeface="Arial"/>
              </a:rPr>
              <a:t>èxit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utilitzat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ocasions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reiterades</a:t>
            </a:r>
            <a:r>
              <a:rPr dirty="0" sz="750" spc="-20" b="1">
                <a:latin typeface="Arial"/>
                <a:cs typeface="Arial"/>
              </a:rPr>
              <a:t> 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treball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camp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enquestes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usuaris.</a:t>
            </a:r>
            <a:endParaRPr sz="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5108" y="2518360"/>
            <a:ext cx="3073400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xarxes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urbanes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distribució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d’energia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recàrrega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vehicles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elèctrics.</a:t>
            </a:r>
            <a:endParaRPr sz="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5731" y="3420567"/>
            <a:ext cx="3015615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Reformulació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parcial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gestió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documental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0" b="1">
                <a:latin typeface="Arial"/>
                <a:cs typeface="Arial"/>
              </a:rPr>
              <a:t>Unitat,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adequant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l’estructura</a:t>
            </a:r>
            <a:r>
              <a:rPr dirty="0" sz="750" spc="-15" b="1">
                <a:latin typeface="Arial"/>
                <a:cs typeface="Arial"/>
              </a:rPr>
              <a:t> de </a:t>
            </a:r>
            <a:r>
              <a:rPr dirty="0" sz="750" spc="-25" b="1">
                <a:latin typeface="Arial"/>
                <a:cs typeface="Arial"/>
              </a:rPr>
              <a:t>carpetes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processos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Unitat.</a:t>
            </a:r>
            <a:endParaRPr sz="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731" y="3774134"/>
            <a:ext cx="329882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Realització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d'una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acció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millor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coneixement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difusió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interna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l’activitat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la </a:t>
            </a:r>
            <a:r>
              <a:rPr dirty="0" sz="750" spc="-20" b="1">
                <a:latin typeface="Arial"/>
                <a:cs typeface="Arial"/>
              </a:rPr>
              <a:t>Unitat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mitjançant </a:t>
            </a:r>
            <a:r>
              <a:rPr dirty="0" sz="750" spc="-20" b="1">
                <a:latin typeface="Arial"/>
                <a:cs typeface="Arial"/>
              </a:rPr>
              <a:t>l’edició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d’un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bloc,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s’ha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realitzat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prova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pilot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durant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5" b="1">
                <a:latin typeface="Arial"/>
                <a:cs typeface="Arial"/>
              </a:rPr>
              <a:t> 2015.</a:t>
            </a:r>
            <a:endParaRPr sz="7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731" y="4255719"/>
            <a:ext cx="326199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15" b="1">
                <a:latin typeface="Arial"/>
                <a:cs typeface="Arial"/>
              </a:rPr>
              <a:t>Copsar de </a:t>
            </a:r>
            <a:r>
              <a:rPr dirty="0" sz="750" spc="5" b="1">
                <a:latin typeface="Arial"/>
                <a:cs typeface="Arial"/>
              </a:rPr>
              <a:t>manera </a:t>
            </a:r>
            <a:r>
              <a:rPr dirty="0" sz="750" b="1">
                <a:latin typeface="Arial"/>
                <a:cs typeface="Arial"/>
              </a:rPr>
              <a:t>activa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innovació present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societat, </a:t>
            </a:r>
            <a:r>
              <a:rPr dirty="0" sz="750" spc="-30" b="1">
                <a:latin typeface="Arial"/>
                <a:cs typeface="Arial"/>
              </a:rPr>
              <a:t>mitjançant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participació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35" b="1">
                <a:latin typeface="Arial"/>
                <a:cs typeface="Arial"/>
              </a:rPr>
              <a:t>congressos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activitats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recerca. </a:t>
            </a:r>
            <a:r>
              <a:rPr dirty="0" sz="750" spc="-5" b="1">
                <a:latin typeface="Arial"/>
                <a:cs typeface="Arial"/>
              </a:rPr>
              <a:t>S’ha </a:t>
            </a:r>
            <a:r>
              <a:rPr dirty="0" sz="750" spc="-25" b="1">
                <a:latin typeface="Arial"/>
                <a:cs typeface="Arial"/>
              </a:rPr>
              <a:t>desenvolupat </a:t>
            </a:r>
            <a:r>
              <a:rPr dirty="0" sz="750" spc="-35" b="1">
                <a:latin typeface="Arial"/>
                <a:cs typeface="Arial"/>
              </a:rPr>
              <a:t>com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feina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divisió,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ja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forma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nostra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dinàmica.</a:t>
            </a:r>
            <a:endParaRPr sz="7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85108" y="3420567"/>
            <a:ext cx="3119120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Participar </a:t>
            </a:r>
            <a:r>
              <a:rPr dirty="0" sz="750" spc="10" b="1">
                <a:latin typeface="Arial"/>
                <a:cs typeface="Arial"/>
              </a:rPr>
              <a:t>en </a:t>
            </a:r>
            <a:r>
              <a:rPr dirty="0" sz="750" b="1">
                <a:latin typeface="Arial"/>
                <a:cs typeface="Arial"/>
              </a:rPr>
              <a:t>projectes estratègics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l’empresa, </a:t>
            </a:r>
            <a:r>
              <a:rPr dirty="0" sz="750" spc="-25" b="1">
                <a:latin typeface="Arial"/>
                <a:cs typeface="Arial"/>
              </a:rPr>
              <a:t>exercint </a:t>
            </a:r>
            <a:r>
              <a:rPr dirty="0" sz="750" spc="-30" b="1">
                <a:latin typeface="Arial"/>
                <a:cs typeface="Arial"/>
              </a:rPr>
              <a:t>tant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part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activa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40" b="1">
                <a:latin typeface="Arial"/>
                <a:cs typeface="Arial"/>
              </a:rPr>
              <a:t>suport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les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decisions.</a:t>
            </a:r>
            <a:endParaRPr sz="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85108" y="3774134"/>
            <a:ext cx="3317240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Establiment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10" b="1">
                <a:latin typeface="Arial"/>
                <a:cs typeface="Arial"/>
              </a:rPr>
              <a:t>convenis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col·laboració </a:t>
            </a:r>
            <a:r>
              <a:rPr dirty="0" sz="750" spc="-25" b="1">
                <a:latin typeface="Arial"/>
                <a:cs typeface="Arial"/>
              </a:rPr>
              <a:t>amb </a:t>
            </a:r>
            <a:r>
              <a:rPr dirty="0" sz="750" spc="-35" b="1">
                <a:latin typeface="Arial"/>
                <a:cs typeface="Arial"/>
              </a:rPr>
              <a:t>diferents </a:t>
            </a:r>
            <a:r>
              <a:rPr dirty="0" sz="750" spc="-25" b="1">
                <a:latin typeface="Arial"/>
                <a:cs typeface="Arial"/>
              </a:rPr>
              <a:t>Universitats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l’estudi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d’aspectes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mobilitat</a:t>
            </a:r>
            <a:r>
              <a:rPr dirty="0" sz="750" spc="-40" b="1">
                <a:latin typeface="Arial"/>
                <a:cs typeface="Arial"/>
              </a:rPr>
              <a:t> 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d’oci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Barcelona.</a:t>
            </a:r>
            <a:endParaRPr sz="7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5108" y="4127703"/>
            <a:ext cx="3341370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5" b="1">
                <a:latin typeface="Arial"/>
                <a:cs typeface="Arial"/>
              </a:rPr>
              <a:t>Internalització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presa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10" b="1">
                <a:latin typeface="Arial"/>
                <a:cs typeface="Arial"/>
              </a:rPr>
              <a:t> dades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diferents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estudis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treball</a:t>
            </a:r>
            <a:r>
              <a:rPr dirty="0" sz="750" spc="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camp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treball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d’oficina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associat,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anteriorment </a:t>
            </a:r>
            <a:r>
              <a:rPr dirty="0" sz="750" spc="-25" b="1">
                <a:latin typeface="Arial"/>
                <a:cs typeface="Arial"/>
              </a:rPr>
              <a:t>realitzats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25" b="1">
                <a:latin typeface="Arial"/>
                <a:cs typeface="Arial"/>
              </a:rPr>
              <a:t> empreses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externes.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5731" y="4834838"/>
            <a:ext cx="4490720" cy="1116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60655">
              <a:lnSpc>
                <a:spcPct val="112000"/>
              </a:lnSpc>
              <a:spcBef>
                <a:spcPts val="95"/>
              </a:spcBef>
            </a:pPr>
            <a:r>
              <a:rPr dirty="0" sz="750" spc="5" b="1">
                <a:latin typeface="Arial"/>
                <a:cs typeface="Arial"/>
              </a:rPr>
              <a:t>Hem </a:t>
            </a:r>
            <a:r>
              <a:rPr dirty="0" sz="750" spc="-30" b="1">
                <a:latin typeface="Arial"/>
                <a:cs typeface="Arial"/>
              </a:rPr>
              <a:t>col·laborat </a:t>
            </a:r>
            <a:r>
              <a:rPr dirty="0" sz="750" spc="-25" b="1">
                <a:latin typeface="Arial"/>
                <a:cs typeface="Arial"/>
              </a:rPr>
              <a:t>amb l’Ajuntament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0" b="1">
                <a:latin typeface="Arial"/>
                <a:cs typeface="Arial"/>
              </a:rPr>
              <a:t>realització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0" b="1">
                <a:latin typeface="Arial"/>
                <a:cs typeface="Arial"/>
              </a:rPr>
              <a:t>campanya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captació d’abonats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15" b="1">
                <a:latin typeface="Arial"/>
                <a:cs typeface="Arial"/>
              </a:rPr>
              <a:t>al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carnet </a:t>
            </a:r>
            <a:r>
              <a:rPr dirty="0" u="sng" sz="75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Gaudir </a:t>
            </a:r>
            <a:r>
              <a:rPr dirty="0" u="sng" sz="750" spc="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+BCN</a:t>
            </a:r>
            <a:r>
              <a:rPr dirty="0" sz="750" spc="5" b="1">
                <a:latin typeface="Arial"/>
                <a:cs typeface="Arial"/>
              </a:rPr>
              <a:t>, </a:t>
            </a:r>
            <a:r>
              <a:rPr dirty="0" sz="750" spc="-25" b="1">
                <a:latin typeface="Arial"/>
                <a:cs typeface="Arial"/>
              </a:rPr>
              <a:t>n'hem </a:t>
            </a:r>
            <a:r>
              <a:rPr dirty="0" sz="750" spc="-30" b="1">
                <a:latin typeface="Arial"/>
                <a:cs typeface="Arial"/>
              </a:rPr>
              <a:t>coordinant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logística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50" b="1">
                <a:latin typeface="Arial"/>
                <a:cs typeface="Arial"/>
              </a:rPr>
              <a:t>tots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0" b="1">
                <a:latin typeface="Arial"/>
                <a:cs typeface="Arial"/>
              </a:rPr>
              <a:t>camps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25" b="1">
                <a:latin typeface="Arial"/>
                <a:cs typeface="Arial"/>
              </a:rPr>
              <a:t>aconseguir </a:t>
            </a:r>
            <a:r>
              <a:rPr dirty="0" sz="750" spc="10" b="1">
                <a:latin typeface="Arial"/>
                <a:cs typeface="Arial"/>
              </a:rPr>
              <a:t>prop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77.000 </a:t>
            </a:r>
            <a:r>
              <a:rPr dirty="0" sz="750" spc="10" b="1">
                <a:latin typeface="Arial"/>
                <a:cs typeface="Arial"/>
              </a:rPr>
              <a:t> abonats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dos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mesos.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750" spc="-25" b="1">
                <a:latin typeface="Arial"/>
                <a:cs typeface="Arial"/>
              </a:rPr>
              <a:t>Participació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35" b="1">
                <a:latin typeface="Arial"/>
                <a:cs typeface="Arial"/>
              </a:rPr>
              <a:t>diferents </a:t>
            </a:r>
            <a:r>
              <a:rPr dirty="0" sz="750" spc="-25" b="1">
                <a:latin typeface="Arial"/>
                <a:cs typeface="Arial"/>
              </a:rPr>
              <a:t>aspectes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5" b="1">
                <a:latin typeface="Arial"/>
                <a:cs typeface="Arial"/>
              </a:rPr>
              <a:t>trasllat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les oficines </a:t>
            </a:r>
            <a:r>
              <a:rPr dirty="0" sz="750" spc="15" b="1">
                <a:latin typeface="Arial"/>
                <a:cs typeface="Arial"/>
              </a:rPr>
              <a:t>de B:SM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25" b="1">
                <a:latin typeface="Arial"/>
                <a:cs typeface="Arial"/>
              </a:rPr>
              <a:t>l’edifici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Calàbria, </a:t>
            </a:r>
            <a:r>
              <a:rPr dirty="0" sz="750" spc="-25" b="1">
                <a:latin typeface="Arial"/>
                <a:cs typeface="Arial"/>
              </a:rPr>
              <a:t>destacant 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treball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respecte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arxius,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45" b="1">
                <a:latin typeface="Arial"/>
                <a:cs typeface="Arial"/>
              </a:rPr>
              <a:t>control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d’accessos,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5" b="1">
                <a:latin typeface="Arial"/>
                <a:cs typeface="Arial"/>
              </a:rPr>
              <a:t>equips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multifunció.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247650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Concepció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del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nou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model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l’Atenció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al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Client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B:SM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des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l’inici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suport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Divisió</a:t>
            </a:r>
            <a:r>
              <a:rPr dirty="0" sz="750" spc="-15" b="1">
                <a:latin typeface="Arial"/>
                <a:cs typeface="Arial"/>
              </a:rPr>
              <a:t> 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procés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llançament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l’oficina.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3791" y="4858511"/>
            <a:ext cx="1993391" cy="999744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95731" y="346964"/>
            <a:ext cx="1017269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Arial"/>
                <a:cs typeface="Arial"/>
              </a:rPr>
              <a:t>Estudis</a:t>
            </a:r>
            <a:r>
              <a:rPr dirty="0" sz="1150" spc="-55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R+D+i</a:t>
            </a:r>
            <a:endParaRPr sz="115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6" name="object 16"/>
          <p:cNvSpPr txBox="1"/>
          <p:nvPr/>
        </p:nvSpPr>
        <p:spPr>
          <a:xfrm>
            <a:off x="395731" y="646886"/>
            <a:ext cx="673671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1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missió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unitat </a:t>
            </a:r>
            <a:r>
              <a:rPr dirty="0" sz="750" spc="-15" b="1">
                <a:latin typeface="Arial"/>
                <a:cs typeface="Arial"/>
              </a:rPr>
              <a:t>és </a:t>
            </a:r>
            <a:r>
              <a:rPr dirty="0" sz="750" spc="-35" b="1">
                <a:latin typeface="Arial"/>
                <a:cs typeface="Arial"/>
              </a:rPr>
              <a:t>contribuir </a:t>
            </a:r>
            <a:r>
              <a:rPr dirty="0" sz="750" spc="-15" b="1">
                <a:latin typeface="Arial"/>
                <a:cs typeface="Arial"/>
              </a:rPr>
              <a:t>en el </a:t>
            </a:r>
            <a:r>
              <a:rPr dirty="0" sz="750" spc="-25" b="1">
                <a:latin typeface="Arial"/>
                <a:cs typeface="Arial"/>
              </a:rPr>
              <a:t>disseny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25" b="1">
                <a:latin typeface="Arial"/>
                <a:cs typeface="Arial"/>
              </a:rPr>
              <a:t>desenvolupament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30" b="1">
                <a:latin typeface="Arial"/>
                <a:cs typeface="Arial"/>
              </a:rPr>
              <a:t>model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ciutat, </a:t>
            </a:r>
            <a:r>
              <a:rPr dirty="0" sz="750" spc="-25" b="1">
                <a:latin typeface="Arial"/>
                <a:cs typeface="Arial"/>
              </a:rPr>
              <a:t>amb l’objectiu </a:t>
            </a:r>
            <a:r>
              <a:rPr dirty="0" sz="750" spc="-30" b="1">
                <a:latin typeface="Arial"/>
                <a:cs typeface="Arial"/>
              </a:rPr>
              <a:t>d’obtenir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25" b="1">
                <a:latin typeface="Arial"/>
                <a:cs typeface="Arial"/>
              </a:rPr>
              <a:t>màxim </a:t>
            </a:r>
            <a:r>
              <a:rPr dirty="0" sz="750" spc="-30" b="1">
                <a:latin typeface="Arial"/>
                <a:cs typeface="Arial"/>
              </a:rPr>
              <a:t>rendiment </a:t>
            </a:r>
            <a:r>
              <a:rPr dirty="0" sz="750" spc="-25" b="1">
                <a:latin typeface="Arial"/>
                <a:cs typeface="Arial"/>
              </a:rPr>
              <a:t>social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econòmic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voluntat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d’esdevenir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referent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ciutadà,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l’empresa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l’entorn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B:SM.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Així,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proposta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promoció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noves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iniciatives</a:t>
            </a:r>
            <a:r>
              <a:rPr dirty="0" sz="750" spc="-15" b="1">
                <a:latin typeface="Arial"/>
                <a:cs typeface="Arial"/>
              </a:rPr>
              <a:t> es </a:t>
            </a:r>
            <a:r>
              <a:rPr dirty="0" sz="750" spc="-35" b="1">
                <a:latin typeface="Arial"/>
                <a:cs typeface="Arial"/>
              </a:rPr>
              <a:t>tracta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millorar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seguiment,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coneixement</a:t>
            </a:r>
            <a:r>
              <a:rPr dirty="0" sz="750" spc="-40" b="1">
                <a:latin typeface="Arial"/>
                <a:cs typeface="Arial"/>
              </a:rPr>
              <a:t> 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participació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l’empresa</a:t>
            </a:r>
            <a:r>
              <a:rPr dirty="0" sz="750" spc="-15" b="1">
                <a:latin typeface="Arial"/>
                <a:cs typeface="Arial"/>
              </a:rPr>
              <a:t> 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desenvolupament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d’una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Barcelona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més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eficient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sostenible.</a:t>
            </a:r>
            <a:endParaRPr sz="7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5731" y="1157731"/>
            <a:ext cx="12528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 b="1">
                <a:latin typeface="Arial"/>
                <a:cs typeface="Arial"/>
              </a:rPr>
              <a:t>Assoliments</a:t>
            </a:r>
            <a:r>
              <a:rPr dirty="0" sz="1150" spc="-55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5731" y="1468628"/>
            <a:ext cx="4631055" cy="142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15" b="1">
                <a:latin typeface="Arial"/>
                <a:cs typeface="Arial"/>
              </a:rPr>
              <a:t>Respecte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reptes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plantejats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dotze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mesos,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s’han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efectuat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manera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completa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èxit,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següents: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5731" y="2969462"/>
            <a:ext cx="6529705" cy="2819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10" b="1">
                <a:latin typeface="Arial"/>
                <a:cs typeface="Arial"/>
              </a:rPr>
              <a:t>Els </a:t>
            </a:r>
            <a:r>
              <a:rPr dirty="0" sz="750" spc="-30" b="1">
                <a:latin typeface="Arial"/>
                <a:cs typeface="Arial"/>
              </a:rPr>
              <a:t>reptes assolits </a:t>
            </a:r>
            <a:r>
              <a:rPr dirty="0" sz="750" spc="-25" b="1">
                <a:latin typeface="Arial"/>
                <a:cs typeface="Arial"/>
              </a:rPr>
              <a:t>parcialment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0" b="1">
                <a:latin typeface="Arial"/>
                <a:cs typeface="Arial"/>
              </a:rPr>
              <a:t>que </a:t>
            </a:r>
            <a:r>
              <a:rPr dirty="0" sz="750" spc="-25" b="1">
                <a:latin typeface="Arial"/>
                <a:cs typeface="Arial"/>
              </a:rPr>
              <a:t>s'han </a:t>
            </a:r>
            <a:r>
              <a:rPr dirty="0" sz="750" spc="-35" b="1">
                <a:latin typeface="Arial"/>
                <a:cs typeface="Arial"/>
              </a:rPr>
              <a:t>incorporat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consolidat,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manera </a:t>
            </a:r>
            <a:r>
              <a:rPr dirty="0" sz="750" spc="-30" b="1">
                <a:latin typeface="Arial"/>
                <a:cs typeface="Arial"/>
              </a:rPr>
              <a:t>contínua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permanent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0" b="1">
                <a:latin typeface="Arial"/>
                <a:cs typeface="Arial"/>
              </a:rPr>
              <a:t>dinàmica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treball </a:t>
            </a:r>
            <a:r>
              <a:rPr dirty="0" sz="750" spc="-35" b="1">
                <a:latin typeface="Arial"/>
                <a:cs typeface="Arial"/>
              </a:rPr>
              <a:t>com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part </a:t>
            </a:r>
            <a:r>
              <a:rPr dirty="0" sz="750" spc="-25" b="1">
                <a:latin typeface="Arial"/>
                <a:cs typeface="Arial"/>
              </a:rPr>
              <a:t>inherent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Unitat,</a:t>
            </a:r>
            <a:r>
              <a:rPr dirty="0" sz="750" spc="-4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són</a:t>
            </a:r>
            <a:r>
              <a:rPr dirty="0" sz="750" spc="-15" b="1">
                <a:latin typeface="Arial"/>
                <a:cs typeface="Arial"/>
              </a:rPr>
              <a:t> els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següents:</a:t>
            </a:r>
            <a:endParaRPr sz="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5731" y="6150355"/>
            <a:ext cx="8693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Arial"/>
                <a:cs typeface="Arial"/>
              </a:rPr>
              <a:t>Reptes</a:t>
            </a:r>
            <a:r>
              <a:rPr dirty="0" sz="1150" spc="-60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2016</a:t>
            </a:r>
            <a:endParaRPr sz="11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5731" y="6461252"/>
            <a:ext cx="6694805" cy="165481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qu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2016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ón</a:t>
            </a:r>
            <a:r>
              <a:rPr dirty="0" sz="750" spc="-40" b="1"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157480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Esdevenir </a:t>
            </a:r>
            <a:r>
              <a:rPr dirty="0" sz="750" spc="-5" b="1">
                <a:latin typeface="Arial"/>
                <a:cs typeface="Arial"/>
              </a:rPr>
              <a:t>l’eina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5" b="1">
                <a:latin typeface="Arial"/>
                <a:cs typeface="Arial"/>
              </a:rPr>
              <a:t>control i seguiment </a:t>
            </a:r>
            <a:r>
              <a:rPr dirty="0" sz="750" spc="10" b="1">
                <a:latin typeface="Arial"/>
                <a:cs typeface="Arial"/>
              </a:rPr>
              <a:t>del </a:t>
            </a:r>
            <a:r>
              <a:rPr dirty="0" sz="750" spc="5" b="1">
                <a:latin typeface="Arial"/>
                <a:cs typeface="Arial"/>
              </a:rPr>
              <a:t>calendari i </a:t>
            </a:r>
            <a:r>
              <a:rPr dirty="0" sz="750" spc="-5" b="1">
                <a:latin typeface="Arial"/>
                <a:cs typeface="Arial"/>
              </a:rPr>
              <a:t>l’eficiència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dels </a:t>
            </a:r>
            <a:r>
              <a:rPr dirty="0" sz="750" b="1">
                <a:latin typeface="Arial"/>
                <a:cs typeface="Arial"/>
              </a:rPr>
              <a:t>projectes </a:t>
            </a:r>
            <a:r>
              <a:rPr dirty="0" sz="750" spc="-20" b="1">
                <a:latin typeface="Arial"/>
                <a:cs typeface="Arial"/>
              </a:rPr>
              <a:t>que </a:t>
            </a:r>
            <a:r>
              <a:rPr dirty="0" sz="750" spc="-15" b="1">
                <a:latin typeface="Arial"/>
                <a:cs typeface="Arial"/>
              </a:rPr>
              <a:t>es </a:t>
            </a:r>
            <a:r>
              <a:rPr dirty="0" sz="750" spc="-25" b="1">
                <a:latin typeface="Arial"/>
                <a:cs typeface="Arial"/>
              </a:rPr>
              <a:t>duen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terme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0" b="1">
                <a:latin typeface="Arial"/>
                <a:cs typeface="Arial"/>
              </a:rPr>
              <a:t>B:SM,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35" b="1">
                <a:latin typeface="Arial"/>
                <a:cs typeface="Arial"/>
              </a:rPr>
              <a:t>estricta </a:t>
            </a:r>
            <a:r>
              <a:rPr dirty="0" sz="750" spc="-20" b="1">
                <a:latin typeface="Arial"/>
                <a:cs typeface="Arial"/>
              </a:rPr>
              <a:t>relació </a:t>
            </a:r>
            <a:r>
              <a:rPr dirty="0" sz="750" spc="-25" b="1">
                <a:latin typeface="Arial"/>
                <a:cs typeface="Arial"/>
              </a:rPr>
              <a:t>amb </a:t>
            </a:r>
            <a:r>
              <a:rPr dirty="0" sz="750" spc="-15" b="1">
                <a:latin typeface="Arial"/>
                <a:cs typeface="Arial"/>
              </a:rPr>
              <a:t>el </a:t>
            </a:r>
            <a:r>
              <a:rPr dirty="0" sz="750" spc="-20" b="1">
                <a:latin typeface="Arial"/>
                <a:cs typeface="Arial"/>
              </a:rPr>
              <a:t>Comitè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Projectes,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través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l’eina </a:t>
            </a:r>
            <a:r>
              <a:rPr dirty="0" sz="750" spc="-20" b="1">
                <a:latin typeface="Arial"/>
                <a:cs typeface="Arial"/>
              </a:rPr>
              <a:t>Projectplace.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5" b="1">
                <a:latin typeface="Arial"/>
                <a:cs typeface="Arial"/>
              </a:rPr>
              <a:t>Convertir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els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serveis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ofereix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25" b="1">
                <a:latin typeface="Arial"/>
                <a:cs typeface="Arial"/>
              </a:rPr>
              <a:t>BSM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referent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l’escolta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activa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del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ciutadà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0" b="1">
                <a:latin typeface="Arial"/>
                <a:cs typeface="Arial"/>
              </a:rPr>
              <a:t>seves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necessitats.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214629">
              <a:lnSpc>
                <a:spcPct val="112000"/>
              </a:lnSpc>
            </a:pPr>
            <a:r>
              <a:rPr dirty="0" sz="750" spc="10" b="1">
                <a:latin typeface="Arial"/>
                <a:cs typeface="Arial"/>
              </a:rPr>
              <a:t>Desenvolupar </a:t>
            </a:r>
            <a:r>
              <a:rPr dirty="0" sz="750" spc="5" b="1">
                <a:latin typeface="Arial"/>
                <a:cs typeface="Arial"/>
              </a:rPr>
              <a:t>accions </a:t>
            </a:r>
            <a:r>
              <a:rPr dirty="0" sz="750" spc="-25" b="1">
                <a:latin typeface="Arial"/>
                <a:cs typeface="Arial"/>
              </a:rPr>
              <a:t>destinades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30" b="1">
                <a:latin typeface="Arial"/>
                <a:cs typeface="Arial"/>
              </a:rPr>
              <a:t>millorar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seguretat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sostenibilitat </a:t>
            </a:r>
            <a:r>
              <a:rPr dirty="0" sz="750" spc="-15" b="1">
                <a:latin typeface="Arial"/>
                <a:cs typeface="Arial"/>
              </a:rPr>
              <a:t>de les </a:t>
            </a:r>
            <a:r>
              <a:rPr dirty="0" sz="750" spc="-25" b="1">
                <a:latin typeface="Arial"/>
                <a:cs typeface="Arial"/>
              </a:rPr>
              <a:t>operacions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0" b="1">
                <a:latin typeface="Arial"/>
                <a:cs typeface="Arial"/>
              </a:rPr>
              <a:t>B:SM </a:t>
            </a:r>
            <a:r>
              <a:rPr dirty="0" sz="750" spc="-20" b="1">
                <a:latin typeface="Arial"/>
                <a:cs typeface="Arial"/>
              </a:rPr>
              <a:t>(anàlisi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fluxos, memòries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seguretat, </a:t>
            </a:r>
            <a:r>
              <a:rPr dirty="0" sz="750" spc="-30" b="1">
                <a:latin typeface="Arial"/>
                <a:cs typeface="Arial"/>
              </a:rPr>
              <a:t>model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d’activitats</a:t>
            </a:r>
            <a:r>
              <a:rPr dirty="0" sz="750" spc="-25" b="1">
                <a:latin typeface="Arial"/>
                <a:cs typeface="Arial"/>
              </a:rPr>
              <a:t> sostenibles).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750" spc="10" b="1">
                <a:latin typeface="Arial"/>
                <a:cs typeface="Arial"/>
              </a:rPr>
              <a:t>Desenvolupar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resta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ciutat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model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Districenter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distribució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urbana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mercaderies,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d'acord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l’èxit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prova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pilot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realitzada.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750" spc="15" b="1">
                <a:latin typeface="Arial"/>
                <a:cs typeface="Arial"/>
              </a:rPr>
              <a:t>Donar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suport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b="1">
                <a:latin typeface="Arial"/>
                <a:cs typeface="Arial"/>
              </a:rPr>
              <a:t>implementació </a:t>
            </a:r>
            <a:r>
              <a:rPr dirty="0" sz="750" spc="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projectes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relacionats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l’AREA,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com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l’anàlisi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predictiva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l’ocupació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places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d’àrea</a:t>
            </a:r>
            <a:r>
              <a:rPr dirty="0" sz="750" spc="-10" b="1">
                <a:latin typeface="Arial"/>
                <a:cs typeface="Arial"/>
              </a:rPr>
              <a:t> Blava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o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l’estudi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dades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5" b="1">
                <a:latin typeface="Arial"/>
                <a:cs typeface="Arial"/>
              </a:rPr>
              <a:t>l’AreaDUM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través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convenis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Universitats.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5731" y="1255267"/>
            <a:ext cx="125285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5" b="1">
                <a:latin typeface="Arial"/>
                <a:cs typeface="Arial"/>
              </a:rPr>
              <a:t>Assoliments</a:t>
            </a:r>
            <a:r>
              <a:rPr dirty="0" sz="1150" spc="-55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2015</a:t>
            </a:r>
            <a:endParaRPr sz="11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731" y="1578356"/>
            <a:ext cx="3270885" cy="41109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Els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reptes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plantejats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memòria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anterior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són: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33300"/>
              </a:lnSpc>
            </a:pP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Aconseguir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 totalitat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dels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patrocinis previstos.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 Hem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assolit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85%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del </a:t>
            </a:r>
            <a:r>
              <a:rPr dirty="0" sz="750" spc="-19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repte,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ha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faltat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un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patrocini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 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l'Anella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Olímpica,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però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resta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divisions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 s’han renovat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i, 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fins 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45" b="1">
                <a:solidFill>
                  <a:srgbClr val="666666"/>
                </a:solidFill>
                <a:latin typeface="Arial"/>
                <a:cs typeface="Arial"/>
              </a:rPr>
              <a:t>tot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s’han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incorporat nous patrocinadors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per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noves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categories.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S’ha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arribat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acords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amb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patrocinadors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nous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aporten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valor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als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negocis.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S’han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detectat 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oportunitats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negoci, s’ha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contactat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amb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possibles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empreses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interessades,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s’ha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fet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l’acció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de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venda,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fins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que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s’han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aconseguit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nous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patrocinadors,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com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ara,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MIGUELAÑEZ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categoria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Llaminadures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LADIVAL</a:t>
            </a:r>
            <a:r>
              <a:rPr dirty="0" sz="750" spc="17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de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crema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solar.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64769">
              <a:lnSpc>
                <a:spcPct val="133300"/>
              </a:lnSpc>
              <a:spcBef>
                <a:spcPts val="5"/>
              </a:spcBef>
            </a:pP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Incrementar els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ingressos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per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publicitat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i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filmacions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(nou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adjudicatari). </a:t>
            </a:r>
            <a:r>
              <a:rPr dirty="0" sz="750" spc="-19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Hem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incrementat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un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10%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els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ingressos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incorporant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més filmacions,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en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emplaçaments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nous 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ampliant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les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empreses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que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filmen.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Cal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destacar </a:t>
            </a:r>
            <a:r>
              <a:rPr dirty="0" sz="750" spc="-5" b="1">
                <a:solidFill>
                  <a:srgbClr val="666666"/>
                </a:solidFill>
                <a:latin typeface="Arial"/>
                <a:cs typeface="Arial"/>
              </a:rPr>
              <a:t>la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dirty="0" sz="750" spc="-60" b="1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po</a:t>
            </a:r>
            <a:r>
              <a:rPr dirty="0" sz="750" spc="-60" b="1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ó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d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'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20" b="1">
                <a:latin typeface="Arial"/>
                <a:cs typeface="Arial"/>
              </a:rPr>
              <a:t>li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ón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-35" b="1">
                <a:latin typeface="Arial"/>
                <a:cs typeface="Arial"/>
              </a:rPr>
              <a:t>og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à</a:t>
            </a:r>
            <a:r>
              <a:rPr dirty="0" sz="750" spc="-65" b="1">
                <a:latin typeface="Arial"/>
                <a:cs typeface="Arial"/>
              </a:rPr>
              <a:t>f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  <a:p>
            <a:pPr marL="12700" marR="7620">
              <a:lnSpc>
                <a:spcPct val="112000"/>
              </a:lnSpc>
              <a:spcBef>
                <a:spcPts val="95"/>
              </a:spcBef>
            </a:pPr>
            <a:r>
              <a:rPr dirty="0" sz="750" spc="-30" b="1">
                <a:latin typeface="Arial"/>
                <a:cs typeface="Arial"/>
              </a:rPr>
              <a:t>publicitari</a:t>
            </a:r>
            <a:r>
              <a:rPr dirty="0" sz="750" spc="2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ens </a:t>
            </a:r>
            <a:r>
              <a:rPr dirty="0" sz="750" spc="-15" b="1">
                <a:latin typeface="Arial"/>
                <a:cs typeface="Arial"/>
              </a:rPr>
              <a:t>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permès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augmentar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0" b="1">
                <a:latin typeface="Arial"/>
                <a:cs typeface="Arial"/>
              </a:rPr>
              <a:t>ingressos,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diversificar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productores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25" b="1">
                <a:latin typeface="Arial"/>
                <a:cs typeface="Arial"/>
              </a:rPr>
              <a:t>posar </a:t>
            </a:r>
            <a:r>
              <a:rPr dirty="0" sz="750" spc="-15" b="1">
                <a:latin typeface="Arial"/>
                <a:cs typeface="Arial"/>
              </a:rPr>
              <a:t>en </a:t>
            </a:r>
            <a:r>
              <a:rPr dirty="0" sz="750" spc="-25" b="1">
                <a:latin typeface="Arial"/>
                <a:cs typeface="Arial"/>
              </a:rPr>
              <a:t>valor </a:t>
            </a:r>
            <a:r>
              <a:rPr dirty="0" sz="750" spc="-35" b="1">
                <a:latin typeface="Arial"/>
                <a:cs typeface="Arial"/>
              </a:rPr>
              <a:t>nous </a:t>
            </a:r>
            <a:r>
              <a:rPr dirty="0" sz="750" spc="-15" b="1">
                <a:latin typeface="Arial"/>
                <a:cs typeface="Arial"/>
              </a:rPr>
              <a:t>espais.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Hem </a:t>
            </a:r>
            <a:r>
              <a:rPr dirty="0" sz="750" spc="-35" b="1">
                <a:latin typeface="Arial"/>
                <a:cs typeface="Arial"/>
              </a:rPr>
              <a:t>triat </a:t>
            </a:r>
            <a:r>
              <a:rPr dirty="0" sz="750" spc="-20" b="1">
                <a:latin typeface="Arial"/>
                <a:cs typeface="Arial"/>
              </a:rPr>
              <a:t>l’empresa adient, </a:t>
            </a:r>
            <a:r>
              <a:rPr dirty="0" sz="750" spc="-25" b="1">
                <a:latin typeface="Arial"/>
                <a:cs typeface="Arial"/>
              </a:rPr>
              <a:t>s’han 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marcat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línies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estratègiques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d’actuació,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s’han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adequat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tarifes, </a:t>
            </a:r>
            <a:r>
              <a:rPr dirty="0" sz="750" spc="-20" b="1">
                <a:latin typeface="Arial"/>
                <a:cs typeface="Arial"/>
              </a:rPr>
              <a:t>s’ha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creat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nova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plataforma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contacte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específica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s’ha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fet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tasca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comercialització.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50">
              <a:latin typeface="Arial"/>
              <a:cs typeface="Arial"/>
            </a:endParaRPr>
          </a:p>
          <a:p>
            <a:pPr marL="12700" marR="111125">
              <a:lnSpc>
                <a:spcPct val="133300"/>
              </a:lnSpc>
            </a:pP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Implantar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el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procés concursal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pera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l’adjudicació </a:t>
            </a:r>
            <a:r>
              <a:rPr dirty="0" sz="750" spc="15" b="1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campanyes </a:t>
            </a:r>
            <a:r>
              <a:rPr dirty="0" sz="750" spc="15" b="1">
                <a:solidFill>
                  <a:srgbClr val="666666"/>
                </a:solidFill>
                <a:latin typeface="Arial"/>
                <a:cs typeface="Arial"/>
              </a:rPr>
              <a:t>de </a:t>
            </a:r>
            <a:r>
              <a:rPr dirty="0" sz="750" spc="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premsa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b="1">
                <a:solidFill>
                  <a:srgbClr val="666666"/>
                </a:solidFill>
                <a:latin typeface="Arial"/>
                <a:cs typeface="Arial"/>
              </a:rPr>
              <a:t>escrita.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Hem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consolidat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el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procés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els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0" b="1">
                <a:solidFill>
                  <a:srgbClr val="666666"/>
                </a:solidFill>
                <a:latin typeface="Arial"/>
                <a:cs typeface="Arial"/>
              </a:rPr>
              <a:t>intercanvis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de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25" b="1">
                <a:solidFill>
                  <a:srgbClr val="666666"/>
                </a:solidFill>
                <a:latin typeface="Arial"/>
                <a:cs typeface="Arial"/>
              </a:rPr>
              <a:t>premsa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de </a:t>
            </a:r>
            <a:r>
              <a:rPr dirty="0" sz="750" spc="-1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2015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v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65" b="1">
                <a:solidFill>
                  <a:srgbClr val="666666"/>
                </a:solidFill>
                <a:latin typeface="Arial"/>
                <a:cs typeface="Arial"/>
              </a:rPr>
              <a:t>f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r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gu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n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dirty="0" sz="750" spc="-40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qu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e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s</a:t>
            </a:r>
            <a:r>
              <a:rPr dirty="0" sz="750" spc="-65" b="1">
                <a:solidFill>
                  <a:srgbClr val="666666"/>
                </a:solidFill>
                <a:latin typeface="Arial"/>
                <a:cs typeface="Arial"/>
              </a:rPr>
              <a:t>t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15" b="1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ho</a:t>
            </a:r>
            <a:r>
              <a:rPr dirty="0" sz="750" spc="-50" b="1">
                <a:solidFill>
                  <a:srgbClr val="666666"/>
                </a:solidFill>
                <a:latin typeface="Arial"/>
                <a:cs typeface="Arial"/>
              </a:rPr>
              <a:t>m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o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l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og</a:t>
            </a:r>
            <a:r>
              <a:rPr dirty="0" sz="750" spc="10" b="1">
                <a:solidFill>
                  <a:srgbClr val="666666"/>
                </a:solidFill>
                <a:latin typeface="Arial"/>
                <a:cs typeface="Arial"/>
              </a:rPr>
              <a:t>a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c</a:t>
            </a:r>
            <a:r>
              <a:rPr dirty="0" sz="750" spc="-20" b="1">
                <a:solidFill>
                  <a:srgbClr val="666666"/>
                </a:solidFill>
                <a:latin typeface="Arial"/>
                <a:cs typeface="Arial"/>
              </a:rPr>
              <a:t>i</a:t>
            </a:r>
            <a:r>
              <a:rPr dirty="0" sz="750" spc="-35" b="1">
                <a:solidFill>
                  <a:srgbClr val="666666"/>
                </a:solidFill>
                <a:latin typeface="Arial"/>
                <a:cs typeface="Arial"/>
              </a:rPr>
              <a:t>ó</a:t>
            </a:r>
            <a:r>
              <a:rPr dirty="0" sz="750" spc="5" b="1">
                <a:solidFill>
                  <a:srgbClr val="666666"/>
                </a:solidFill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 marL="12700" marR="7620">
              <a:lnSpc>
                <a:spcPct val="112000"/>
              </a:lnSpc>
            </a:pPr>
            <a:r>
              <a:rPr dirty="0" sz="750" spc="5" b="1">
                <a:latin typeface="Arial"/>
                <a:cs typeface="Arial"/>
              </a:rPr>
              <a:t>Publicar el </a:t>
            </a:r>
            <a:r>
              <a:rPr dirty="0" sz="750" spc="15" b="1">
                <a:latin typeface="Arial"/>
                <a:cs typeface="Arial"/>
              </a:rPr>
              <a:t>nou </a:t>
            </a:r>
            <a:r>
              <a:rPr dirty="0" sz="750" b="1">
                <a:latin typeface="Arial"/>
                <a:cs typeface="Arial"/>
              </a:rPr>
              <a:t>web corporatiu </a:t>
            </a:r>
            <a:r>
              <a:rPr dirty="0" sz="750" spc="5" b="1">
                <a:latin typeface="Arial"/>
                <a:cs typeface="Arial"/>
              </a:rPr>
              <a:t>i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10" b="1">
                <a:latin typeface="Arial"/>
                <a:cs typeface="Arial"/>
              </a:rPr>
              <a:t>seva </a:t>
            </a:r>
            <a:r>
              <a:rPr dirty="0" sz="750" b="1">
                <a:latin typeface="Arial"/>
                <a:cs typeface="Arial"/>
              </a:rPr>
              <a:t>difusió. </a:t>
            </a:r>
            <a:r>
              <a:rPr dirty="0" sz="750" spc="5" b="1">
                <a:latin typeface="Arial"/>
                <a:cs typeface="Arial"/>
              </a:rPr>
              <a:t>Hem </a:t>
            </a:r>
            <a:r>
              <a:rPr dirty="0" sz="750" spc="-25" b="1">
                <a:latin typeface="Arial"/>
                <a:cs typeface="Arial"/>
              </a:rPr>
              <a:t>estat treballant </a:t>
            </a:r>
            <a:r>
              <a:rPr dirty="0" sz="750" spc="-45" b="1">
                <a:latin typeface="Arial"/>
                <a:cs typeface="Arial"/>
              </a:rPr>
              <a:t>tot 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l'any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nou</a:t>
            </a:r>
            <a:r>
              <a:rPr dirty="0" sz="750" spc="-10" b="1">
                <a:latin typeface="Arial"/>
                <a:cs typeface="Arial"/>
              </a:rPr>
              <a:t> web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té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una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estructura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més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senzilla,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usable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entenedora 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l'empresa. </a:t>
            </a:r>
            <a:r>
              <a:rPr dirty="0" sz="750" spc="-10" b="1">
                <a:latin typeface="Arial"/>
                <a:cs typeface="Arial"/>
              </a:rPr>
              <a:t>S'ha </a:t>
            </a:r>
            <a:r>
              <a:rPr dirty="0" sz="750" spc="-35" b="1">
                <a:latin typeface="Arial"/>
                <a:cs typeface="Arial"/>
              </a:rPr>
              <a:t>estructurat </a:t>
            </a:r>
            <a:r>
              <a:rPr dirty="0" sz="750" spc="-40" b="1">
                <a:latin typeface="Arial"/>
                <a:cs typeface="Arial"/>
              </a:rPr>
              <a:t>tota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part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Transparència,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gran 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importància </a:t>
            </a:r>
            <a:r>
              <a:rPr dirty="0" sz="750" spc="-20" b="1">
                <a:latin typeface="Arial"/>
                <a:cs typeface="Arial"/>
              </a:rPr>
              <a:t>per </a:t>
            </a:r>
            <a:r>
              <a:rPr dirty="0" sz="750" spc="-15" b="1">
                <a:latin typeface="Arial"/>
                <a:cs typeface="Arial"/>
              </a:rPr>
              <a:t>als </a:t>
            </a:r>
            <a:r>
              <a:rPr dirty="0" sz="750" spc="-30" b="1">
                <a:latin typeface="Arial"/>
                <a:cs typeface="Arial"/>
              </a:rPr>
              <a:t>objectius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B:SM. </a:t>
            </a:r>
            <a:r>
              <a:rPr dirty="0" sz="750" b="1">
                <a:latin typeface="Arial"/>
                <a:cs typeface="Arial"/>
              </a:rPr>
              <a:t>Des </a:t>
            </a:r>
            <a:r>
              <a:rPr dirty="0" sz="750" spc="-20" b="1">
                <a:latin typeface="Arial"/>
                <a:cs typeface="Arial"/>
              </a:rPr>
              <a:t>del </a:t>
            </a:r>
            <a:r>
              <a:rPr dirty="0" sz="750" spc="-25" b="1">
                <a:latin typeface="Arial"/>
                <a:cs typeface="Arial"/>
              </a:rPr>
              <a:t>departament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30" b="1">
                <a:latin typeface="Arial"/>
                <a:cs typeface="Arial"/>
              </a:rPr>
              <a:t>màrqueting </a:t>
            </a:r>
            <a:r>
              <a:rPr dirty="0" sz="750" spc="-25" b="1">
                <a:latin typeface="Arial"/>
                <a:cs typeface="Arial"/>
              </a:rPr>
              <a:t> s'ha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dissenyat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contingut, l'estructura, </a:t>
            </a:r>
            <a:r>
              <a:rPr dirty="0" sz="750" spc="-20" b="1">
                <a:latin typeface="Arial"/>
                <a:cs typeface="Arial"/>
              </a:rPr>
              <a:t>imatge,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etc.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El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nou</a:t>
            </a:r>
            <a:r>
              <a:rPr dirty="0" sz="750" spc="-5" b="1">
                <a:latin typeface="Arial"/>
                <a:cs typeface="Arial"/>
              </a:rPr>
              <a:t> Web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corporatiu 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B</a:t>
            </a:r>
            <a:r>
              <a:rPr dirty="0" sz="750" spc="-65" b="1">
                <a:latin typeface="Arial"/>
                <a:cs typeface="Arial"/>
              </a:rPr>
              <a:t>:</a:t>
            </a:r>
            <a:r>
              <a:rPr dirty="0" sz="750" spc="25" b="1">
                <a:latin typeface="Arial"/>
                <a:cs typeface="Arial"/>
              </a:rPr>
              <a:t>S</a:t>
            </a:r>
            <a:r>
              <a:rPr dirty="0" sz="750" spc="15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pub</a:t>
            </a:r>
            <a:r>
              <a:rPr dirty="0" sz="750" spc="-20" b="1">
                <a:latin typeface="Arial"/>
                <a:cs typeface="Arial"/>
              </a:rPr>
              <a:t>li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50" b="1">
                <a:latin typeface="Arial"/>
                <a:cs typeface="Arial"/>
              </a:rPr>
              <a:t>m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</a:t>
            </a:r>
            <a:r>
              <a:rPr dirty="0" sz="750" spc="-40" b="1">
                <a:latin typeface="Arial"/>
                <a:cs typeface="Arial"/>
              </a:rPr>
              <a:t>'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b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20" b="1">
                <a:latin typeface="Arial"/>
                <a:cs typeface="Arial"/>
              </a:rPr>
              <a:t>il</a:t>
            </a:r>
            <a:r>
              <a:rPr dirty="0" sz="750" spc="5" b="1">
                <a:latin typeface="Arial"/>
                <a:cs typeface="Arial"/>
              </a:rPr>
              <a:t>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647" y="6979919"/>
            <a:ext cx="3145535" cy="3352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731" y="346964"/>
            <a:ext cx="2388870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b="1">
                <a:latin typeface="Arial"/>
                <a:cs typeface="Arial"/>
              </a:rPr>
              <a:t>Màrqueting</a:t>
            </a:r>
            <a:r>
              <a:rPr dirty="0" sz="1150" spc="15" b="1">
                <a:latin typeface="Arial"/>
                <a:cs typeface="Arial"/>
              </a:rPr>
              <a:t> </a:t>
            </a:r>
            <a:r>
              <a:rPr dirty="0" sz="1150" spc="-5" b="1">
                <a:latin typeface="Arial"/>
                <a:cs typeface="Arial"/>
              </a:rPr>
              <a:t>corporatiu</a:t>
            </a:r>
            <a:r>
              <a:rPr dirty="0" sz="1150" spc="20" b="1">
                <a:latin typeface="Arial"/>
                <a:cs typeface="Arial"/>
              </a:rPr>
              <a:t> </a:t>
            </a:r>
            <a:r>
              <a:rPr dirty="0" sz="1150" b="1">
                <a:latin typeface="Arial"/>
                <a:cs typeface="Arial"/>
              </a:rPr>
              <a:t>i</a:t>
            </a:r>
            <a:r>
              <a:rPr dirty="0" sz="1150" spc="20" b="1">
                <a:latin typeface="Arial"/>
                <a:cs typeface="Arial"/>
              </a:rPr>
              <a:t> </a:t>
            </a:r>
            <a:r>
              <a:rPr dirty="0" sz="1150" spc="-10" b="1">
                <a:latin typeface="Arial"/>
                <a:cs typeface="Arial"/>
              </a:rPr>
              <a:t>comercial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95731" y="646886"/>
            <a:ext cx="6679565" cy="409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spc="-30" b="1">
                <a:latin typeface="Arial"/>
                <a:cs typeface="Arial"/>
              </a:rPr>
              <a:t>A </a:t>
            </a:r>
            <a:r>
              <a:rPr dirty="0" sz="750" spc="-20" b="1">
                <a:latin typeface="Arial"/>
                <a:cs typeface="Arial"/>
              </a:rPr>
              <a:t>l'Àrea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Màrqueting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Comercial </a:t>
            </a:r>
            <a:r>
              <a:rPr dirty="0" sz="750" spc="-25" b="1">
                <a:latin typeface="Arial"/>
                <a:cs typeface="Arial"/>
              </a:rPr>
              <a:t>treballem </a:t>
            </a:r>
            <a:r>
              <a:rPr dirty="0" sz="750" spc="-20" b="1">
                <a:latin typeface="Arial"/>
                <a:cs typeface="Arial"/>
              </a:rPr>
              <a:t>alineats </a:t>
            </a:r>
            <a:r>
              <a:rPr dirty="0" sz="750" spc="-25" b="1">
                <a:latin typeface="Arial"/>
                <a:cs typeface="Arial"/>
              </a:rPr>
              <a:t>amb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30" b="1">
                <a:latin typeface="Arial"/>
                <a:cs typeface="Arial"/>
              </a:rPr>
              <a:t>principals </a:t>
            </a:r>
            <a:r>
              <a:rPr dirty="0" sz="750" spc="-25" b="1">
                <a:latin typeface="Arial"/>
                <a:cs typeface="Arial"/>
              </a:rPr>
              <a:t>estratègies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0" b="1">
                <a:latin typeface="Arial"/>
                <a:cs typeface="Arial"/>
              </a:rPr>
              <a:t>l’empresa per </a:t>
            </a:r>
            <a:r>
              <a:rPr dirty="0" sz="750" spc="-30" b="1">
                <a:latin typeface="Arial"/>
                <a:cs typeface="Arial"/>
              </a:rPr>
              <a:t>optimitzar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25" b="1">
                <a:latin typeface="Arial"/>
                <a:cs typeface="Arial"/>
              </a:rPr>
              <a:t>rendibilitat econòmica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social </a:t>
            </a:r>
            <a:r>
              <a:rPr dirty="0" sz="750" spc="-15" b="1">
                <a:latin typeface="Arial"/>
                <a:cs typeface="Arial"/>
              </a:rPr>
              <a:t>de les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activitats,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aportant </a:t>
            </a:r>
            <a:r>
              <a:rPr dirty="0" sz="750" spc="-25" b="1">
                <a:latin typeface="Arial"/>
                <a:cs typeface="Arial"/>
              </a:rPr>
              <a:t>valor </a:t>
            </a:r>
            <a:r>
              <a:rPr dirty="0" sz="750" spc="-15" b="1">
                <a:latin typeface="Arial"/>
                <a:cs typeface="Arial"/>
              </a:rPr>
              <a:t>als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plans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màrqueting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cada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negoci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cercant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sinèrgies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entre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aquests.</a:t>
            </a:r>
            <a:r>
              <a:rPr dirty="0" sz="750" spc="-30" b="1">
                <a:latin typeface="Arial"/>
                <a:cs typeface="Arial"/>
              </a:rPr>
              <a:t> A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més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treballem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crear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benefici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per</a:t>
            </a:r>
            <a:r>
              <a:rPr dirty="0" sz="750" spc="-2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als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ciutadans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 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augmentar-ne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satisfacció.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tot, </a:t>
            </a:r>
            <a:r>
              <a:rPr dirty="0" sz="750" spc="-25" b="1">
                <a:latin typeface="Arial"/>
                <a:cs typeface="Arial"/>
              </a:rPr>
              <a:t>pretenem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aportar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valor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35" b="1">
                <a:latin typeface="Arial"/>
                <a:cs typeface="Arial"/>
              </a:rPr>
              <a:t>directrius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les </a:t>
            </a:r>
            <a:r>
              <a:rPr dirty="0" sz="750" spc="-30" b="1">
                <a:latin typeface="Arial"/>
                <a:cs typeface="Arial"/>
              </a:rPr>
              <a:t>polítiques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municipals.</a:t>
            </a:r>
            <a:endParaRPr sz="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1647" y="359664"/>
            <a:ext cx="3145535" cy="156667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95731" y="2128214"/>
            <a:ext cx="4493260" cy="665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750" b="1">
                <a:latin typeface="Arial"/>
                <a:cs typeface="Arial"/>
              </a:rPr>
              <a:t>Disseny/Interiorisme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les </a:t>
            </a:r>
            <a:r>
              <a:rPr dirty="0" sz="750" spc="10" b="1">
                <a:latin typeface="Arial"/>
                <a:cs typeface="Arial"/>
              </a:rPr>
              <a:t>noves </a:t>
            </a:r>
            <a:r>
              <a:rPr dirty="0" sz="750" b="1">
                <a:latin typeface="Arial"/>
                <a:cs typeface="Arial"/>
              </a:rPr>
              <a:t>oficines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b="1">
                <a:latin typeface="Arial"/>
                <a:cs typeface="Arial"/>
              </a:rPr>
              <a:t>Calàbria. </a:t>
            </a:r>
            <a:r>
              <a:rPr dirty="0" sz="750" spc="-10" b="1">
                <a:latin typeface="Arial"/>
                <a:cs typeface="Arial"/>
              </a:rPr>
              <a:t>El </a:t>
            </a:r>
            <a:r>
              <a:rPr dirty="0" sz="750" spc="-30" b="1">
                <a:latin typeface="Arial"/>
                <a:cs typeface="Arial"/>
              </a:rPr>
              <a:t>trasllat </a:t>
            </a:r>
            <a:r>
              <a:rPr dirty="0" sz="750" spc="10" b="1">
                <a:latin typeface="Arial"/>
                <a:cs typeface="Arial"/>
              </a:rPr>
              <a:t>a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25" b="1">
                <a:latin typeface="Arial"/>
                <a:cs typeface="Arial"/>
              </a:rPr>
              <a:t>noves </a:t>
            </a:r>
            <a:r>
              <a:rPr dirty="0" sz="750" spc="-30" b="1">
                <a:latin typeface="Arial"/>
                <a:cs typeface="Arial"/>
              </a:rPr>
              <a:t>oficines </a:t>
            </a:r>
            <a:r>
              <a:rPr dirty="0" sz="750" spc="-20" b="1">
                <a:latin typeface="Arial"/>
                <a:cs typeface="Arial"/>
              </a:rPr>
              <a:t>ens donava 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l’oportunitat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25" b="1">
                <a:latin typeface="Arial"/>
                <a:cs typeface="Arial"/>
              </a:rPr>
              <a:t>crear </a:t>
            </a:r>
            <a:r>
              <a:rPr dirty="0" sz="750" spc="-35" b="1">
                <a:latin typeface="Arial"/>
                <a:cs typeface="Arial"/>
              </a:rPr>
              <a:t>un </a:t>
            </a:r>
            <a:r>
              <a:rPr dirty="0" sz="750" spc="-20" b="1">
                <a:latin typeface="Arial"/>
                <a:cs typeface="Arial"/>
              </a:rPr>
              <a:t>espai </a:t>
            </a:r>
            <a:r>
              <a:rPr dirty="0" sz="750" spc="-35" b="1">
                <a:latin typeface="Arial"/>
                <a:cs typeface="Arial"/>
              </a:rPr>
              <a:t>on </a:t>
            </a:r>
            <a:r>
              <a:rPr dirty="0" sz="750" spc="-30" b="1">
                <a:latin typeface="Arial"/>
                <a:cs typeface="Arial"/>
              </a:rPr>
              <a:t>treballadors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visitants compartíssim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5" b="1">
                <a:latin typeface="Arial"/>
                <a:cs typeface="Arial"/>
              </a:rPr>
              <a:t>valors, </a:t>
            </a:r>
            <a:r>
              <a:rPr dirty="0" sz="750" spc="-15" b="1">
                <a:latin typeface="Arial"/>
                <a:cs typeface="Arial"/>
              </a:rPr>
              <a:t>els ideals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0" b="1">
                <a:latin typeface="Arial"/>
                <a:cs typeface="Arial"/>
              </a:rPr>
              <a:t>missió </a:t>
            </a:r>
            <a:r>
              <a:rPr dirty="0" sz="750" spc="-15" b="1">
                <a:latin typeface="Arial"/>
                <a:cs typeface="Arial"/>
              </a:rPr>
              <a:t>de </a:t>
            </a:r>
            <a:r>
              <a:rPr dirty="0" sz="750" spc="-10" b="1">
                <a:latin typeface="Arial"/>
                <a:cs typeface="Arial"/>
              </a:rPr>
              <a:t> B:SM.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Es</a:t>
            </a:r>
            <a:r>
              <a:rPr dirty="0" sz="750" spc="-15" b="1">
                <a:latin typeface="Arial"/>
                <a:cs typeface="Arial"/>
              </a:rPr>
              <a:t> va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crear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un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codi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visual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recull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aquesta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necessitat,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5" b="1">
                <a:latin typeface="Arial"/>
                <a:cs typeface="Arial"/>
              </a:rPr>
              <a:t>ja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facilita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30" b="1">
                <a:latin typeface="Arial"/>
                <a:cs typeface="Arial"/>
              </a:rPr>
              <a:t>treballadors</a:t>
            </a:r>
            <a:r>
              <a:rPr dirty="0" sz="750" spc="-15" b="1">
                <a:latin typeface="Arial"/>
                <a:cs typeface="Arial"/>
              </a:rPr>
              <a:t> se 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sentin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identificats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 </a:t>
            </a:r>
            <a:r>
              <a:rPr dirty="0" sz="750" spc="-30" b="1">
                <a:latin typeface="Arial"/>
                <a:cs typeface="Arial"/>
              </a:rPr>
              <a:t>activitats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l’empresa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que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visitants</a:t>
            </a:r>
            <a:r>
              <a:rPr dirty="0" sz="750" spc="-15" b="1">
                <a:latin typeface="Arial"/>
                <a:cs typeface="Arial"/>
              </a:rPr>
              <a:t> les </a:t>
            </a:r>
            <a:r>
              <a:rPr dirty="0" sz="750" spc="-25" b="1">
                <a:latin typeface="Arial"/>
                <a:cs typeface="Arial"/>
              </a:rPr>
              <a:t>coneguin.</a:t>
            </a:r>
            <a:r>
              <a:rPr dirty="0" sz="750" spc="-35" b="1">
                <a:latin typeface="Arial"/>
                <a:cs typeface="Arial"/>
              </a:rPr>
              <a:t> Amb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tot, </a:t>
            </a:r>
            <a:r>
              <a:rPr dirty="0" sz="750" spc="-25" b="1">
                <a:latin typeface="Arial"/>
                <a:cs typeface="Arial"/>
              </a:rPr>
              <a:t>pretenem 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aportar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valor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les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directrius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de les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polítiques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municipals.</a:t>
            </a:r>
            <a:endParaRPr sz="7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93791" y="2151888"/>
            <a:ext cx="1993391" cy="26761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5731" y="5059172"/>
            <a:ext cx="869315" cy="201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50" spc="-10" b="1">
                <a:latin typeface="Arial"/>
                <a:cs typeface="Arial"/>
              </a:rPr>
              <a:t>Reptes</a:t>
            </a:r>
            <a:r>
              <a:rPr dirty="0" sz="1150" spc="-60" b="1">
                <a:latin typeface="Arial"/>
                <a:cs typeface="Arial"/>
              </a:rPr>
              <a:t> </a:t>
            </a:r>
            <a:r>
              <a:rPr dirty="0" sz="1150" spc="-15" b="1">
                <a:latin typeface="Arial"/>
                <a:cs typeface="Arial"/>
              </a:rPr>
              <a:t>2016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45591" y="6141719"/>
            <a:ext cx="36830" cy="36830"/>
            <a:chOff x="545591" y="6141719"/>
            <a:chExt cx="36830" cy="36830"/>
          </a:xfrm>
        </p:grpSpPr>
        <p:sp>
          <p:nvSpPr>
            <p:cNvPr id="7" name="object 7"/>
            <p:cNvSpPr/>
            <p:nvPr/>
          </p:nvSpPr>
          <p:spPr>
            <a:xfrm>
              <a:off x="548639" y="614476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656" y="30479"/>
                  </a:moveTo>
                  <a:lnTo>
                    <a:pt x="6823" y="30479"/>
                  </a:lnTo>
                  <a:lnTo>
                    <a:pt x="0" y="23656"/>
                  </a:lnTo>
                  <a:lnTo>
                    <a:pt x="0" y="6823"/>
                  </a:lnTo>
                  <a:lnTo>
                    <a:pt x="6823" y="0"/>
                  </a:lnTo>
                  <a:lnTo>
                    <a:pt x="23656" y="0"/>
                  </a:lnTo>
                  <a:lnTo>
                    <a:pt x="30479" y="6823"/>
                  </a:lnTo>
                  <a:lnTo>
                    <a:pt x="30479" y="15239"/>
                  </a:lnTo>
                  <a:lnTo>
                    <a:pt x="30479" y="23656"/>
                  </a:lnTo>
                  <a:lnTo>
                    <a:pt x="23656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8639" y="6144767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15239"/>
                  </a:moveTo>
                  <a:lnTo>
                    <a:pt x="30479" y="23656"/>
                  </a:lnTo>
                  <a:lnTo>
                    <a:pt x="23656" y="30479"/>
                  </a:lnTo>
                  <a:lnTo>
                    <a:pt x="15239" y="30479"/>
                  </a:lnTo>
                  <a:lnTo>
                    <a:pt x="6823" y="30479"/>
                  </a:lnTo>
                  <a:lnTo>
                    <a:pt x="0" y="23656"/>
                  </a:lnTo>
                  <a:lnTo>
                    <a:pt x="0" y="15239"/>
                  </a:lnTo>
                  <a:lnTo>
                    <a:pt x="0" y="6823"/>
                  </a:lnTo>
                  <a:lnTo>
                    <a:pt x="6823" y="0"/>
                  </a:lnTo>
                  <a:lnTo>
                    <a:pt x="15239" y="0"/>
                  </a:lnTo>
                  <a:lnTo>
                    <a:pt x="23656" y="0"/>
                  </a:lnTo>
                  <a:lnTo>
                    <a:pt x="30479" y="6823"/>
                  </a:lnTo>
                  <a:lnTo>
                    <a:pt x="30479" y="1523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545591" y="6269735"/>
            <a:ext cx="36830" cy="36830"/>
            <a:chOff x="545591" y="6269735"/>
            <a:chExt cx="36830" cy="36830"/>
          </a:xfrm>
        </p:grpSpPr>
        <p:sp>
          <p:nvSpPr>
            <p:cNvPr id="10" name="object 10"/>
            <p:cNvSpPr/>
            <p:nvPr/>
          </p:nvSpPr>
          <p:spPr>
            <a:xfrm>
              <a:off x="548639" y="627278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23656" y="30479"/>
                  </a:moveTo>
                  <a:lnTo>
                    <a:pt x="6823" y="30479"/>
                  </a:lnTo>
                  <a:lnTo>
                    <a:pt x="0" y="23656"/>
                  </a:lnTo>
                  <a:lnTo>
                    <a:pt x="0" y="6823"/>
                  </a:lnTo>
                  <a:lnTo>
                    <a:pt x="6823" y="0"/>
                  </a:lnTo>
                  <a:lnTo>
                    <a:pt x="23656" y="0"/>
                  </a:lnTo>
                  <a:lnTo>
                    <a:pt x="30479" y="6823"/>
                  </a:lnTo>
                  <a:lnTo>
                    <a:pt x="30479" y="15239"/>
                  </a:lnTo>
                  <a:lnTo>
                    <a:pt x="30479" y="23656"/>
                  </a:lnTo>
                  <a:lnTo>
                    <a:pt x="23656" y="304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48639" y="6272783"/>
              <a:ext cx="30480" cy="30480"/>
            </a:xfrm>
            <a:custGeom>
              <a:avLst/>
              <a:gdLst/>
              <a:ahLst/>
              <a:cxnLst/>
              <a:rect l="l" t="t" r="r" b="b"/>
              <a:pathLst>
                <a:path w="30479" h="30479">
                  <a:moveTo>
                    <a:pt x="30479" y="15239"/>
                  </a:moveTo>
                  <a:lnTo>
                    <a:pt x="30479" y="23656"/>
                  </a:lnTo>
                  <a:lnTo>
                    <a:pt x="23656" y="30479"/>
                  </a:lnTo>
                  <a:lnTo>
                    <a:pt x="15239" y="30479"/>
                  </a:lnTo>
                  <a:lnTo>
                    <a:pt x="6823" y="30479"/>
                  </a:lnTo>
                  <a:lnTo>
                    <a:pt x="0" y="23656"/>
                  </a:lnTo>
                  <a:lnTo>
                    <a:pt x="0" y="15239"/>
                  </a:lnTo>
                  <a:lnTo>
                    <a:pt x="0" y="6823"/>
                  </a:lnTo>
                  <a:lnTo>
                    <a:pt x="6823" y="0"/>
                  </a:lnTo>
                  <a:lnTo>
                    <a:pt x="15239" y="0"/>
                  </a:lnTo>
                  <a:lnTo>
                    <a:pt x="23656" y="0"/>
                  </a:lnTo>
                  <a:lnTo>
                    <a:pt x="30479" y="6823"/>
                  </a:lnTo>
                  <a:lnTo>
                    <a:pt x="30479" y="15239"/>
                  </a:lnTo>
                  <a:close/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95731" y="5370067"/>
            <a:ext cx="6565900" cy="9779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2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qu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-20" b="1">
                <a:latin typeface="Arial"/>
                <a:cs typeface="Arial"/>
              </a:rPr>
              <a:t>l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n</a:t>
            </a:r>
            <a:r>
              <a:rPr dirty="0" sz="750" spc="-65" b="1">
                <a:latin typeface="Arial"/>
                <a:cs typeface="Arial"/>
              </a:rPr>
              <a:t>t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g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0" b="1">
                <a:latin typeface="Arial"/>
                <a:cs typeface="Arial"/>
              </a:rPr>
              <a:t>m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4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40" b="1">
                <a:latin typeface="Arial"/>
                <a:cs typeface="Arial"/>
              </a:rPr>
              <a:t>l</a:t>
            </a:r>
            <a:r>
              <a:rPr dirty="0" sz="750" spc="5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2016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-35" b="1">
                <a:latin typeface="Arial"/>
                <a:cs typeface="Arial"/>
              </a:rPr>
              <a:t>ón</a:t>
            </a:r>
            <a:r>
              <a:rPr dirty="0" sz="750" spc="-40" b="1">
                <a:latin typeface="Arial"/>
                <a:cs typeface="Arial"/>
              </a:rPr>
              <a:t>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750" spc="15" b="1">
                <a:latin typeface="Arial"/>
                <a:cs typeface="Arial"/>
              </a:rPr>
              <a:t>Engegar un </a:t>
            </a:r>
            <a:r>
              <a:rPr dirty="0" sz="750" b="1">
                <a:latin typeface="Arial"/>
                <a:cs typeface="Arial"/>
              </a:rPr>
              <a:t>projecte </a:t>
            </a:r>
            <a:r>
              <a:rPr dirty="0" sz="750" spc="15" b="1">
                <a:latin typeface="Arial"/>
                <a:cs typeface="Arial"/>
              </a:rPr>
              <a:t>de </a:t>
            </a:r>
            <a:r>
              <a:rPr dirty="0" sz="750" spc="25" b="1">
                <a:latin typeface="Arial"/>
                <a:cs typeface="Arial"/>
              </a:rPr>
              <a:t>CRM </a:t>
            </a:r>
            <a:r>
              <a:rPr dirty="0" sz="750" spc="5" b="1">
                <a:latin typeface="Arial"/>
                <a:cs typeface="Arial"/>
              </a:rPr>
              <a:t>corporatiu, </a:t>
            </a:r>
            <a:r>
              <a:rPr dirty="0" sz="750" spc="15" b="1">
                <a:latin typeface="Arial"/>
                <a:cs typeface="Arial"/>
              </a:rPr>
              <a:t>que </a:t>
            </a:r>
            <a:r>
              <a:rPr dirty="0" sz="750" spc="5" b="1">
                <a:latin typeface="Arial"/>
                <a:cs typeface="Arial"/>
              </a:rPr>
              <a:t>aportarà valor al ciutadà, </a:t>
            </a:r>
            <a:r>
              <a:rPr dirty="0" sz="750" spc="-5" b="1">
                <a:latin typeface="Arial"/>
                <a:cs typeface="Arial"/>
              </a:rPr>
              <a:t>ja </a:t>
            </a:r>
            <a:r>
              <a:rPr dirty="0" sz="750" spc="-20" b="1">
                <a:latin typeface="Arial"/>
                <a:cs typeface="Arial"/>
              </a:rPr>
              <a:t>que ens </a:t>
            </a:r>
            <a:r>
              <a:rPr dirty="0" sz="750" spc="-30" b="1">
                <a:latin typeface="Arial"/>
                <a:cs typeface="Arial"/>
              </a:rPr>
              <a:t>permetrà </a:t>
            </a:r>
            <a:r>
              <a:rPr dirty="0" sz="750" spc="-20" b="1">
                <a:latin typeface="Arial"/>
                <a:cs typeface="Arial"/>
              </a:rPr>
              <a:t>ser </a:t>
            </a:r>
            <a:r>
              <a:rPr dirty="0" sz="750" spc="-25" b="1">
                <a:latin typeface="Arial"/>
                <a:cs typeface="Arial"/>
              </a:rPr>
              <a:t>capaços d’ajustar </a:t>
            </a:r>
            <a:r>
              <a:rPr dirty="0" sz="750" spc="-15" b="1">
                <a:latin typeface="Arial"/>
                <a:cs typeface="Arial"/>
              </a:rPr>
              <a:t>encara </a:t>
            </a:r>
            <a:r>
              <a:rPr dirty="0" sz="750" spc="-25" b="1">
                <a:latin typeface="Arial"/>
                <a:cs typeface="Arial"/>
              </a:rPr>
              <a:t>més </a:t>
            </a:r>
            <a:r>
              <a:rPr dirty="0" sz="750" spc="-5" b="1">
                <a:latin typeface="Arial"/>
                <a:cs typeface="Arial"/>
              </a:rPr>
              <a:t>la </a:t>
            </a:r>
            <a:r>
              <a:rPr dirty="0" sz="750" spc="-35" b="1">
                <a:latin typeface="Arial"/>
                <a:cs typeface="Arial"/>
              </a:rPr>
              <a:t>nostra oferta </a:t>
            </a:r>
            <a:r>
              <a:rPr dirty="0" sz="750" spc="-15" b="1">
                <a:latin typeface="Arial"/>
                <a:cs typeface="Arial"/>
              </a:rPr>
              <a:t>al </a:t>
            </a:r>
            <a:r>
              <a:rPr dirty="0" sz="750" spc="-20" b="1">
                <a:latin typeface="Arial"/>
                <a:cs typeface="Arial"/>
              </a:rPr>
              <a:t>seu </a:t>
            </a:r>
            <a:r>
              <a:rPr dirty="0" sz="750" spc="-195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perfil</a:t>
            </a:r>
            <a:r>
              <a:rPr dirty="0" sz="750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concret.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10" b="1">
                <a:latin typeface="Arial"/>
                <a:cs typeface="Arial"/>
              </a:rPr>
              <a:t>Aconseguir</a:t>
            </a:r>
            <a:r>
              <a:rPr dirty="0" sz="750" spc="-30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nous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espais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patrocinables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19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ZOO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i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5" b="1">
                <a:latin typeface="Arial"/>
                <a:cs typeface="Arial"/>
              </a:rPr>
              <a:t>al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15" b="1">
                <a:latin typeface="Arial"/>
                <a:cs typeface="Arial"/>
              </a:rPr>
              <a:t>TIBIDABO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seguint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els </a:t>
            </a:r>
            <a:r>
              <a:rPr dirty="0" sz="750" spc="-25" b="1">
                <a:latin typeface="Arial"/>
                <a:cs typeface="Arial"/>
              </a:rPr>
              <a:t>eixos</a:t>
            </a:r>
            <a:r>
              <a:rPr dirty="0" sz="750" spc="-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estratègics</a:t>
            </a:r>
            <a:r>
              <a:rPr dirty="0" sz="750" spc="-15" b="1">
                <a:latin typeface="Arial"/>
                <a:cs typeface="Arial"/>
              </a:rPr>
              <a:t> de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cada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negoci:</a:t>
            </a:r>
            <a:endParaRPr sz="7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5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750" spc="20" b="1">
                <a:latin typeface="Arial"/>
                <a:cs typeface="Arial"/>
              </a:rPr>
              <a:t>Z</a:t>
            </a:r>
            <a:r>
              <a:rPr dirty="0" sz="750" spc="-15" b="1">
                <a:latin typeface="Arial"/>
                <a:cs typeface="Arial"/>
              </a:rPr>
              <a:t>OO</a:t>
            </a:r>
            <a:r>
              <a:rPr dirty="0" sz="750" spc="-40" b="1">
                <a:latin typeface="Arial"/>
                <a:cs typeface="Arial"/>
              </a:rPr>
              <a:t>;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25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du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ó</a:t>
            </a:r>
            <a:r>
              <a:rPr dirty="0" sz="750" spc="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35" b="1">
                <a:latin typeface="Arial"/>
                <a:cs typeface="Arial"/>
              </a:rPr>
              <a:t>on</a:t>
            </a:r>
            <a:r>
              <a:rPr dirty="0" sz="750" spc="-35" b="1">
                <a:latin typeface="Arial"/>
                <a:cs typeface="Arial"/>
              </a:rPr>
              <a:t>s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v</a:t>
            </a:r>
            <a:r>
              <a:rPr dirty="0" sz="750" spc="10" b="1">
                <a:latin typeface="Arial"/>
                <a:cs typeface="Arial"/>
              </a:rPr>
              <a:t>a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-20" b="1">
                <a:latin typeface="Arial"/>
                <a:cs typeface="Arial"/>
              </a:rPr>
              <a:t>i</a:t>
            </a:r>
            <a:r>
              <a:rPr dirty="0" sz="750" spc="-35" b="1">
                <a:latin typeface="Arial"/>
                <a:cs typeface="Arial"/>
              </a:rPr>
              <a:t>ó</a:t>
            </a:r>
            <a:r>
              <a:rPr dirty="0" sz="750" spc="5" b="1">
                <a:latin typeface="Arial"/>
                <a:cs typeface="Arial"/>
              </a:rPr>
              <a:t>,</a:t>
            </a:r>
            <a:r>
              <a:rPr dirty="0" sz="750" spc="-40" b="1">
                <a:latin typeface="Arial"/>
                <a:cs typeface="Arial"/>
              </a:rPr>
              <a:t> 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e</a:t>
            </a:r>
            <a:r>
              <a:rPr dirty="0" sz="750" spc="-60" b="1">
                <a:latin typeface="Arial"/>
                <a:cs typeface="Arial"/>
              </a:rPr>
              <a:t>r</a:t>
            </a:r>
            <a:r>
              <a:rPr dirty="0" sz="750" spc="-35" b="1">
                <a:latin typeface="Arial"/>
                <a:cs typeface="Arial"/>
              </a:rPr>
              <a:t>c</a:t>
            </a:r>
            <a:r>
              <a:rPr dirty="0" sz="750" spc="10" b="1">
                <a:latin typeface="Arial"/>
                <a:cs typeface="Arial"/>
              </a:rPr>
              <a:t>a</a:t>
            </a:r>
            <a:endParaRPr sz="75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  <a:spcBef>
                <a:spcPts val="105"/>
              </a:spcBef>
            </a:pPr>
            <a:r>
              <a:rPr dirty="0" sz="750" spc="-10" b="1">
                <a:latin typeface="Arial"/>
                <a:cs typeface="Arial"/>
              </a:rPr>
              <a:t>TIBIDABO;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15" b="1">
                <a:latin typeface="Arial"/>
                <a:cs typeface="Arial"/>
              </a:rPr>
              <a:t>Experiències,</a:t>
            </a:r>
            <a:r>
              <a:rPr dirty="0" sz="750" spc="-30" b="1">
                <a:latin typeface="Arial"/>
                <a:cs typeface="Arial"/>
              </a:rPr>
              <a:t> sostenibilitat </a:t>
            </a:r>
            <a:r>
              <a:rPr dirty="0" sz="750" spc="-40" b="1">
                <a:latin typeface="Arial"/>
                <a:cs typeface="Arial"/>
              </a:rPr>
              <a:t>i</a:t>
            </a:r>
            <a:r>
              <a:rPr dirty="0" sz="750" spc="1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medi</a:t>
            </a:r>
            <a:r>
              <a:rPr dirty="0" sz="750" spc="20" b="1">
                <a:latin typeface="Arial"/>
                <a:cs typeface="Arial"/>
              </a:rPr>
              <a:t> </a:t>
            </a:r>
            <a:r>
              <a:rPr dirty="0" sz="750" spc="-25" b="1">
                <a:latin typeface="Arial"/>
                <a:cs typeface="Arial"/>
              </a:rPr>
              <a:t>ambient,</a:t>
            </a:r>
            <a:r>
              <a:rPr dirty="0" sz="750" spc="-35" b="1">
                <a:latin typeface="Arial"/>
                <a:cs typeface="Arial"/>
              </a:rPr>
              <a:t> </a:t>
            </a:r>
            <a:r>
              <a:rPr dirty="0" sz="750" spc="-30" b="1">
                <a:latin typeface="Arial"/>
                <a:cs typeface="Arial"/>
              </a:rPr>
              <a:t>solidaritat, </a:t>
            </a:r>
            <a:r>
              <a:rPr dirty="0" sz="750" spc="-20" b="1">
                <a:latin typeface="Arial"/>
                <a:cs typeface="Arial"/>
              </a:rPr>
              <a:t>educació</a:t>
            </a:r>
            <a:endParaRPr sz="75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24992" y="2551277"/>
            <a:ext cx="6686550" cy="55187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j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ò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h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6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5" b="1">
                <a:latin typeface="Arial"/>
                <a:cs typeface="Arial"/>
              </a:rPr>
              <a:t>Introduir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el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Pla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Persones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25" b="1">
                <a:latin typeface="Arial"/>
                <a:cs typeface="Arial"/>
              </a:rPr>
              <a:t>com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mínim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5" b="1">
                <a:latin typeface="Arial"/>
                <a:cs typeface="Arial"/>
              </a:rPr>
              <a:t>una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unitat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negoci.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2015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s'ha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realitzat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Pla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Persones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Unitat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d'Aparcaments.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271780">
              <a:lnSpc>
                <a:spcPct val="112000"/>
              </a:lnSpc>
            </a:pPr>
            <a:r>
              <a:rPr dirty="0" sz="1200" spc="20" b="1">
                <a:latin typeface="Arial"/>
                <a:cs typeface="Arial"/>
              </a:rPr>
              <a:t>Desenvolupar </a:t>
            </a:r>
            <a:r>
              <a:rPr dirty="0" sz="1200" spc="-5" b="1">
                <a:latin typeface="Arial"/>
                <a:cs typeface="Arial"/>
              </a:rPr>
              <a:t>itineraris </a:t>
            </a:r>
            <a:r>
              <a:rPr dirty="0" sz="1200" spc="10" b="1">
                <a:latin typeface="Arial"/>
                <a:cs typeface="Arial"/>
              </a:rPr>
              <a:t>professionals </a:t>
            </a:r>
            <a:r>
              <a:rPr dirty="0" sz="1200" spc="20" b="1">
                <a:latin typeface="Arial"/>
                <a:cs typeface="Arial"/>
              </a:rPr>
              <a:t>per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10" b="1">
                <a:latin typeface="Arial"/>
                <a:cs typeface="Arial"/>
              </a:rPr>
              <a:t>la millora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5" b="1">
                <a:latin typeface="Arial"/>
                <a:cs typeface="Arial"/>
              </a:rPr>
              <a:t>capacitació </a:t>
            </a:r>
            <a:r>
              <a:rPr dirty="0" sz="1200" spc="10" b="1">
                <a:latin typeface="Arial"/>
                <a:cs typeface="Arial"/>
              </a:rPr>
              <a:t>professional. 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Projecte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s'ha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construït </a:t>
            </a:r>
            <a:r>
              <a:rPr dirty="0" sz="1200" spc="-20" b="1">
                <a:latin typeface="Arial"/>
                <a:cs typeface="Arial"/>
              </a:rPr>
              <a:t>al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llarg</a:t>
            </a:r>
            <a:r>
              <a:rPr dirty="0" sz="1200" spc="-15" b="1">
                <a:latin typeface="Arial"/>
                <a:cs typeface="Arial"/>
              </a:rPr>
              <a:t> de </a:t>
            </a:r>
            <a:r>
              <a:rPr dirty="0" sz="1200" spc="-30" b="1">
                <a:latin typeface="Arial"/>
                <a:cs typeface="Arial"/>
              </a:rPr>
              <a:t>l'any,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seu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impuls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implantació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esdevé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repte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al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2016.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170815">
              <a:lnSpc>
                <a:spcPct val="112000"/>
              </a:lnSpc>
            </a:pPr>
            <a:r>
              <a:rPr dirty="0" sz="1200" spc="15" b="1">
                <a:latin typeface="Arial"/>
                <a:cs typeface="Arial"/>
              </a:rPr>
              <a:t>Aprofundir </a:t>
            </a:r>
            <a:r>
              <a:rPr dirty="0" sz="1200" b="1">
                <a:latin typeface="Arial"/>
                <a:cs typeface="Arial"/>
              </a:rPr>
              <a:t>les </a:t>
            </a:r>
            <a:r>
              <a:rPr dirty="0" sz="1200" spc="5" b="1">
                <a:latin typeface="Arial"/>
                <a:cs typeface="Arial"/>
              </a:rPr>
              <a:t>relacions universitat-empresa. </a:t>
            </a:r>
            <a:r>
              <a:rPr dirty="0" sz="1200" spc="-10" b="1">
                <a:latin typeface="Arial"/>
                <a:cs typeface="Arial"/>
              </a:rPr>
              <a:t>El </a:t>
            </a:r>
            <a:r>
              <a:rPr dirty="0" sz="1200" spc="15" b="1">
                <a:latin typeface="Arial"/>
                <a:cs typeface="Arial"/>
              </a:rPr>
              <a:t>2015 </a:t>
            </a:r>
            <a:r>
              <a:rPr dirty="0" sz="1200" spc="-25" b="1">
                <a:latin typeface="Arial"/>
                <a:cs typeface="Arial"/>
              </a:rPr>
              <a:t>hem </a:t>
            </a:r>
            <a:r>
              <a:rPr dirty="0" sz="1200" spc="-35" b="1">
                <a:latin typeface="Arial"/>
                <a:cs typeface="Arial"/>
              </a:rPr>
              <a:t>detectat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45" b="1">
                <a:latin typeface="Arial"/>
                <a:cs typeface="Arial"/>
              </a:rPr>
              <a:t>llocs </a:t>
            </a:r>
            <a:r>
              <a:rPr dirty="0" sz="1200" spc="-40" b="1">
                <a:latin typeface="Arial"/>
                <a:cs typeface="Arial"/>
              </a:rPr>
              <a:t>potencials </a:t>
            </a:r>
            <a:r>
              <a:rPr dirty="0" sz="1200" spc="-25" b="1">
                <a:latin typeface="Arial"/>
                <a:cs typeface="Arial"/>
              </a:rPr>
              <a:t>que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permeten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aquestes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col·laboracions,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creant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noves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fórmules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incrementant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30" b="1">
                <a:latin typeface="Arial"/>
                <a:cs typeface="Arial"/>
              </a:rPr>
              <a:t>relacions.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414655">
              <a:lnSpc>
                <a:spcPct val="112000"/>
              </a:lnSpc>
              <a:spcBef>
                <a:spcPts val="5"/>
              </a:spcBef>
            </a:pPr>
            <a:r>
              <a:rPr dirty="0" sz="1200" spc="-30" b="1">
                <a:latin typeface="Arial"/>
                <a:cs typeface="Arial"/>
              </a:rPr>
              <a:t>Ajudar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salvaguarda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treballadors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mitjançant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realització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d'un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projecte</a:t>
            </a:r>
            <a:r>
              <a:rPr dirty="0" sz="1200" spc="-15" b="1">
                <a:latin typeface="Arial"/>
                <a:cs typeface="Arial"/>
              </a:rPr>
              <a:t> d'R+D+i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Grues.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Aquest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projecte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s'ha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aturat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2015.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50" spc="25" b="1">
                <a:latin typeface="Arial"/>
                <a:cs typeface="Arial"/>
              </a:rPr>
              <a:t>C</a:t>
            </a:r>
            <a:r>
              <a:rPr dirty="0" sz="1450" spc="-45" b="1">
                <a:latin typeface="Arial"/>
                <a:cs typeface="Arial"/>
              </a:rPr>
              <a:t>o</a:t>
            </a:r>
            <a:r>
              <a:rPr dirty="0" sz="1450" spc="-65" b="1">
                <a:latin typeface="Arial"/>
                <a:cs typeface="Arial"/>
              </a:rPr>
              <a:t>m</a:t>
            </a:r>
            <a:r>
              <a:rPr dirty="0" sz="1450" spc="-45" b="1">
                <a:latin typeface="Arial"/>
                <a:cs typeface="Arial"/>
              </a:rPr>
              <a:t>un</a:t>
            </a:r>
            <a:r>
              <a:rPr dirty="0" sz="1450" spc="-100" b="1">
                <a:latin typeface="Arial"/>
                <a:cs typeface="Arial"/>
              </a:rPr>
              <a:t>i</a:t>
            </a:r>
            <a:r>
              <a:rPr dirty="0" sz="1450" spc="-45" b="1">
                <a:latin typeface="Arial"/>
                <a:cs typeface="Arial"/>
              </a:rPr>
              <a:t>c</a:t>
            </a:r>
            <a:r>
              <a:rPr dirty="0" sz="1450" spc="35" b="1">
                <a:latin typeface="Arial"/>
                <a:cs typeface="Arial"/>
              </a:rPr>
              <a:t>a</a:t>
            </a:r>
            <a:r>
              <a:rPr dirty="0" sz="1450" spc="-45" b="1">
                <a:latin typeface="Arial"/>
                <a:cs typeface="Arial"/>
              </a:rPr>
              <a:t>c</a:t>
            </a:r>
            <a:r>
              <a:rPr dirty="0" sz="1450" spc="-100" b="1">
                <a:latin typeface="Arial"/>
                <a:cs typeface="Arial"/>
              </a:rPr>
              <a:t>i</a:t>
            </a:r>
            <a:r>
              <a:rPr dirty="0" sz="1450" spc="-75" b="1">
                <a:latin typeface="Arial"/>
                <a:cs typeface="Arial"/>
              </a:rPr>
              <a:t>ó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spc="-45" b="1">
                <a:latin typeface="Arial"/>
                <a:cs typeface="Arial"/>
              </a:rPr>
              <a:t>d</a:t>
            </a:r>
            <a:r>
              <a:rPr dirty="0" sz="1450" spc="35" b="1">
                <a:latin typeface="Arial"/>
                <a:cs typeface="Arial"/>
              </a:rPr>
              <a:t>e</a:t>
            </a:r>
            <a:r>
              <a:rPr dirty="0" sz="1450" spc="-80" b="1">
                <a:latin typeface="Arial"/>
                <a:cs typeface="Arial"/>
              </a:rPr>
              <a:t>l</a:t>
            </a:r>
            <a:r>
              <a:rPr dirty="0" sz="1450" spc="-40" b="1">
                <a:latin typeface="Arial"/>
                <a:cs typeface="Arial"/>
              </a:rPr>
              <a:t> </a:t>
            </a:r>
            <a:r>
              <a:rPr dirty="0" sz="1450" spc="-105" b="1">
                <a:latin typeface="Arial"/>
                <a:cs typeface="Arial"/>
              </a:rPr>
              <a:t>t</a:t>
            </a:r>
            <a:r>
              <a:rPr dirty="0" sz="1450" spc="-110" b="1">
                <a:latin typeface="Arial"/>
                <a:cs typeface="Arial"/>
              </a:rPr>
              <a:t>r</a:t>
            </a:r>
            <a:r>
              <a:rPr dirty="0" sz="1450" spc="35" b="1">
                <a:latin typeface="Arial"/>
                <a:cs typeface="Arial"/>
              </a:rPr>
              <a:t>a</a:t>
            </a:r>
            <a:r>
              <a:rPr dirty="0" sz="1450" spc="-45" b="1">
                <a:latin typeface="Arial"/>
                <a:cs typeface="Arial"/>
              </a:rPr>
              <a:t>s</a:t>
            </a:r>
            <a:r>
              <a:rPr dirty="0" sz="1450" spc="-100" b="1">
                <a:latin typeface="Arial"/>
                <a:cs typeface="Arial"/>
              </a:rPr>
              <a:t>ll</a:t>
            </a:r>
            <a:r>
              <a:rPr dirty="0" sz="1450" spc="35" b="1">
                <a:latin typeface="Arial"/>
                <a:cs typeface="Arial"/>
              </a:rPr>
              <a:t>a</a:t>
            </a:r>
            <a:r>
              <a:rPr dirty="0" sz="1450" spc="-80" b="1">
                <a:latin typeface="Arial"/>
                <a:cs typeface="Arial"/>
              </a:rPr>
              <a:t>t</a:t>
            </a:r>
            <a:r>
              <a:rPr dirty="0" sz="1450" spc="-45" b="1">
                <a:latin typeface="Arial"/>
                <a:cs typeface="Arial"/>
              </a:rPr>
              <a:t> </a:t>
            </a:r>
            <a:r>
              <a:rPr dirty="0" sz="1450" spc="5" b="1">
                <a:latin typeface="Arial"/>
                <a:cs typeface="Arial"/>
              </a:rPr>
              <a:t>a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spc="25" b="1">
                <a:latin typeface="Arial"/>
                <a:cs typeface="Arial"/>
              </a:rPr>
              <a:t>C</a:t>
            </a:r>
            <a:r>
              <a:rPr dirty="0" sz="1450" spc="35" b="1">
                <a:latin typeface="Arial"/>
                <a:cs typeface="Arial"/>
              </a:rPr>
              <a:t>a</a:t>
            </a:r>
            <a:r>
              <a:rPr dirty="0" sz="1450" spc="-100" b="1">
                <a:latin typeface="Arial"/>
                <a:cs typeface="Arial"/>
              </a:rPr>
              <a:t>l</a:t>
            </a:r>
            <a:r>
              <a:rPr dirty="0" sz="1450" spc="35" b="1">
                <a:latin typeface="Arial"/>
                <a:cs typeface="Arial"/>
              </a:rPr>
              <a:t>à</a:t>
            </a:r>
            <a:r>
              <a:rPr dirty="0" sz="1450" spc="-45" b="1">
                <a:latin typeface="Arial"/>
                <a:cs typeface="Arial"/>
              </a:rPr>
              <a:t>b</a:t>
            </a:r>
            <a:r>
              <a:rPr dirty="0" sz="1450" spc="-110" b="1">
                <a:latin typeface="Arial"/>
                <a:cs typeface="Arial"/>
              </a:rPr>
              <a:t>r</a:t>
            </a:r>
            <a:r>
              <a:rPr dirty="0" sz="1450" spc="-100" b="1">
                <a:latin typeface="Arial"/>
                <a:cs typeface="Arial"/>
              </a:rPr>
              <a:t>i</a:t>
            </a:r>
            <a:r>
              <a:rPr dirty="0" sz="1450" spc="35" b="1">
                <a:latin typeface="Arial"/>
                <a:cs typeface="Arial"/>
              </a:rPr>
              <a:t>a</a:t>
            </a:r>
            <a:r>
              <a:rPr dirty="0" sz="1450" spc="-80" b="1">
                <a:latin typeface="Arial"/>
                <a:cs typeface="Arial"/>
              </a:rPr>
              <a:t>: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450" spc="-40" b="1" i="1">
                <a:latin typeface="Arial"/>
                <a:cs typeface="Arial"/>
              </a:rPr>
              <a:t>Embalats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 marR="3535679">
              <a:lnSpc>
                <a:spcPct val="112000"/>
              </a:lnSpc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gu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t  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0" b="1">
                <a:latin typeface="Arial"/>
                <a:cs typeface="Arial"/>
              </a:rPr>
              <a:t>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  </a:t>
            </a:r>
            <a:r>
              <a:rPr dirty="0" sz="1200" spc="-35" b="1">
                <a:latin typeface="Arial"/>
                <a:cs typeface="Arial"/>
              </a:rPr>
              <a:t>desenvolupament </a:t>
            </a:r>
            <a:r>
              <a:rPr dirty="0" sz="1200" spc="-30" b="1">
                <a:latin typeface="Arial"/>
                <a:cs typeface="Arial"/>
              </a:rPr>
              <a:t>del </a:t>
            </a:r>
            <a:r>
              <a:rPr dirty="0" sz="1200" spc="-40" b="1">
                <a:latin typeface="Arial"/>
                <a:cs typeface="Arial"/>
              </a:rPr>
              <a:t>trasllat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20" b="1">
                <a:latin typeface="Arial"/>
                <a:cs typeface="Arial"/>
              </a:rPr>
              <a:t>noves 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oficines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corporatives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Calàbria,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l'Àrea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Comunicació </a:t>
            </a:r>
            <a:r>
              <a:rPr dirty="0" sz="1200" spc="-40" b="1">
                <a:latin typeface="Arial"/>
                <a:cs typeface="Arial"/>
              </a:rPr>
              <a:t>Interna </a:t>
            </a:r>
            <a:r>
              <a:rPr dirty="0" sz="1200" spc="-20" b="1">
                <a:latin typeface="Arial"/>
                <a:cs typeface="Arial"/>
              </a:rPr>
              <a:t>va </a:t>
            </a:r>
            <a:r>
              <a:rPr dirty="0" sz="1200" spc="-35" b="1">
                <a:latin typeface="Arial"/>
                <a:cs typeface="Arial"/>
              </a:rPr>
              <a:t>crear </a:t>
            </a:r>
            <a:r>
              <a:rPr dirty="0" sz="1200" spc="-30" b="1">
                <a:latin typeface="Arial"/>
                <a:cs typeface="Arial"/>
              </a:rPr>
              <a:t>l'Embalats, </a:t>
            </a:r>
            <a:r>
              <a:rPr dirty="0" sz="1200" spc="-50" b="1">
                <a:latin typeface="Arial"/>
                <a:cs typeface="Arial"/>
              </a:rPr>
              <a:t>un 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bu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ll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5" b="1">
                <a:latin typeface="Arial"/>
                <a:cs typeface="Arial"/>
              </a:rPr>
              <a:t>í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0" b="1">
                <a:latin typeface="Arial"/>
                <a:cs typeface="Arial"/>
              </a:rPr>
              <a:t>u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òd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10" b="1">
                <a:latin typeface="Arial"/>
                <a:cs typeface="Arial"/>
              </a:rPr>
              <a:t>a  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no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5" b="1">
                <a:latin typeface="Arial"/>
                <a:cs typeface="Arial"/>
              </a:rPr>
              <a:t>l  </a:t>
            </a:r>
            <a:r>
              <a:rPr dirty="0" sz="1200" spc="-35" b="1">
                <a:latin typeface="Arial"/>
                <a:cs typeface="Arial"/>
              </a:rPr>
              <a:t>seguir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pels </a:t>
            </a:r>
            <a:r>
              <a:rPr dirty="0" sz="1200" spc="-45" b="1">
                <a:latin typeface="Arial"/>
                <a:cs typeface="Arial"/>
              </a:rPr>
              <a:t>afectats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garantint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així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l'èxit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dirty="0" sz="1200" spc="-30" b="1">
                <a:latin typeface="Arial"/>
                <a:cs typeface="Arial"/>
              </a:rPr>
              <a:t>del </a:t>
            </a:r>
            <a:r>
              <a:rPr dirty="0" sz="1200" spc="-40" b="1">
                <a:latin typeface="Arial"/>
                <a:cs typeface="Arial"/>
              </a:rPr>
              <a:t>trasllat.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992" y="8577051"/>
            <a:ext cx="3253104" cy="171703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07670">
              <a:lnSpc>
                <a:spcPct val="110300"/>
              </a:lnSpc>
              <a:spcBef>
                <a:spcPts val="95"/>
              </a:spcBef>
            </a:pPr>
            <a:r>
              <a:rPr dirty="0" sz="1450" spc="-30" b="1">
                <a:latin typeface="Arial"/>
                <a:cs typeface="Arial"/>
              </a:rPr>
              <a:t>Desenvolupament</a:t>
            </a:r>
            <a:r>
              <a:rPr dirty="0" sz="1450" spc="-55" b="1">
                <a:latin typeface="Arial"/>
                <a:cs typeface="Arial"/>
              </a:rPr>
              <a:t> </a:t>
            </a:r>
            <a:r>
              <a:rPr dirty="0" sz="1450" spc="-30" b="1">
                <a:latin typeface="Arial"/>
                <a:cs typeface="Arial"/>
              </a:rPr>
              <a:t>del</a:t>
            </a:r>
            <a:r>
              <a:rPr dirty="0" sz="1450" spc="-45" b="1">
                <a:latin typeface="Arial"/>
                <a:cs typeface="Arial"/>
              </a:rPr>
              <a:t> </a:t>
            </a:r>
            <a:r>
              <a:rPr dirty="0" sz="1450" spc="-50" b="1">
                <a:latin typeface="Arial"/>
                <a:cs typeface="Arial"/>
              </a:rPr>
              <a:t>projecte</a:t>
            </a:r>
            <a:r>
              <a:rPr dirty="0" sz="1450" b="1">
                <a:latin typeface="Arial"/>
                <a:cs typeface="Arial"/>
              </a:rPr>
              <a:t> </a:t>
            </a:r>
            <a:r>
              <a:rPr dirty="0" sz="1450" spc="-20" b="1">
                <a:latin typeface="Arial"/>
                <a:cs typeface="Arial"/>
              </a:rPr>
              <a:t>de </a:t>
            </a:r>
            <a:r>
              <a:rPr dirty="0" sz="1450" spc="-385" b="1">
                <a:latin typeface="Arial"/>
                <a:cs typeface="Arial"/>
              </a:rPr>
              <a:t> </a:t>
            </a:r>
            <a:r>
              <a:rPr dirty="0" sz="1450" spc="-45" b="1">
                <a:latin typeface="Arial"/>
                <a:cs typeface="Arial"/>
              </a:rPr>
              <a:t>Materialitat</a:t>
            </a:r>
            <a:r>
              <a:rPr dirty="0" sz="1450" spc="-55" b="1">
                <a:latin typeface="Arial"/>
                <a:cs typeface="Arial"/>
              </a:rPr>
              <a:t> </a:t>
            </a:r>
            <a:r>
              <a:rPr dirty="0" sz="1450" spc="-50" b="1">
                <a:latin typeface="Arial"/>
                <a:cs typeface="Arial"/>
              </a:rPr>
              <a:t>dels</a:t>
            </a:r>
            <a:r>
              <a:rPr dirty="0" sz="1450" spc="5" b="1">
                <a:latin typeface="Arial"/>
                <a:cs typeface="Arial"/>
              </a:rPr>
              <a:t> </a:t>
            </a:r>
            <a:r>
              <a:rPr dirty="0" sz="1450" spc="-65" b="1">
                <a:latin typeface="Arial"/>
                <a:cs typeface="Arial"/>
              </a:rPr>
              <a:t>grups</a:t>
            </a:r>
            <a:r>
              <a:rPr dirty="0" sz="1450" spc="10" b="1">
                <a:latin typeface="Arial"/>
                <a:cs typeface="Arial"/>
              </a:rPr>
              <a:t> </a:t>
            </a:r>
            <a:r>
              <a:rPr dirty="0" sz="1450" spc="-50" b="1">
                <a:latin typeface="Arial"/>
                <a:cs typeface="Arial"/>
              </a:rPr>
              <a:t>d'interès</a:t>
            </a:r>
            <a:endParaRPr sz="14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-5" b="1">
                <a:latin typeface="Arial"/>
                <a:cs typeface="Arial"/>
              </a:rPr>
              <a:t>En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25" b="1">
                <a:latin typeface="Arial"/>
                <a:cs typeface="Arial"/>
              </a:rPr>
              <a:t>línia </a:t>
            </a:r>
            <a:r>
              <a:rPr dirty="0" sz="1200" spc="-30" b="1">
                <a:latin typeface="Arial"/>
                <a:cs typeface="Arial"/>
              </a:rPr>
              <a:t>del </a:t>
            </a:r>
            <a:r>
              <a:rPr dirty="0" sz="1200" spc="-35" b="1">
                <a:latin typeface="Arial"/>
                <a:cs typeface="Arial"/>
              </a:rPr>
              <a:t>desenvolupament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l'estratègia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50" b="1">
                <a:latin typeface="Arial"/>
                <a:cs typeface="Arial"/>
              </a:rPr>
              <a:t>R</a:t>
            </a:r>
            <a:r>
              <a:rPr dirty="0" sz="1200" spc="40" b="1">
                <a:latin typeface="Arial"/>
                <a:cs typeface="Arial"/>
              </a:rPr>
              <a:t>S</a:t>
            </a:r>
            <a:r>
              <a:rPr dirty="0" sz="1200" spc="50" b="1">
                <a:latin typeface="Arial"/>
                <a:cs typeface="Arial"/>
              </a:rPr>
              <a:t>C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60" b="1">
                <a:latin typeface="Arial"/>
                <a:cs typeface="Arial"/>
              </a:rPr>
              <a:t>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ò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5" b="1">
                <a:latin typeface="Arial"/>
                <a:cs typeface="Arial"/>
              </a:rPr>
              <a:t>d'</a:t>
            </a:r>
            <a:r>
              <a:rPr dirty="0" sz="1200" spc="20" b="1">
                <a:latin typeface="Arial"/>
                <a:cs typeface="Arial"/>
              </a:rPr>
              <a:t>ac</a:t>
            </a:r>
            <a:r>
              <a:rPr dirty="0" sz="1200" spc="30" b="1">
                <a:latin typeface="Arial"/>
                <a:cs typeface="Arial"/>
              </a:rPr>
              <a:t>o</a:t>
            </a:r>
            <a:r>
              <a:rPr dirty="0" sz="1200" spc="-10" b="1">
                <a:latin typeface="Arial"/>
                <a:cs typeface="Arial"/>
              </a:rPr>
              <a:t>r</a:t>
            </a:r>
            <a:r>
              <a:rPr dirty="0" sz="1200" spc="10" b="1">
                <a:latin typeface="Arial"/>
                <a:cs typeface="Arial"/>
              </a:rPr>
              <a:t>d  </a:t>
            </a:r>
            <a:r>
              <a:rPr dirty="0" sz="1200" spc="10" b="1">
                <a:latin typeface="Arial"/>
                <a:cs typeface="Arial"/>
              </a:rPr>
              <a:t>amb </a:t>
            </a:r>
            <a:r>
              <a:rPr dirty="0" sz="1200" b="1">
                <a:latin typeface="Arial"/>
                <a:cs typeface="Arial"/>
              </a:rPr>
              <a:t>els </a:t>
            </a:r>
            <a:r>
              <a:rPr dirty="0" sz="1200" spc="-5" b="1">
                <a:latin typeface="Arial"/>
                <a:cs typeface="Arial"/>
              </a:rPr>
              <a:t>criteris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15" b="1">
                <a:latin typeface="Arial"/>
                <a:cs typeface="Arial"/>
              </a:rPr>
              <a:t>GRI </a:t>
            </a:r>
            <a:r>
              <a:rPr dirty="0" sz="1200" b="1">
                <a:latin typeface="Arial"/>
                <a:cs typeface="Arial"/>
              </a:rPr>
              <a:t>G4 </a:t>
            </a:r>
            <a:r>
              <a:rPr dirty="0" sz="1200" spc="5" b="1">
                <a:latin typeface="Arial"/>
                <a:cs typeface="Arial"/>
              </a:rPr>
              <a:t>i </a:t>
            </a:r>
            <a:r>
              <a:rPr dirty="0" sz="1200" b="1">
                <a:latin typeface="Arial"/>
                <a:cs typeface="Arial"/>
              </a:rPr>
              <a:t>l'interès </a:t>
            </a:r>
            <a:r>
              <a:rPr dirty="0" sz="1200" spc="20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30" b="1">
                <a:latin typeface="Arial"/>
                <a:cs typeface="Arial"/>
              </a:rPr>
              <a:t>d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-1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ecc</a:t>
            </a:r>
            <a:r>
              <a:rPr dirty="0" sz="1200" spc="-30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30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30" b="1">
                <a:latin typeface="Arial"/>
                <a:cs typeface="Arial"/>
              </a:rPr>
              <a:t>n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1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30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10" b="1">
                <a:latin typeface="Arial"/>
                <a:cs typeface="Arial"/>
              </a:rPr>
              <a:t>z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60" b="1">
                <a:latin typeface="Arial"/>
                <a:cs typeface="Arial"/>
              </a:rPr>
              <a:t>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-45" b="1">
                <a:latin typeface="Arial"/>
                <a:cs typeface="Arial"/>
              </a:rPr>
              <a:t>ob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35" b="1">
                <a:latin typeface="Arial"/>
                <a:cs typeface="Arial"/>
              </a:rPr>
              <a:t>ó 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up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-60" b="1">
                <a:latin typeface="Arial"/>
                <a:cs typeface="Arial"/>
              </a:rPr>
              <a:t>'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è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un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v</a:t>
            </a:r>
            <a:r>
              <a:rPr dirty="0" sz="1200" spc="15" b="1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992" y="346964"/>
            <a:ext cx="107251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 b="1">
                <a:latin typeface="Arial"/>
                <a:cs typeface="Arial"/>
              </a:rPr>
              <a:t>P</a:t>
            </a:r>
            <a:r>
              <a:rPr dirty="0" sz="1850" spc="-35" b="1">
                <a:latin typeface="Arial"/>
                <a:cs typeface="Arial"/>
              </a:rPr>
              <a:t>ers</a:t>
            </a:r>
            <a:r>
              <a:rPr dirty="0" sz="1850" spc="20" b="1">
                <a:latin typeface="Arial"/>
                <a:cs typeface="Arial"/>
              </a:rPr>
              <a:t>on</a:t>
            </a:r>
            <a:r>
              <a:rPr dirty="0" sz="1850" spc="-35" b="1">
                <a:latin typeface="Arial"/>
                <a:cs typeface="Arial"/>
              </a:rPr>
              <a:t>e</a:t>
            </a:r>
            <a:r>
              <a:rPr dirty="0" sz="1850" spc="-5" b="1">
                <a:latin typeface="Arial"/>
                <a:cs typeface="Arial"/>
              </a:rPr>
              <a:t>s</a:t>
            </a:r>
            <a:endParaRPr sz="1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4992" y="826841"/>
            <a:ext cx="6583045" cy="10496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2000"/>
              </a:lnSpc>
              <a:spcBef>
                <a:spcPts val="95"/>
              </a:spcBef>
            </a:pPr>
            <a:r>
              <a:rPr dirty="0" sz="1200" spc="-15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u="sng" sz="12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gestió</a:t>
            </a:r>
            <a:r>
              <a:rPr dirty="0" u="sng" sz="120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de </a:t>
            </a:r>
            <a:r>
              <a:rPr dirty="0" u="sng" sz="12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les</a:t>
            </a:r>
            <a:r>
              <a:rPr dirty="0" u="sng" sz="1200" spc="-3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200" spc="-4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2"/>
              </a:rPr>
              <a:t>persones</a:t>
            </a:r>
            <a:r>
              <a:rPr dirty="0" sz="1200" spc="-25" b="1">
                <a:solidFill>
                  <a:srgbClr val="0000ED"/>
                </a:solidFill>
                <a:latin typeface="Arial"/>
                <a:cs typeface="Arial"/>
                <a:hlinkClick r:id="rId2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conformen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l'equip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B:SM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configura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Direcció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Persones, </a:t>
            </a:r>
            <a:r>
              <a:rPr dirty="0" sz="1200" spc="-35" b="1">
                <a:latin typeface="Arial"/>
                <a:cs typeface="Arial"/>
              </a:rPr>
              <a:t>Organització </a:t>
            </a:r>
            <a:r>
              <a:rPr dirty="0" sz="1200" spc="-65" b="1">
                <a:latin typeface="Arial"/>
                <a:cs typeface="Arial"/>
              </a:rPr>
              <a:t>i </a:t>
            </a:r>
            <a:r>
              <a:rPr dirty="0" sz="1200" spc="35" b="1">
                <a:latin typeface="Arial"/>
                <a:cs typeface="Arial"/>
              </a:rPr>
              <a:t>RSC, </a:t>
            </a:r>
            <a:r>
              <a:rPr dirty="0" sz="1200" spc="-70" b="1">
                <a:latin typeface="Arial"/>
                <a:cs typeface="Arial"/>
              </a:rPr>
              <a:t>tot </a:t>
            </a:r>
            <a:r>
              <a:rPr dirty="0" sz="1200" spc="-45" b="1">
                <a:latin typeface="Arial"/>
                <a:cs typeface="Arial"/>
              </a:rPr>
              <a:t>intentant combinar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manera </a:t>
            </a:r>
            <a:r>
              <a:rPr dirty="0" sz="1200" spc="-30" b="1">
                <a:latin typeface="Arial"/>
                <a:cs typeface="Arial"/>
              </a:rPr>
              <a:t>equilibrada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45" b="1">
                <a:latin typeface="Arial"/>
                <a:cs typeface="Arial"/>
              </a:rPr>
              <a:t>objectius </a:t>
            </a:r>
            <a:r>
              <a:rPr dirty="0" sz="1200" spc="-40" b="1">
                <a:latin typeface="Arial"/>
                <a:cs typeface="Arial"/>
              </a:rPr>
              <a:t> estratègics,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55" b="1">
                <a:latin typeface="Arial"/>
                <a:cs typeface="Arial"/>
              </a:rPr>
              <a:t>prioritats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l'empresa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 </a:t>
            </a:r>
            <a:r>
              <a:rPr dirty="0" sz="1200" spc="-35" b="1">
                <a:latin typeface="Arial"/>
                <a:cs typeface="Arial"/>
              </a:rPr>
              <a:t>desenvolupament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35" b="1">
                <a:latin typeface="Arial"/>
                <a:cs typeface="Arial"/>
              </a:rPr>
              <a:t>persones. </a:t>
            </a:r>
            <a:r>
              <a:rPr dirty="0" sz="1200" spc="-15" b="1">
                <a:latin typeface="Arial"/>
                <a:cs typeface="Arial"/>
              </a:rPr>
              <a:t>Volem </a:t>
            </a:r>
            <a:r>
              <a:rPr dirty="0" sz="1200" spc="-35" b="1">
                <a:latin typeface="Arial"/>
                <a:cs typeface="Arial"/>
              </a:rPr>
              <a:t>crear valor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45" b="1">
                <a:latin typeface="Arial"/>
                <a:cs typeface="Arial"/>
              </a:rPr>
              <a:t>través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35" b="1">
                <a:latin typeface="Arial"/>
                <a:cs typeface="Arial"/>
              </a:rPr>
              <a:t>persones, </a:t>
            </a:r>
            <a:r>
              <a:rPr dirty="0" sz="1200" spc="-55" b="1">
                <a:latin typeface="Arial"/>
                <a:cs typeface="Arial"/>
              </a:rPr>
              <a:t>contribuint </a:t>
            </a:r>
            <a:r>
              <a:rPr dirty="0" sz="1200" spc="-40" b="1">
                <a:latin typeface="Arial"/>
                <a:cs typeface="Arial"/>
              </a:rPr>
              <a:t>estratègicament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35" b="1">
                <a:latin typeface="Arial"/>
                <a:cs typeface="Arial"/>
              </a:rPr>
              <a:t>innovació, </a:t>
            </a:r>
            <a:r>
              <a:rPr dirty="0" sz="1200" spc="-50" b="1">
                <a:latin typeface="Arial"/>
                <a:cs typeface="Arial"/>
              </a:rPr>
              <a:t>competitivitat </a:t>
            </a:r>
            <a:r>
              <a:rPr dirty="0" sz="1200" spc="-65" b="1">
                <a:latin typeface="Arial"/>
                <a:cs typeface="Arial"/>
              </a:rPr>
              <a:t>i 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responsabilitat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social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l'empresa.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992" y="2053843"/>
            <a:ext cx="198945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 b="1">
                <a:latin typeface="Arial"/>
                <a:cs typeface="Arial"/>
              </a:rPr>
              <a:t>Assoliments</a:t>
            </a:r>
            <a:r>
              <a:rPr dirty="0" sz="1850" spc="-60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2015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993" y="672091"/>
            <a:ext cx="6372983" cy="647576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424992" y="346963"/>
            <a:ext cx="244919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 b="1">
                <a:latin typeface="Arial"/>
                <a:cs typeface="Arial"/>
              </a:rPr>
              <a:t>esdevenir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25" b="1">
                <a:latin typeface="Arial"/>
                <a:cs typeface="Arial"/>
              </a:rPr>
              <a:t>un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projecte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estratègic.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992" y="893165"/>
            <a:ext cx="137541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5" b="1">
                <a:latin typeface="Arial"/>
                <a:cs typeface="Arial"/>
              </a:rPr>
              <a:t>Reptes</a:t>
            </a:r>
            <a:r>
              <a:rPr dirty="0" sz="1850" spc="-75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2016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992" y="1390599"/>
            <a:ext cx="6642734" cy="24269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45" b="1">
                <a:latin typeface="Arial"/>
                <a:cs typeface="Arial"/>
              </a:rPr>
              <a:t>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201</a:t>
            </a:r>
            <a:r>
              <a:rPr dirty="0" sz="1200" spc="15" b="1">
                <a:latin typeface="Arial"/>
                <a:cs typeface="Arial"/>
              </a:rPr>
              <a:t>6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ón</a:t>
            </a:r>
            <a:r>
              <a:rPr dirty="0" sz="1200" spc="-6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40" b="1">
                <a:latin typeface="Arial"/>
                <a:cs typeface="Arial"/>
              </a:rPr>
              <a:t>Implantar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itineraris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professionals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l'empresa.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287655">
              <a:lnSpc>
                <a:spcPct val="112000"/>
              </a:lnSpc>
            </a:pPr>
            <a:r>
              <a:rPr dirty="0" sz="1200" spc="-20" b="1">
                <a:latin typeface="Arial"/>
                <a:cs typeface="Arial"/>
              </a:rPr>
              <a:t>Treballar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desenvolupament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d'un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Sistema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Gestió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Integrat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Responsabilitat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Social, </a:t>
            </a:r>
            <a:r>
              <a:rPr dirty="0" sz="1200" spc="-3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Qualitat</a:t>
            </a:r>
            <a:r>
              <a:rPr dirty="0" sz="1200" spc="-7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Medi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Ambient.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Realitzar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mapa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talent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40" b="1">
                <a:latin typeface="Arial"/>
                <a:cs typeface="Arial"/>
              </a:rPr>
              <a:t>comandaments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intermedis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-35" b="1">
                <a:latin typeface="Arial"/>
                <a:cs typeface="Arial"/>
              </a:rPr>
              <a:t>Establir</a:t>
            </a:r>
            <a:r>
              <a:rPr dirty="0" sz="1200" spc="-50" b="1">
                <a:latin typeface="Arial"/>
                <a:cs typeface="Arial"/>
              </a:rPr>
              <a:t> 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pla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específic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15" b="1">
                <a:latin typeface="Arial"/>
                <a:cs typeface="Arial"/>
              </a:rPr>
              <a:t>PRL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Zoo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25" b="1">
                <a:latin typeface="Arial"/>
                <a:cs typeface="Arial"/>
              </a:rPr>
              <a:t>Barcelona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atenent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50" b="1">
                <a:latin typeface="Arial"/>
                <a:cs typeface="Arial"/>
              </a:rPr>
              <a:t>particularitats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pròpies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l’activitat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45" b="1">
                <a:latin typeface="Arial"/>
                <a:cs typeface="Arial"/>
              </a:rPr>
              <a:t> tal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potenciar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Benestar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15" b="1">
                <a:latin typeface="Arial"/>
                <a:cs typeface="Arial"/>
              </a:rPr>
              <a:t>Salud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treballadors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forma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multidisciplinària.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35" b="1">
                <a:latin typeface="Arial"/>
                <a:cs typeface="Arial"/>
              </a:rPr>
              <a:t>Transmetre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sistematizar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criteris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sostenibilitat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ambiental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tota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companyia.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3362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75">
                <a:latin typeface="Tahoma"/>
                <a:cs typeface="Tahoma"/>
              </a:rPr>
              <a:t>S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250">
                <a:latin typeface="Tahoma"/>
                <a:cs typeface="Tahoma"/>
              </a:rPr>
              <a:t>r</a:t>
            </a:r>
            <a:r>
              <a:rPr dirty="0" sz="4300" spc="-305">
                <a:latin typeface="Tahoma"/>
                <a:cs typeface="Tahoma"/>
              </a:rPr>
              <a:t>v</a:t>
            </a:r>
            <a:r>
              <a:rPr dirty="0" sz="4300" spc="-195">
                <a:latin typeface="Tahoma"/>
                <a:cs typeface="Tahoma"/>
              </a:rPr>
              <a:t>e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200">
                <a:latin typeface="Tahoma"/>
                <a:cs typeface="Tahoma"/>
              </a:rPr>
              <a:t>s</a:t>
            </a:r>
            <a:r>
              <a:rPr dirty="0" sz="4300" spc="-530">
                <a:latin typeface="Tahoma"/>
                <a:cs typeface="Tahoma"/>
              </a:rPr>
              <a:t> </a:t>
            </a:r>
            <a:r>
              <a:rPr dirty="0" sz="4300" spc="-210">
                <a:latin typeface="Tahoma"/>
                <a:cs typeface="Tahoma"/>
              </a:rPr>
              <a:t>T</a:t>
            </a:r>
            <a:r>
              <a:rPr dirty="0" sz="4300" spc="-195">
                <a:latin typeface="Tahoma"/>
                <a:cs typeface="Tahoma"/>
              </a:rPr>
              <a:t>è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175">
                <a:latin typeface="Tahoma"/>
                <a:cs typeface="Tahoma"/>
              </a:rPr>
              <a:t>n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0">
                <a:latin typeface="Tahoma"/>
                <a:cs typeface="Tahoma"/>
              </a:rPr>
              <a:t>c</a:t>
            </a:r>
            <a:r>
              <a:rPr dirty="0" sz="4300" spc="-200">
                <a:latin typeface="Tahoma"/>
                <a:cs typeface="Tahoma"/>
              </a:rPr>
              <a:t>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850380" cy="8413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4485">
              <a:lnSpc>
                <a:spcPct val="117300"/>
              </a:lnSpc>
              <a:spcBef>
                <a:spcPts val="9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Tècnics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altres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encàrrecs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429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implica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determinar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tècnics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realitzen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activitats,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manteniment: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gestionar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definició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inici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seqüència,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impulsar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dirigir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efectuar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homogeneïtzar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posterior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manteniment.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plegat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d’impulsar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l’activitat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promotors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l’Estratègia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demandes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ciutadà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termes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qualitat,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cost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termini.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173355">
              <a:lnSpc>
                <a:spcPct val="117300"/>
              </a:lnSpc>
              <a:spcBef>
                <a:spcPts val="94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finalitzat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l’edifici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d’oficines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carrer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Calàbria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efectuar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trasllat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corporatives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Transports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seu,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èxit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sentit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tècnic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1275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També,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treballs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implantació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informàtic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gestió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manteniment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adjudicats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Idasa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Sistemas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SLU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programa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Rosmiman.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finalització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implantació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prevista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març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2017.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construcció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l’aparcament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subterrani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Jardins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Menéndez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y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Pelayo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Travessera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Dalt.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tramitació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l’aprovació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Reurbanització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Jardins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Menéndez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Pelayo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Urbanit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provisional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Carrer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Maignon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(aquests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darrers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projectes,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encàrrec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municipal),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d’un procés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participatiu.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inversió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13,9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MM€.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inspeccions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derivades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Protocol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d’Inspeccions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estructurals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Aparcaments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 de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Rius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Taulet,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Fòrum,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Moll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Fusta,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Gaudí,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Plaça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finalització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d’aquestes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inspeccions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preveu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segon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trimestre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cost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aproximat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0,1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MM€.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millorar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l'eficiència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energètica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facilitar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l’aparcament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instal·lat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detecció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places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lliures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l’aparcament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Boqueria.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165">
              <a:lnSpc>
                <a:spcPct val="117300"/>
              </a:lnSpc>
            </a:pP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Zoo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Barcelona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s’ha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construït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orangutans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sabana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africana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prosseguit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treballs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prevists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espai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mamífers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marins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suposarà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canvi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conservació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d’aquestes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espècies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Zoo. També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finalitzat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l’espai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quarantena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autoritzacions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Catalunya.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S’han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realitzat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d’instal·lació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enllumenat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d’emergència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Olímpic.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1471574"/>
            <a:ext cx="6827520" cy="3472815"/>
          </a:xfrm>
          <a:custGeom>
            <a:avLst/>
            <a:gdLst/>
            <a:ahLst/>
            <a:cxnLst/>
            <a:rect l="l" t="t" r="r" b="b"/>
            <a:pathLst>
              <a:path w="6827520" h="3472815">
                <a:moveTo>
                  <a:pt x="6827520" y="3472281"/>
                </a:moveTo>
                <a:lnTo>
                  <a:pt x="0" y="3472281"/>
                </a:lnTo>
                <a:lnTo>
                  <a:pt x="0" y="0"/>
                </a:lnTo>
                <a:lnTo>
                  <a:pt x="6827520" y="0"/>
                </a:lnTo>
                <a:lnTo>
                  <a:pt x="6827520" y="3472281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9663" y="1471574"/>
            <a:ext cx="6827520" cy="3472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Times New Roman"/>
              <a:cs typeface="Times New Roman"/>
            </a:endParaRPr>
          </a:p>
          <a:p>
            <a:pPr marL="487680" marR="2595880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organitzatiu.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249809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crit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importància,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d’adequació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elèctrica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oficines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l’adequació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CPD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(Sistemes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informàtics)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posterior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€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1861718"/>
            <a:ext cx="1872691" cy="13557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6963" y="319652"/>
            <a:ext cx="669798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Al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Park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Güell,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s’han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iniciat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d’uns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higiènics.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D'altra banda,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rehabilitació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Jacquès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tancar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encara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dificultats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permisos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corresponents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competents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Generalitat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Catalunya.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346963" y="5272532"/>
            <a:ext cx="6795134" cy="47682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3030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Prosseguir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treballs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implantar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sistema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informàtic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manteniment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(GMAO),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finalitzar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fase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marxa.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5244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finalitzar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obres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aparcament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subterrani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Jardins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Menéndez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y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Pelayo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Travessera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Dalt.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Prosseguir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seguiment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l’aparcament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subterrani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Mercat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Sant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Antoni,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integrats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remodelació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Mercat.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També,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inspeccions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derivades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Protocol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d’Inspeccions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estructurals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Zoo,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continuar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segona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fase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Sabana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Africana.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projecte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d’un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Complex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Mamífers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Marins.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Efectuar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construcció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Quarantena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veterinària.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76835">
              <a:lnSpc>
                <a:spcPct val="117300"/>
              </a:lnSpc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Realitzar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reparació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millora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estructural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situats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Palau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Jordi.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445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Iniciar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Rehabilitació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Readequació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Jaqués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Güell.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començar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obres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corresponents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projectes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d’Actuacions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Park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Güell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entorns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992" y="346964"/>
            <a:ext cx="3169920" cy="803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0" b="1">
                <a:latin typeface="Arial"/>
                <a:cs typeface="Arial"/>
              </a:rPr>
              <a:t>Governança</a:t>
            </a:r>
            <a:r>
              <a:rPr dirty="0" sz="1850" spc="-15" b="1">
                <a:latin typeface="Arial"/>
                <a:cs typeface="Arial"/>
              </a:rPr>
              <a:t> </a:t>
            </a:r>
            <a:r>
              <a:rPr dirty="0" sz="1850" spc="-5" b="1">
                <a:latin typeface="Arial"/>
                <a:cs typeface="Arial"/>
              </a:rPr>
              <a:t>i</a:t>
            </a:r>
            <a:r>
              <a:rPr dirty="0" sz="1850" spc="35" b="1">
                <a:latin typeface="Arial"/>
                <a:cs typeface="Arial"/>
              </a:rPr>
              <a:t> </a:t>
            </a:r>
            <a:r>
              <a:rPr dirty="0" sz="1850" spc="-15" b="1">
                <a:latin typeface="Arial"/>
                <a:cs typeface="Arial"/>
              </a:rPr>
              <a:t>Transparència</a:t>
            </a:r>
            <a:endParaRPr sz="1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50" spc="-10" b="1">
                <a:latin typeface="Arial"/>
                <a:cs typeface="Arial"/>
              </a:rPr>
              <a:t>Assoliments</a:t>
            </a:r>
            <a:r>
              <a:rPr dirty="0" sz="1850" spc="-35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2015</a:t>
            </a:r>
            <a:endParaRPr sz="1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4992" y="1341831"/>
            <a:ext cx="6682105" cy="3451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latin typeface="Arial"/>
                <a:cs typeface="Arial"/>
              </a:rPr>
              <a:t>Els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assoliments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matèria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Governança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Transparència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han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estat: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10" b="1">
                <a:latin typeface="Arial"/>
                <a:cs typeface="Arial"/>
              </a:rPr>
              <a:t>Creació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la </a:t>
            </a:r>
            <a:r>
              <a:rPr dirty="0" sz="1200" b="1">
                <a:latin typeface="Arial"/>
                <a:cs typeface="Arial"/>
              </a:rPr>
              <a:t>Divisió </a:t>
            </a:r>
            <a:r>
              <a:rPr dirty="0" sz="1200" spc="10" b="1">
                <a:latin typeface="Arial"/>
                <a:cs typeface="Arial"/>
              </a:rPr>
              <a:t>Corporativa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Governança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i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Transparència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l'1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desembre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2015.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170815">
              <a:lnSpc>
                <a:spcPct val="112000"/>
              </a:lnSpc>
            </a:pPr>
            <a:r>
              <a:rPr dirty="0" sz="1200" spc="-35" b="1">
                <a:latin typeface="Arial"/>
                <a:cs typeface="Arial"/>
              </a:rPr>
              <a:t>Aquesta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decisió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10" b="1">
                <a:latin typeface="Arial"/>
                <a:cs typeface="Arial"/>
              </a:rPr>
              <a:t> la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Direcció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General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confirma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l’aposta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decidida</a:t>
            </a:r>
            <a:r>
              <a:rPr dirty="0" sz="1200" spc="-15" b="1">
                <a:latin typeface="Arial"/>
                <a:cs typeface="Arial"/>
              </a:rPr>
              <a:t> de B:SM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per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consolidar,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partir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d’accions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desenvolupades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25" b="1">
                <a:latin typeface="Arial"/>
                <a:cs typeface="Arial"/>
              </a:rPr>
              <a:t>els </a:t>
            </a:r>
            <a:r>
              <a:rPr dirty="0" sz="1200" spc="-50" b="1">
                <a:latin typeface="Arial"/>
                <a:cs typeface="Arial"/>
              </a:rPr>
              <a:t>darrers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anys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noves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iniciatives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endegar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durant 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2016,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sistema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d’integritat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institucional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al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voltant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5" b="1">
                <a:latin typeface="Arial"/>
                <a:cs typeface="Arial"/>
              </a:rPr>
              <a:t>tres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eixos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bàsics: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cultura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ètica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institució,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professionalitat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gestió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pública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gestió-prevenció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riscos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contra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integritat.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462280">
              <a:lnSpc>
                <a:spcPct val="112000"/>
              </a:lnSpc>
            </a:pPr>
            <a:r>
              <a:rPr dirty="0" sz="1200" spc="5" b="1">
                <a:latin typeface="Arial"/>
                <a:cs typeface="Arial"/>
              </a:rPr>
              <a:t>Activació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l’apartat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u="sng" sz="12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transparència</a:t>
            </a:r>
            <a:r>
              <a:rPr dirty="0" sz="1200" spc="-15" b="1">
                <a:solidFill>
                  <a:srgbClr val="0000ED"/>
                </a:solidFill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del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web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B:SM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dues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fases: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juny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15" b="1">
                <a:latin typeface="Arial"/>
                <a:cs typeface="Arial"/>
              </a:rPr>
              <a:t> 2015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desembre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2015.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341630">
              <a:lnSpc>
                <a:spcPct val="112000"/>
              </a:lnSpc>
              <a:spcBef>
                <a:spcPts val="5"/>
              </a:spcBef>
            </a:pPr>
            <a:r>
              <a:rPr dirty="0" sz="1200" spc="-50" b="1">
                <a:latin typeface="Arial"/>
                <a:cs typeface="Arial"/>
              </a:rPr>
              <a:t>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partir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 </a:t>
            </a:r>
            <a:r>
              <a:rPr dirty="0" sz="1200" spc="-45" b="1">
                <a:latin typeface="Arial"/>
                <a:cs typeface="Arial"/>
              </a:rPr>
              <a:t>requeriments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legals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coordinació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40" b="1">
                <a:latin typeface="Arial"/>
                <a:cs typeface="Arial"/>
              </a:rPr>
              <a:t>l'àmbit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municipal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5" b="1">
                <a:latin typeface="Arial"/>
                <a:cs typeface="Arial"/>
              </a:rPr>
              <a:t>l’Oficina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Transparència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l’Ajuntament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s’ha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habilitat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apartat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específic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Transparència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al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nostre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w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b</a:t>
            </a:r>
            <a:r>
              <a:rPr dirty="0" sz="1200" spc="5" b="1">
                <a:latin typeface="Arial"/>
                <a:cs typeface="Arial"/>
              </a:rPr>
              <a:t>,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’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45" b="1">
                <a:latin typeface="Arial"/>
                <a:cs typeface="Arial"/>
              </a:rPr>
              <a:t>u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15" b="1">
                <a:latin typeface="Arial"/>
                <a:cs typeface="Arial"/>
              </a:rPr>
              <a:t>za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li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</a:t>
            </a:r>
            <a:r>
              <a:rPr dirty="0" sz="1200" spc="-45" b="1">
                <a:latin typeface="Arial"/>
                <a:cs typeface="Arial"/>
              </a:rPr>
              <a:t>on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45" b="1">
                <a:latin typeface="Arial"/>
                <a:cs typeface="Arial"/>
              </a:rPr>
              <a:t>ngu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95" b="1">
                <a:latin typeface="Arial"/>
                <a:cs typeface="Arial"/>
              </a:rPr>
              <a:t>f</a:t>
            </a:r>
            <a:r>
              <a:rPr dirty="0" sz="1200" spc="-45" b="1">
                <a:latin typeface="Arial"/>
                <a:cs typeface="Arial"/>
              </a:rPr>
              <a:t>o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75" b="1">
                <a:latin typeface="Arial"/>
                <a:cs typeface="Arial"/>
              </a:rPr>
              <a:t>m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-45" b="1">
                <a:latin typeface="Arial"/>
                <a:cs typeface="Arial"/>
              </a:rPr>
              <a:t>og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ss</a:t>
            </a:r>
            <a:r>
              <a:rPr dirty="0" sz="1200" spc="-35" b="1">
                <a:latin typeface="Arial"/>
                <a:cs typeface="Arial"/>
              </a:rPr>
              <a:t>i</a:t>
            </a:r>
            <a:r>
              <a:rPr dirty="0" sz="1200" spc="-55" b="1">
                <a:latin typeface="Arial"/>
                <a:cs typeface="Arial"/>
              </a:rPr>
              <a:t>v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5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390525">
              <a:lnSpc>
                <a:spcPct val="112000"/>
              </a:lnSpc>
            </a:pPr>
            <a:r>
              <a:rPr dirty="0" sz="1200" spc="10" b="1">
                <a:latin typeface="Arial"/>
                <a:cs typeface="Arial"/>
              </a:rPr>
              <a:t>Creació </a:t>
            </a:r>
            <a:r>
              <a:rPr dirty="0" sz="1200" spc="20" b="1">
                <a:latin typeface="Arial"/>
                <a:cs typeface="Arial"/>
              </a:rPr>
              <a:t>del </a:t>
            </a:r>
            <a:r>
              <a:rPr dirty="0" u="sng" sz="12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canal de </a:t>
            </a:r>
            <a:r>
              <a:rPr dirty="0" u="sng" sz="12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transparència</a:t>
            </a:r>
            <a:r>
              <a:rPr dirty="0" sz="1200" spc="10" b="1">
                <a:solidFill>
                  <a:srgbClr val="0000ED"/>
                </a:solidFill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 </a:t>
            </a:r>
            <a:r>
              <a:rPr dirty="0" sz="1200" spc="-30" b="1">
                <a:latin typeface="Arial"/>
                <a:cs typeface="Arial"/>
              </a:rPr>
              <a:t>aplicació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5" b="1">
                <a:latin typeface="Arial"/>
                <a:cs typeface="Arial"/>
              </a:rPr>
              <a:t>instrucció </a:t>
            </a:r>
            <a:r>
              <a:rPr dirty="0" sz="1200" spc="-30" b="1">
                <a:latin typeface="Arial"/>
                <a:cs typeface="Arial"/>
              </a:rPr>
              <a:t>relativa </a:t>
            </a:r>
            <a:r>
              <a:rPr dirty="0" sz="1200" spc="-20" b="1">
                <a:latin typeface="Arial"/>
                <a:cs typeface="Arial"/>
              </a:rPr>
              <a:t>al </a:t>
            </a:r>
            <a:r>
              <a:rPr dirty="0" sz="1200" spc="-45" b="1">
                <a:latin typeface="Arial"/>
                <a:cs typeface="Arial"/>
              </a:rPr>
              <a:t>dret </a:t>
            </a:r>
            <a:r>
              <a:rPr dirty="0" sz="1200" spc="-30" b="1">
                <a:latin typeface="Arial"/>
                <a:cs typeface="Arial"/>
              </a:rPr>
              <a:t>d’accés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informació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pública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l’Ajuntament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Barcelona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10</a:t>
            </a:r>
            <a:r>
              <a:rPr dirty="0" sz="1200" spc="-15" b="1">
                <a:latin typeface="Arial"/>
                <a:cs typeface="Arial"/>
              </a:rPr>
              <a:t> 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desembre.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992" y="4970170"/>
            <a:ext cx="137541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5" b="1">
                <a:latin typeface="Arial"/>
                <a:cs typeface="Arial"/>
              </a:rPr>
              <a:t>Reptes</a:t>
            </a:r>
            <a:r>
              <a:rPr dirty="0" sz="1850" spc="-75" b="1">
                <a:latin typeface="Arial"/>
                <a:cs typeface="Arial"/>
              </a:rPr>
              <a:t> </a:t>
            </a:r>
            <a:r>
              <a:rPr dirty="0" sz="1850" spc="-30" b="1">
                <a:latin typeface="Arial"/>
                <a:cs typeface="Arial"/>
              </a:rPr>
              <a:t>2016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7148" y="6284976"/>
            <a:ext cx="59055" cy="59055"/>
            <a:chOff x="657148" y="6284976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662025" y="628985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62025" y="628985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657148" y="6899452"/>
            <a:ext cx="59055" cy="59055"/>
            <a:chOff x="657148" y="6899452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662025" y="69043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62025" y="690432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657148" y="7104278"/>
            <a:ext cx="59055" cy="59055"/>
            <a:chOff x="657148" y="7104278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662025" y="710915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62025" y="710915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424992" y="5467604"/>
            <a:ext cx="6696075" cy="31388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0" b="1">
                <a:latin typeface="Arial"/>
                <a:cs typeface="Arial"/>
              </a:rPr>
              <a:t>E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90" b="1">
                <a:latin typeface="Arial"/>
                <a:cs typeface="Arial"/>
              </a:rPr>
              <a:t>r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qu</a:t>
            </a:r>
            <a:r>
              <a:rPr dirty="0" sz="1200" spc="15" b="1">
                <a:latin typeface="Arial"/>
                <a:cs typeface="Arial"/>
              </a:rPr>
              <a:t>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-35" b="1">
                <a:latin typeface="Arial"/>
                <a:cs typeface="Arial"/>
              </a:rPr>
              <a:t>l</a:t>
            </a:r>
            <a:r>
              <a:rPr dirty="0" sz="1200" spc="20" b="1">
                <a:latin typeface="Arial"/>
                <a:cs typeface="Arial"/>
              </a:rPr>
              <a:t>a</a:t>
            </a:r>
            <a:r>
              <a:rPr dirty="0" sz="1200" spc="-95" b="1">
                <a:latin typeface="Arial"/>
                <a:cs typeface="Arial"/>
              </a:rPr>
              <a:t>t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g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45" b="1">
                <a:latin typeface="Arial"/>
                <a:cs typeface="Arial"/>
              </a:rPr>
              <a:t>m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</a:t>
            </a:r>
            <a:r>
              <a:rPr dirty="0" sz="1200" spc="20" b="1">
                <a:latin typeface="Arial"/>
                <a:cs typeface="Arial"/>
              </a:rPr>
              <a:t>e</a:t>
            </a:r>
            <a:r>
              <a:rPr dirty="0" sz="1200" spc="-65" b="1">
                <a:latin typeface="Arial"/>
                <a:cs typeface="Arial"/>
              </a:rPr>
              <a:t>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201</a:t>
            </a:r>
            <a:r>
              <a:rPr dirty="0" sz="1200" spc="15" b="1">
                <a:latin typeface="Arial"/>
                <a:cs typeface="Arial"/>
              </a:rPr>
              <a:t>6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s</a:t>
            </a:r>
            <a:r>
              <a:rPr dirty="0" sz="1200" spc="-45" b="1">
                <a:latin typeface="Arial"/>
                <a:cs typeface="Arial"/>
              </a:rPr>
              <a:t>ón</a:t>
            </a:r>
            <a:r>
              <a:rPr dirty="0" sz="1200" spc="-60" b="1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5" b="1">
                <a:latin typeface="Arial"/>
                <a:cs typeface="Arial"/>
              </a:rPr>
              <a:t>Definir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i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construir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10" b="1">
                <a:latin typeface="Arial"/>
                <a:cs typeface="Arial"/>
              </a:rPr>
              <a:t>el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Sistema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d’Integritat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Institucional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B:SM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402590" marR="68580">
              <a:lnSpc>
                <a:spcPct val="112000"/>
              </a:lnSpc>
            </a:pPr>
            <a:r>
              <a:rPr dirty="0" sz="1200" spc="-30" b="1">
                <a:latin typeface="Arial"/>
                <a:cs typeface="Arial"/>
              </a:rPr>
              <a:t>Potenciar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coneixement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l'assumpció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principis,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valors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regles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conducta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BSM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establerts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Codi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Ètic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mitjançant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pla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comunicació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5" b="1">
                <a:latin typeface="Arial"/>
                <a:cs typeface="Arial"/>
              </a:rPr>
              <a:t>formació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adreçat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tota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plantilla.</a:t>
            </a:r>
            <a:endParaRPr sz="1200">
              <a:latin typeface="Arial"/>
              <a:cs typeface="Arial"/>
            </a:endParaRPr>
          </a:p>
          <a:p>
            <a:pPr marL="402590">
              <a:lnSpc>
                <a:spcPct val="100000"/>
              </a:lnSpc>
              <a:spcBef>
                <a:spcPts val="175"/>
              </a:spcBef>
            </a:pPr>
            <a:r>
              <a:rPr dirty="0" sz="1200" spc="-30" b="1">
                <a:latin typeface="Arial"/>
                <a:cs typeface="Arial"/>
              </a:rPr>
              <a:t>Elaboració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Mapa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Risc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compliment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legal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ètic.</a:t>
            </a:r>
            <a:endParaRPr sz="1200">
              <a:latin typeface="Arial"/>
              <a:cs typeface="Arial"/>
            </a:endParaRPr>
          </a:p>
          <a:p>
            <a:pPr marL="402590" marR="82550">
              <a:lnSpc>
                <a:spcPct val="112000"/>
              </a:lnSpc>
            </a:pPr>
            <a:r>
              <a:rPr dirty="0" sz="1200" spc="-30" b="1">
                <a:latin typeface="Arial"/>
                <a:cs typeface="Arial"/>
              </a:rPr>
              <a:t>Definir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estructures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procediments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prevenció-supervisió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elaboració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5" b="1">
                <a:latin typeface="Arial"/>
                <a:cs typeface="Arial"/>
              </a:rPr>
              <a:t>directrius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documentació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que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permetin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evidenciar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model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d’integritat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45" b="1">
                <a:latin typeface="Arial"/>
                <a:cs typeface="Arial"/>
              </a:rPr>
              <a:t>compliment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legal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 </a:t>
            </a:r>
            <a:r>
              <a:rPr dirty="0" sz="1200" spc="-20" b="1">
                <a:latin typeface="Arial"/>
                <a:cs typeface="Arial"/>
              </a:rPr>
              <a:t>seva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adaptació</a:t>
            </a:r>
            <a:r>
              <a:rPr dirty="0" sz="1200" spc="-25" b="1">
                <a:latin typeface="Arial"/>
                <a:cs typeface="Arial"/>
              </a:rPr>
              <a:t> als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nous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requeriments.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112000"/>
              </a:lnSpc>
            </a:pPr>
            <a:r>
              <a:rPr dirty="0" sz="1200" spc="15" b="1">
                <a:latin typeface="Arial"/>
                <a:cs typeface="Arial"/>
              </a:rPr>
              <a:t>Consolidar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5" b="1">
                <a:latin typeface="Arial"/>
                <a:cs typeface="Arial"/>
              </a:rPr>
              <a:t>l’Apartat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20" b="1">
                <a:latin typeface="Arial"/>
                <a:cs typeface="Arial"/>
              </a:rPr>
              <a:t>de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Transparència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del</a:t>
            </a:r>
            <a:r>
              <a:rPr dirty="0" sz="1200" spc="6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web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els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nous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continguts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</a:t>
            </a:r>
            <a:r>
              <a:rPr dirty="0" sz="1200" spc="3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procés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definició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l’Ajuntament</a:t>
            </a:r>
            <a:r>
              <a:rPr dirty="0" sz="1200" spc="-6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assolir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0" b="1">
                <a:latin typeface="Arial"/>
                <a:cs typeface="Arial"/>
              </a:rPr>
              <a:t>un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model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eficient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d’actualització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ampliació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50" b="1">
                <a:latin typeface="Arial"/>
                <a:cs typeface="Arial"/>
              </a:rPr>
              <a:t>continguts,</a:t>
            </a:r>
            <a:r>
              <a:rPr dirty="0" sz="1200" spc="-5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en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atenció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als</a:t>
            </a:r>
            <a:r>
              <a:rPr dirty="0" sz="1200" spc="-3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grups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d’interès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15" b="1">
                <a:latin typeface="Arial"/>
                <a:cs typeface="Arial"/>
              </a:rPr>
              <a:t>BSM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65" b="1">
                <a:latin typeface="Arial"/>
                <a:cs typeface="Arial"/>
              </a:rPr>
              <a:t>i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40" b="1">
                <a:latin typeface="Arial"/>
                <a:cs typeface="Arial"/>
              </a:rPr>
              <a:t>gestionar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amb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0" b="1">
                <a:latin typeface="Arial"/>
                <a:cs typeface="Arial"/>
              </a:rPr>
              <a:t>eficàcia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les </a:t>
            </a:r>
            <a:r>
              <a:rPr dirty="0" sz="1200" spc="-45" b="1">
                <a:latin typeface="Arial"/>
                <a:cs typeface="Arial"/>
              </a:rPr>
              <a:t>consultes</a:t>
            </a:r>
            <a:r>
              <a:rPr dirty="0" sz="1200" spc="-25" b="1">
                <a:latin typeface="Arial"/>
                <a:cs typeface="Arial"/>
              </a:rPr>
              <a:t> que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35" b="1">
                <a:latin typeface="Arial"/>
                <a:cs typeface="Arial"/>
              </a:rPr>
              <a:t>se’ns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60" b="1">
                <a:latin typeface="Arial"/>
                <a:cs typeface="Arial"/>
              </a:rPr>
              <a:t>formulin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15" b="1">
                <a:latin typeface="Arial"/>
                <a:cs typeface="Arial"/>
              </a:rPr>
              <a:t>a 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través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la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5" b="1">
                <a:latin typeface="Arial"/>
                <a:cs typeface="Arial"/>
              </a:rPr>
              <a:t>"bústia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45" b="1">
                <a:latin typeface="Arial"/>
                <a:cs typeface="Arial"/>
              </a:rPr>
              <a:t>transparència.”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12" y="5494696"/>
            <a:ext cx="94361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20" b="1">
                <a:latin typeface="Arial"/>
                <a:cs typeface="Arial"/>
              </a:rPr>
              <a:t>Tibid</a:t>
            </a:r>
            <a:r>
              <a:rPr dirty="0" sz="1700" spc="-25" b="1">
                <a:latin typeface="Arial"/>
                <a:cs typeface="Arial"/>
              </a:rPr>
              <a:t>a</a:t>
            </a:r>
            <a:r>
              <a:rPr dirty="0" sz="1700" spc="20" b="1">
                <a:latin typeface="Arial"/>
                <a:cs typeface="Arial"/>
              </a:rPr>
              <a:t>b</a:t>
            </a:r>
            <a:r>
              <a:rPr dirty="0" sz="1700" b="1">
                <a:latin typeface="Arial"/>
                <a:cs typeface="Arial"/>
              </a:rPr>
              <a:t>o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157" y="5967983"/>
            <a:ext cx="1219199" cy="85795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19212" y="7002892"/>
            <a:ext cx="2219325" cy="1993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10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cc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i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x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l</a:t>
            </a:r>
            <a:r>
              <a:rPr dirty="0" u="sng" sz="11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100" spc="-6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m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é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s</a:t>
            </a:r>
            <a:r>
              <a:rPr dirty="0" u="sng" sz="1100" spc="-9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c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a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t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d</a:t>
            </a:r>
            <a:r>
              <a:rPr dirty="0" u="sng" sz="11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e</a:t>
            </a:r>
            <a:r>
              <a:rPr dirty="0" u="sng" sz="1100" spc="-1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3"/>
              </a:rPr>
              <a:t>201</a:t>
            </a:r>
            <a:r>
              <a:rPr dirty="0" u="sng" sz="11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5879" y="5494696"/>
            <a:ext cx="255778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" b="1">
                <a:latin typeface="Arial"/>
                <a:cs typeface="Arial"/>
              </a:rPr>
              <a:t>Cementiris</a:t>
            </a:r>
            <a:r>
              <a:rPr dirty="0" sz="1700" spc="-30" b="1">
                <a:latin typeface="Arial"/>
                <a:cs typeface="Arial"/>
              </a:rPr>
              <a:t> </a:t>
            </a:r>
            <a:r>
              <a:rPr dirty="0" sz="1700" spc="10" b="1">
                <a:latin typeface="Arial"/>
                <a:cs typeface="Arial"/>
              </a:rPr>
              <a:t>de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Barcelona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24979" y="5967983"/>
            <a:ext cx="975359" cy="8489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05879" y="7002892"/>
            <a:ext cx="2255520" cy="1993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u="sng" sz="1100" spc="-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cc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d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i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x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l</a:t>
            </a:r>
            <a:r>
              <a:rPr dirty="0" u="sng" sz="11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100" spc="-6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m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é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s</a:t>
            </a:r>
            <a:r>
              <a:rPr dirty="0" u="sng" sz="1100" spc="-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d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s</a:t>
            </a:r>
            <a:r>
              <a:rPr dirty="0" u="sng" sz="1100" spc="-9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t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dirty="0" u="sng" sz="1100" spc="-4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c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a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t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100" spc="-3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d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e</a:t>
            </a:r>
            <a:r>
              <a:rPr dirty="0" u="sng" sz="1100" spc="-5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l</a:t>
            </a:r>
            <a:r>
              <a:rPr dirty="0" u="sng" sz="1100" spc="1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100" spc="25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201</a:t>
            </a:r>
            <a:r>
              <a:rPr dirty="0" u="sng" sz="1100" spc="20" b="1">
                <a:solidFill>
                  <a:srgbClr val="0000ED"/>
                </a:solidFill>
                <a:uFill>
                  <a:solidFill>
                    <a:srgbClr val="0000ED"/>
                  </a:solidFill>
                </a:uFill>
                <a:latin typeface="Arial"/>
                <a:cs typeface="Arial"/>
                <a:hlinkClick r:id="rId5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212" y="346963"/>
            <a:ext cx="2395220" cy="285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0" b="1">
                <a:latin typeface="Arial"/>
                <a:cs typeface="Arial"/>
              </a:rPr>
              <a:t>Empreses</a:t>
            </a:r>
            <a:r>
              <a:rPr dirty="0" sz="1700" spc="-40" b="1">
                <a:latin typeface="Arial"/>
                <a:cs typeface="Arial"/>
              </a:rPr>
              <a:t> </a:t>
            </a:r>
            <a:r>
              <a:rPr dirty="0" sz="1700" spc="-5" b="1">
                <a:latin typeface="Arial"/>
                <a:cs typeface="Arial"/>
              </a:rPr>
              <a:t>Participades</a:t>
            </a:r>
            <a:endParaRPr sz="1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212" y="791294"/>
            <a:ext cx="6627495" cy="1543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13100"/>
              </a:lnSpc>
              <a:spcBef>
                <a:spcPts val="90"/>
              </a:spcBef>
            </a:pPr>
            <a:r>
              <a:rPr dirty="0" sz="1100" spc="-30" b="1">
                <a:latin typeface="Arial"/>
                <a:cs typeface="Arial"/>
              </a:rPr>
              <a:t>L’objecte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social</a:t>
            </a:r>
            <a:r>
              <a:rPr dirty="0" sz="1100" spc="2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Barcelona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Serveis </a:t>
            </a:r>
            <a:r>
              <a:rPr dirty="0" sz="1100" spc="-20" b="1">
                <a:latin typeface="Arial"/>
                <a:cs typeface="Arial"/>
              </a:rPr>
              <a:t>Municipals,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SA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comprèn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un</a:t>
            </a:r>
            <a:r>
              <a:rPr dirty="0" sz="1100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conjunt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d’activitats,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què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responen </a:t>
            </a:r>
            <a:r>
              <a:rPr dirty="0" sz="1100" spc="-290" b="1">
                <a:latin typeface="Arial"/>
                <a:cs typeface="Arial"/>
              </a:rPr>
              <a:t> </a:t>
            </a:r>
            <a:r>
              <a:rPr dirty="0" sz="1100" spc="20" b="1">
                <a:latin typeface="Arial"/>
                <a:cs typeface="Arial"/>
              </a:rPr>
              <a:t>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la </a:t>
            </a:r>
            <a:r>
              <a:rPr dirty="0" sz="1100" spc="-30" b="1">
                <a:latin typeface="Arial"/>
                <a:cs typeface="Arial"/>
              </a:rPr>
              <a:t>decisió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presa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per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l’Ajuntament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Barcelona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d’unificar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en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una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única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societat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prestació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serveis </a:t>
            </a:r>
            <a:r>
              <a:rPr dirty="0" sz="1100" spc="-29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municipals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 </a:t>
            </a:r>
            <a:r>
              <a:rPr dirty="0" sz="1100" spc="-45" b="1">
                <a:latin typeface="Arial"/>
                <a:cs typeface="Arial"/>
              </a:rPr>
              <a:t>contingut </a:t>
            </a:r>
            <a:r>
              <a:rPr dirty="0" sz="1100" spc="-30" b="1">
                <a:latin typeface="Arial"/>
                <a:cs typeface="Arial"/>
              </a:rPr>
              <a:t>econòmic.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Al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tancament</a:t>
            </a:r>
            <a:r>
              <a:rPr dirty="0" sz="1100" spc="-4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 </a:t>
            </a:r>
            <a:r>
              <a:rPr dirty="0" sz="1100" spc="-30" b="1">
                <a:latin typeface="Arial"/>
                <a:cs typeface="Arial"/>
              </a:rPr>
              <a:t>l’exercici</a:t>
            </a:r>
            <a:r>
              <a:rPr dirty="0" sz="1100" spc="20" b="1">
                <a:latin typeface="Arial"/>
                <a:cs typeface="Arial"/>
              </a:rPr>
              <a:t> 2015,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Societat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gestiona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una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sèrie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 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serveis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5" b="1">
                <a:latin typeface="Arial"/>
                <a:cs typeface="Arial"/>
              </a:rPr>
              <a:t>i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activitats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municipals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directament,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5" b="1">
                <a:latin typeface="Arial"/>
                <a:cs typeface="Arial"/>
              </a:rPr>
              <a:t>i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d’altres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 </a:t>
            </a:r>
            <a:r>
              <a:rPr dirty="0" sz="1100" spc="-20" b="1">
                <a:latin typeface="Arial"/>
                <a:cs typeface="Arial"/>
              </a:rPr>
              <a:t>manera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indirecta,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mitjançant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la </a:t>
            </a:r>
            <a:r>
              <a:rPr dirty="0" sz="1100" spc="-35" b="1">
                <a:latin typeface="Arial"/>
                <a:cs typeface="Arial"/>
              </a:rPr>
              <a:t>participació</a:t>
            </a:r>
            <a:r>
              <a:rPr dirty="0" sz="1100" spc="-10" b="1">
                <a:latin typeface="Arial"/>
                <a:cs typeface="Arial"/>
              </a:rPr>
              <a:t> en 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altres societats. </a:t>
            </a:r>
            <a:r>
              <a:rPr dirty="0" sz="1100" spc="-5" b="1">
                <a:latin typeface="Arial"/>
                <a:cs typeface="Arial"/>
              </a:rPr>
              <a:t>Com </a:t>
            </a:r>
            <a:r>
              <a:rPr dirty="0" sz="1100" spc="20" b="1">
                <a:latin typeface="Arial"/>
                <a:cs typeface="Arial"/>
              </a:rPr>
              <a:t>a </a:t>
            </a:r>
            <a:r>
              <a:rPr dirty="0" sz="1100" spc="-25" b="1">
                <a:latin typeface="Arial"/>
                <a:cs typeface="Arial"/>
              </a:rPr>
              <a:t>conseqüència d’això </a:t>
            </a:r>
            <a:r>
              <a:rPr dirty="0" sz="1100" spc="-10" b="1">
                <a:latin typeface="Arial"/>
                <a:cs typeface="Arial"/>
              </a:rPr>
              <a:t>és </a:t>
            </a:r>
            <a:r>
              <a:rPr dirty="0" sz="1100" spc="-30" b="1">
                <a:latin typeface="Arial"/>
                <a:cs typeface="Arial"/>
              </a:rPr>
              <a:t>l’accionista </a:t>
            </a:r>
            <a:r>
              <a:rPr dirty="0" sz="1100" spc="-35" b="1">
                <a:latin typeface="Arial"/>
                <a:cs typeface="Arial"/>
              </a:rPr>
              <a:t>d’un </a:t>
            </a:r>
            <a:r>
              <a:rPr dirty="0" sz="1100" spc="-50" b="1">
                <a:latin typeface="Arial"/>
                <a:cs typeface="Arial"/>
              </a:rPr>
              <a:t>grup </a:t>
            </a:r>
            <a:r>
              <a:rPr dirty="0" sz="1100" spc="-20" b="1">
                <a:latin typeface="Arial"/>
                <a:cs typeface="Arial"/>
              </a:rPr>
              <a:t>d’empreses, </a:t>
            </a:r>
            <a:r>
              <a:rPr dirty="0" sz="1100" spc="-50" b="1">
                <a:latin typeface="Arial"/>
                <a:cs typeface="Arial"/>
              </a:rPr>
              <a:t>format </a:t>
            </a:r>
            <a:r>
              <a:rPr dirty="0" sz="1100" spc="-20" b="1">
                <a:latin typeface="Arial"/>
                <a:cs typeface="Arial"/>
              </a:rPr>
              <a:t>per </a:t>
            </a:r>
            <a:r>
              <a:rPr dirty="0" sz="1100" spc="-35" b="1">
                <a:latin typeface="Arial"/>
                <a:cs typeface="Arial"/>
              </a:rPr>
              <a:t>quatre 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societats </a:t>
            </a:r>
            <a:r>
              <a:rPr dirty="0" sz="1100" spc="-10" b="1">
                <a:latin typeface="Arial"/>
                <a:cs typeface="Arial"/>
              </a:rPr>
              <a:t>en </a:t>
            </a:r>
            <a:r>
              <a:rPr dirty="0" sz="1100" spc="-15" b="1">
                <a:latin typeface="Arial"/>
                <a:cs typeface="Arial"/>
              </a:rPr>
              <a:t>les </a:t>
            </a:r>
            <a:r>
              <a:rPr dirty="0" sz="1100" spc="-25" b="1">
                <a:latin typeface="Arial"/>
                <a:cs typeface="Arial"/>
              </a:rPr>
              <a:t>quals </a:t>
            </a:r>
            <a:r>
              <a:rPr dirty="0" sz="1100" spc="-5" b="1">
                <a:latin typeface="Arial"/>
                <a:cs typeface="Arial"/>
              </a:rPr>
              <a:t>la </a:t>
            </a:r>
            <a:r>
              <a:rPr dirty="0" sz="1100" spc="-35" b="1">
                <a:latin typeface="Arial"/>
                <a:cs typeface="Arial"/>
              </a:rPr>
              <a:t>participació </a:t>
            </a:r>
            <a:r>
              <a:rPr dirty="0" sz="1100" spc="-10" b="1">
                <a:latin typeface="Arial"/>
                <a:cs typeface="Arial"/>
              </a:rPr>
              <a:t>és </a:t>
            </a:r>
            <a:r>
              <a:rPr dirty="0" sz="1100" spc="-30" b="1">
                <a:latin typeface="Arial"/>
                <a:cs typeface="Arial"/>
              </a:rPr>
              <a:t>majoritària </a:t>
            </a:r>
            <a:r>
              <a:rPr dirty="0" sz="1100" spc="-35" b="1">
                <a:latin typeface="Arial"/>
                <a:cs typeface="Arial"/>
              </a:rPr>
              <a:t>(superior </a:t>
            </a:r>
            <a:r>
              <a:rPr dirty="0" sz="1100" spc="-15" b="1">
                <a:latin typeface="Arial"/>
                <a:cs typeface="Arial"/>
              </a:rPr>
              <a:t>al </a:t>
            </a:r>
            <a:r>
              <a:rPr dirty="0" sz="1100" spc="15" b="1">
                <a:latin typeface="Arial"/>
                <a:cs typeface="Arial"/>
              </a:rPr>
              <a:t>50%) </a:t>
            </a:r>
            <a:r>
              <a:rPr dirty="0" sz="1100" spc="-55" b="1">
                <a:latin typeface="Arial"/>
                <a:cs typeface="Arial"/>
              </a:rPr>
              <a:t>i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unes </a:t>
            </a:r>
            <a:r>
              <a:rPr dirty="0" sz="1100" spc="-30" b="1">
                <a:latin typeface="Arial"/>
                <a:cs typeface="Arial"/>
              </a:rPr>
              <a:t>altres </a:t>
            </a:r>
            <a:r>
              <a:rPr dirty="0" sz="1100" spc="-40" b="1">
                <a:latin typeface="Arial"/>
                <a:cs typeface="Arial"/>
              </a:rPr>
              <a:t>cinc </a:t>
            </a:r>
            <a:r>
              <a:rPr dirty="0" sz="1100" spc="-25" b="1">
                <a:latin typeface="Arial"/>
                <a:cs typeface="Arial"/>
              </a:rPr>
              <a:t>amb </a:t>
            </a:r>
            <a:r>
              <a:rPr dirty="0" sz="1100" spc="-35" b="1">
                <a:latin typeface="Arial"/>
                <a:cs typeface="Arial"/>
              </a:rPr>
              <a:t>participació </a:t>
            </a:r>
            <a:r>
              <a:rPr dirty="0" sz="1100" spc="-3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minoritària,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5" b="1">
                <a:latin typeface="Arial"/>
                <a:cs typeface="Arial"/>
              </a:rPr>
              <a:t>i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que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va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des </a:t>
            </a:r>
            <a:r>
              <a:rPr dirty="0" sz="1100" spc="-25" b="1">
                <a:latin typeface="Arial"/>
                <a:cs typeface="Arial"/>
              </a:rPr>
              <a:t>del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15" b="1">
                <a:latin typeface="Arial"/>
                <a:cs typeface="Arial"/>
              </a:rPr>
              <a:t>12,0%</a:t>
            </a:r>
            <a:r>
              <a:rPr dirty="0" sz="1100" spc="-35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al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10" b="1">
                <a:latin typeface="Arial"/>
                <a:cs typeface="Arial"/>
              </a:rPr>
              <a:t>40,0%.</a:t>
            </a:r>
            <a:r>
              <a:rPr dirty="0" sz="1100" spc="-5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El</a:t>
            </a:r>
            <a:r>
              <a:rPr dirty="0" sz="1100" spc="20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detall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les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societats</a:t>
            </a:r>
            <a:r>
              <a:rPr dirty="0" sz="1100" spc="-20" b="1">
                <a:latin typeface="Arial"/>
                <a:cs typeface="Arial"/>
              </a:rPr>
              <a:t> que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45" b="1">
                <a:latin typeface="Arial"/>
                <a:cs typeface="Arial"/>
              </a:rPr>
              <a:t>formen</a:t>
            </a:r>
            <a:r>
              <a:rPr dirty="0" sz="1100" spc="-10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el</a:t>
            </a:r>
            <a:r>
              <a:rPr dirty="0" sz="1100" spc="15" b="1">
                <a:latin typeface="Arial"/>
                <a:cs typeface="Arial"/>
              </a:rPr>
              <a:t> </a:t>
            </a:r>
            <a:r>
              <a:rPr dirty="0" sz="1100" spc="-40" b="1">
                <a:latin typeface="Arial"/>
                <a:cs typeface="Arial"/>
              </a:rPr>
              <a:t>Grup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0" b="1">
                <a:latin typeface="Arial"/>
                <a:cs typeface="Arial"/>
              </a:rPr>
              <a:t>Barcelona</a:t>
            </a:r>
            <a:r>
              <a:rPr dirty="0" sz="1100" spc="-10" b="1">
                <a:latin typeface="Arial"/>
                <a:cs typeface="Arial"/>
              </a:rPr>
              <a:t> de 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Serveis</a:t>
            </a:r>
            <a:r>
              <a:rPr dirty="0" sz="1100" spc="-25" b="1">
                <a:latin typeface="Arial"/>
                <a:cs typeface="Arial"/>
              </a:rPr>
              <a:t> Municipals </a:t>
            </a:r>
            <a:r>
              <a:rPr dirty="0" sz="1100" spc="20" b="1">
                <a:latin typeface="Arial"/>
                <a:cs typeface="Arial"/>
              </a:rPr>
              <a:t>a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20" b="1">
                <a:latin typeface="Arial"/>
                <a:cs typeface="Arial"/>
              </a:rPr>
              <a:t>31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de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desembre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25" b="1">
                <a:latin typeface="Arial"/>
                <a:cs typeface="Arial"/>
              </a:rPr>
              <a:t>del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20" b="1">
                <a:latin typeface="Arial"/>
                <a:cs typeface="Arial"/>
              </a:rPr>
              <a:t>2015,</a:t>
            </a:r>
            <a:r>
              <a:rPr dirty="0" sz="1100" spc="-5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és</a:t>
            </a:r>
            <a:r>
              <a:rPr dirty="0" sz="1100" spc="-25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el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següent: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4437" y="2635503"/>
            <a:ext cx="6177279" cy="2302933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819245"/>
            <a:ext cx="4493895" cy="44361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 marR="310515">
              <a:lnSpc>
                <a:spcPct val="117300"/>
              </a:lnSpc>
              <a:spcBef>
                <a:spcPts val="94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plantejàvem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Benvinguda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quatre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0" b="1">
                <a:solidFill>
                  <a:srgbClr val="666666"/>
                </a:solidFill>
                <a:latin typeface="Trebuchet MS"/>
                <a:cs typeface="Trebuchet MS"/>
              </a:rPr>
              <a:t>mascotes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Parc: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Ti,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Bi,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Da,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Bo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74930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Noves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atraccions.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atracció,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l’escola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Tibicity,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obertura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Playful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Learning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LEGO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Education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83234">
              <a:lnSpc>
                <a:spcPct val="117300"/>
              </a:lnSpc>
              <a:spcBef>
                <a:spcPts val="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Obertura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0" b="1">
                <a:solidFill>
                  <a:srgbClr val="666666"/>
                </a:solidFill>
                <a:latin typeface="Trebuchet MS"/>
                <a:cs typeface="Trebuchet MS"/>
              </a:rPr>
              <a:t>tots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dies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mes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d’agost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recollint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746760">
              <a:lnSpc>
                <a:spcPct val="117300"/>
              </a:lnSpc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4</a:t>
            </a:r>
            <a:r>
              <a:rPr dirty="0" sz="1200" spc="-2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: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00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1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+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</a:t>
            </a:r>
            <a:endParaRPr sz="1200">
              <a:latin typeface="Tahoma"/>
              <a:cs typeface="Tahoma"/>
            </a:endParaRPr>
          </a:p>
          <a:p>
            <a:pPr algn="just" marL="12700" marR="5080">
              <a:lnSpc>
                <a:spcPct val="202700"/>
              </a:lnSpc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.</a:t>
            </a:r>
            <a:r>
              <a:rPr dirty="0" sz="1200" spc="-1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Celebració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primera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edició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l’alimentació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saludable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Creixement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visites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Camí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Cel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potenciant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turístic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4856073"/>
            <a:ext cx="2194559" cy="14630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8998407"/>
            <a:ext cx="139827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9341733"/>
            <a:ext cx="3300729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048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atracció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batejada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Tibicity,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9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ç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atraccions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estrella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comptat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9491" y="8998407"/>
            <a:ext cx="9785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ESPECTACLES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1" y="9341733"/>
            <a:ext cx="325183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espectacles,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novetat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”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continuïtat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Cavalcada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“Geronimo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Stilton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9843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10">
                <a:latin typeface="Tahoma"/>
                <a:cs typeface="Tahoma"/>
              </a:rPr>
              <a:t>T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80">
                <a:latin typeface="Tahoma"/>
                <a:cs typeface="Tahoma"/>
              </a:rPr>
              <a:t>b</a:t>
            </a:r>
            <a:r>
              <a:rPr dirty="0" sz="4300" spc="-65">
                <a:latin typeface="Tahoma"/>
                <a:cs typeface="Tahoma"/>
              </a:rPr>
              <a:t>i</a:t>
            </a:r>
            <a:r>
              <a:rPr dirty="0" sz="4300" spc="-75">
                <a:latin typeface="Tahoma"/>
                <a:cs typeface="Tahoma"/>
              </a:rPr>
              <a:t>d</a:t>
            </a:r>
            <a:r>
              <a:rPr dirty="0" sz="4300" spc="-190">
                <a:latin typeface="Tahoma"/>
                <a:cs typeface="Tahoma"/>
              </a:rPr>
              <a:t>a</a:t>
            </a:r>
            <a:r>
              <a:rPr dirty="0" sz="4300" spc="-80">
                <a:latin typeface="Tahoma"/>
                <a:cs typeface="Tahoma"/>
              </a:rPr>
              <a:t>b</a:t>
            </a:r>
            <a:r>
              <a:rPr dirty="0" sz="4300" spc="-50">
                <a:latin typeface="Tahoma"/>
                <a:cs typeface="Tahoma"/>
              </a:rPr>
              <a:t>o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1382796"/>
            <a:ext cx="6840855" cy="1839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6535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Parc</a:t>
            </a:r>
            <a:r>
              <a:rPr dirty="0" sz="1200" spc="-16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d’Atraccions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del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Tibidabo</a:t>
            </a:r>
            <a:r>
              <a:rPr dirty="0" sz="1200" spc="-114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(PATSA)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visió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felicitat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aconseguir-ho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relacioni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nosaltres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senti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feliç,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client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treballador.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Comptem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300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formem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plantilla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són: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solidaritat,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il·lusió,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seguretat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23189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assumir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futur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Parc,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projectes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fent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l’espai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d’oci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familiar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referent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 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l’educació,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solidaritat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diversió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s’uneixen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l’experiència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inoblidable.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5099913"/>
            <a:ext cx="6827520" cy="2789555"/>
          </a:xfrm>
          <a:custGeom>
            <a:avLst/>
            <a:gdLst/>
            <a:ahLst/>
            <a:cxnLst/>
            <a:rect l="l" t="t" r="r" b="b"/>
            <a:pathLst>
              <a:path w="6827520" h="2789554">
                <a:moveTo>
                  <a:pt x="6827520" y="2789529"/>
                </a:moveTo>
                <a:lnTo>
                  <a:pt x="0" y="2789529"/>
                </a:lnTo>
                <a:lnTo>
                  <a:pt x="0" y="0"/>
                </a:lnTo>
                <a:lnTo>
                  <a:pt x="6827520" y="0"/>
                </a:lnTo>
                <a:lnTo>
                  <a:pt x="6827520" y="2789529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319652"/>
            <a:ext cx="328422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é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Playful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Learning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LEGO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estrenar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finals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d’any,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làser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Interactibi.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1575917"/>
            <a:ext cx="17881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'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919244"/>
            <a:ext cx="336232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dirigides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l’alumnat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cicle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mitjà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primària,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ja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s’oferien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Ciència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Tecnologia,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3148197"/>
            <a:ext cx="3118485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tornessin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inserir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laboral.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1" y="319652"/>
            <a:ext cx="3322954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”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d’estiu.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mantingut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espectacles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cloenda,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presentant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shows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adequats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època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oferint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91" y="1763185"/>
            <a:ext cx="336804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·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y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Tunes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Rio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temporada.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pel·lícula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caire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nadalenc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projectar “Polar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Express”,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Nord.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9491" y="3206718"/>
            <a:ext cx="337185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”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k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utilització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diverses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tècniques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itellaires.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9663" y="5099913"/>
            <a:ext cx="6827520" cy="2789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487680" marR="2679065">
              <a:lnSpc>
                <a:spcPts val="2690"/>
              </a:lnSpc>
              <a:spcBef>
                <a:spcPts val="1895"/>
              </a:spcBef>
            </a:pP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6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82</a:t>
            </a:r>
            <a:r>
              <a:rPr dirty="0" sz="2650" spc="-270">
                <a:solidFill>
                  <a:srgbClr val="CF0018"/>
                </a:solidFill>
                <a:latin typeface="Tahoma"/>
                <a:cs typeface="Tahoma"/>
              </a:rPr>
              <a:t>.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93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9</a:t>
            </a:r>
            <a:r>
              <a:rPr dirty="0" sz="2650" spc="-254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75">
                <a:solidFill>
                  <a:srgbClr val="CF0018"/>
                </a:solidFill>
                <a:latin typeface="Tahoma"/>
                <a:cs typeface="Tahoma"/>
              </a:rPr>
              <a:t>v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-25">
                <a:solidFill>
                  <a:srgbClr val="CF0018"/>
                </a:solidFill>
                <a:latin typeface="Tahoma"/>
                <a:cs typeface="Tahoma"/>
              </a:rPr>
              <a:t>'</a:t>
            </a:r>
            <a:r>
              <a:rPr dirty="0" sz="2650" spc="-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185">
                <a:solidFill>
                  <a:srgbClr val="CF0018"/>
                </a:solidFill>
                <a:latin typeface="Tahoma"/>
                <a:cs typeface="Tahoma"/>
              </a:rPr>
              <a:t>y</a:t>
            </a:r>
            <a:r>
              <a:rPr dirty="0" sz="2650" spc="-28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30">
                <a:solidFill>
                  <a:srgbClr val="CF0018"/>
                </a:solidFill>
                <a:latin typeface="Tahoma"/>
                <a:cs typeface="Tahoma"/>
              </a:rPr>
              <a:t>5  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2650" spc="-65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32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70">
                <a:solidFill>
                  <a:srgbClr val="CF0018"/>
                </a:solidFill>
                <a:latin typeface="Tahoma"/>
                <a:cs typeface="Tahoma"/>
              </a:rPr>
              <a:t>,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3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8</a:t>
            </a:r>
            <a:r>
              <a:rPr dirty="0" sz="2650" spc="-445">
                <a:solidFill>
                  <a:srgbClr val="CF0018"/>
                </a:solidFill>
                <a:latin typeface="Tahoma"/>
                <a:cs typeface="Tahoma"/>
              </a:rPr>
              <a:t>%</a:t>
            </a:r>
            <a:r>
              <a:rPr dirty="0" sz="2650" spc="-3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é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q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u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35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-25">
                <a:solidFill>
                  <a:srgbClr val="CF0018"/>
                </a:solidFill>
                <a:latin typeface="Tahoma"/>
                <a:cs typeface="Tahoma"/>
              </a:rPr>
              <a:t>'</a:t>
            </a:r>
            <a:r>
              <a:rPr dirty="0" sz="2650" spc="-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140">
                <a:solidFill>
                  <a:srgbClr val="CF0018"/>
                </a:solidFill>
                <a:latin typeface="Tahoma"/>
                <a:cs typeface="Tahoma"/>
              </a:rPr>
              <a:t>y  </a:t>
            </a:r>
            <a:r>
              <a:rPr dirty="0" sz="2650" spc="-90">
                <a:solidFill>
                  <a:srgbClr val="CF0018"/>
                </a:solidFill>
                <a:latin typeface="Tahoma"/>
                <a:cs typeface="Tahoma"/>
              </a:rPr>
              <a:t>anterior</a:t>
            </a:r>
            <a:endParaRPr sz="265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6812" y="5490057"/>
            <a:ext cx="1872691" cy="128747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46963" y="8266886"/>
            <a:ext cx="6528434" cy="181228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1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8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531495">
              <a:lnSpc>
                <a:spcPct val="117300"/>
              </a:lnSpc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Parc,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nombroses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d’augmentar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diversificar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l’oferta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consum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intern.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realitzant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reconeguda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Alícia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favor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l’alimentació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saludable,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treballant-hi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conjuntament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configuració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centre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L’Aeroport.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“Menja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menja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divertit”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s'està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contribuint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l’educació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hàbits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d’alimentació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saludable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família.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3"/>
            <a:ext cx="6850380" cy="4765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més,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l’octubre,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celebrar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“El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l’alimentació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Tibidabo”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setmana,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reconeguts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cuiners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Fundació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Alícia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impartir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tallers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d’alimentació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saludable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Tibidabo.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6032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novetat,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inaugurar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Cafeteria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Somnis,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variada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d’entrepans,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cafès,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tes,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sucs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smoothies,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canvia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depenent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l’època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l’any.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restaurant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Masia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Tibidabo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oferta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tapes,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amanides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entrepans.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265">
                <a:solidFill>
                  <a:srgbClr val="CF0018"/>
                </a:solidFill>
                <a:latin typeface="Tahoma"/>
                <a:cs typeface="Tahoma"/>
              </a:rPr>
              <a:t>R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p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6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205740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visitants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assolit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garantint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incrementant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l’índex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client.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81635">
              <a:lnSpc>
                <a:spcPct val="117300"/>
              </a:lnSpc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el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nombre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socis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22.500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famílies,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adequant-lo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capacitat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increment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d’obertura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oferta.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334010">
              <a:lnSpc>
                <a:spcPct val="1173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Millores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mediambientals.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Incrementar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recollida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selectiva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residus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sòlids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urbans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consums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d’aigua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electricitat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1750">
              <a:lnSpc>
                <a:spcPct val="117300"/>
              </a:lnSpc>
            </a:pP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Solidaritat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Donar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conèixer,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impulsar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partícip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vessant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solidària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Tibidabo,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tots.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6338620"/>
            <a:ext cx="5852160" cy="39014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235077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175">
                <a:latin typeface="Tahoma"/>
                <a:cs typeface="Tahoma"/>
              </a:rPr>
              <a:t>Cementiris</a:t>
            </a:r>
            <a:endParaRPr sz="43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9119" y="4490313"/>
            <a:ext cx="59055" cy="59055"/>
            <a:chOff x="579119" y="4490313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583996" y="44951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3996" y="449519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9119" y="4704892"/>
            <a:ext cx="59055" cy="59055"/>
            <a:chOff x="579119" y="4704892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583996" y="47097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996" y="470976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79119" y="5134051"/>
            <a:ext cx="59055" cy="59055"/>
            <a:chOff x="579119" y="5134051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51389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513892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6963" y="1382796"/>
            <a:ext cx="6769100" cy="4297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Poblenou,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Andreu,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Collserola,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Hort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Sants,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Sarrià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Gervasi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situats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Collserola.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24574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d'una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apropar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l'atenció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funeraris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traslladen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difuntes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l'alt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difondre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cultura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història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recintes.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650" spc="-21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ss</a:t>
            </a:r>
            <a:r>
              <a:rPr dirty="0" sz="2650" spc="15">
                <a:solidFill>
                  <a:srgbClr val="CF0018"/>
                </a:solidFill>
                <a:latin typeface="Tahoma"/>
                <a:cs typeface="Tahoma"/>
              </a:rPr>
              <a:t>o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i</a:t>
            </a:r>
            <a:r>
              <a:rPr dirty="0" sz="2650" spc="-155">
                <a:solidFill>
                  <a:srgbClr val="CF0018"/>
                </a:solidFill>
                <a:latin typeface="Tahoma"/>
                <a:cs typeface="Tahoma"/>
              </a:rPr>
              <a:t>m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00">
                <a:solidFill>
                  <a:srgbClr val="CF0018"/>
                </a:solidFill>
                <a:latin typeface="Tahoma"/>
                <a:cs typeface="Tahoma"/>
              </a:rPr>
              <a:t>n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402590" marR="2769235" indent="-390525">
              <a:lnSpc>
                <a:spcPts val="2920"/>
              </a:lnSpc>
              <a:spcBef>
                <a:spcPts val="50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plantejàvem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anterior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són: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ts val="1345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Catalogació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llibres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publicacions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Biblioteca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Funerària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Col·lecció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Carrosses</a:t>
            </a:r>
            <a:endParaRPr sz="1200">
              <a:latin typeface="Tahoma"/>
              <a:cs typeface="Tahoma"/>
            </a:endParaRPr>
          </a:p>
          <a:p>
            <a:pPr marL="402590" marR="5080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Fúnebres,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d’introduir-los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xarxa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biblioteques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l’Ajuntament.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Renovació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pàgina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web,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millor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visibilitat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accessibilitat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continguts,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s'ampliaran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milloraran.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disseny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web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responsiu,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visualització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dispositiu.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809491" y="2326945"/>
            <a:ext cx="9842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5829300" cy="776605"/>
          </a:xfrm>
          <a:prstGeom prst="rect"/>
        </p:spPr>
        <p:txBody>
          <a:bodyPr wrap="square" lIns="0" tIns="80645" rIns="0" bIns="0" rtlCol="0" vert="horz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635"/>
              </a:spcBef>
            </a:pPr>
            <a:r>
              <a:rPr dirty="0" spc="-165"/>
              <a:t>R</a:t>
            </a:r>
            <a:r>
              <a:rPr dirty="0" spc="-225"/>
              <a:t>e</a:t>
            </a:r>
            <a:r>
              <a:rPr dirty="0" spc="-85"/>
              <a:t>c</a:t>
            </a:r>
            <a:r>
              <a:rPr dirty="0" spc="-70"/>
              <a:t>u</a:t>
            </a:r>
            <a:r>
              <a:rPr dirty="0" spc="-265"/>
              <a:t>r</a:t>
            </a:r>
            <a:r>
              <a:rPr dirty="0"/>
              <a:t>s</a:t>
            </a:r>
            <a:r>
              <a:rPr dirty="0" spc="30"/>
              <a:t>o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370"/>
              <a:t>f</a:t>
            </a:r>
            <a:r>
              <a:rPr dirty="0" spc="-220"/>
              <a:t>í</a:t>
            </a:r>
            <a:r>
              <a:rPr dirty="0"/>
              <a:t>s</a:t>
            </a:r>
            <a:r>
              <a:rPr dirty="0" spc="-145"/>
              <a:t>i</a:t>
            </a:r>
            <a:r>
              <a:rPr dirty="0" spc="-85"/>
              <a:t>c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160"/>
              <a:t>i</a:t>
            </a:r>
            <a:r>
              <a:rPr dirty="0" spc="-245"/>
              <a:t> </a:t>
            </a:r>
            <a:r>
              <a:rPr dirty="0" spc="-145"/>
              <a:t>i</a:t>
            </a:r>
            <a:r>
              <a:rPr dirty="0" spc="-70"/>
              <a:t>n</a:t>
            </a:r>
            <a:r>
              <a:rPr dirty="0" spc="-20"/>
              <a:t>d</a:t>
            </a:r>
            <a:r>
              <a:rPr dirty="0" spc="-145"/>
              <a:t>i</a:t>
            </a:r>
            <a:r>
              <a:rPr dirty="0" spc="-85"/>
              <a:t>c</a:t>
            </a:r>
            <a:r>
              <a:rPr dirty="0" spc="-95"/>
              <a:t>a</a:t>
            </a:r>
            <a:r>
              <a:rPr dirty="0" spc="-20"/>
              <a:t>d</a:t>
            </a:r>
            <a:r>
              <a:rPr dirty="0" spc="30"/>
              <a:t>o</a:t>
            </a:r>
            <a:r>
              <a:rPr dirty="0" spc="-265"/>
              <a:t>r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20"/>
              <a:t>p</a:t>
            </a:r>
            <a:r>
              <a:rPr dirty="0" spc="-265"/>
              <a:t>r</a:t>
            </a:r>
            <a:r>
              <a:rPr dirty="0" spc="30"/>
              <a:t>o</a:t>
            </a:r>
            <a:r>
              <a:rPr dirty="0" spc="-20"/>
              <a:t>p</a:t>
            </a:r>
            <a:r>
              <a:rPr dirty="0" spc="-145"/>
              <a:t>i</a:t>
            </a:r>
            <a:r>
              <a:rPr dirty="0"/>
              <a:t>s</a:t>
            </a:r>
            <a:r>
              <a:rPr dirty="0" spc="-265"/>
              <a:t> </a:t>
            </a:r>
            <a:r>
              <a:rPr dirty="0" spc="-20"/>
              <a:t>d</a:t>
            </a:r>
            <a:r>
              <a:rPr dirty="0" spc="-225"/>
              <a:t>e</a:t>
            </a:r>
            <a:r>
              <a:rPr dirty="0" spc="-165"/>
              <a:t>l</a:t>
            </a:r>
            <a:r>
              <a:rPr dirty="0" spc="-265"/>
              <a:t> </a:t>
            </a:r>
            <a:r>
              <a:rPr dirty="0" spc="-70"/>
              <a:t>n</a:t>
            </a:r>
            <a:r>
              <a:rPr dirty="0" spc="-145"/>
              <a:t>i</a:t>
            </a:r>
            <a:r>
              <a:rPr dirty="0" spc="-150"/>
              <a:t>v</a:t>
            </a:r>
            <a:r>
              <a:rPr dirty="0" spc="-225"/>
              <a:t>e</a:t>
            </a:r>
            <a:r>
              <a:rPr dirty="0" spc="-170"/>
              <a:t>l</a:t>
            </a:r>
            <a:r>
              <a:rPr dirty="0" spc="-170"/>
              <a:t>l  </a:t>
            </a:r>
            <a:r>
              <a:rPr dirty="0" spc="-120"/>
              <a:t>d'activitat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6963" y="4037994"/>
            <a:ext cx="109029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45" i="1">
                <a:solidFill>
                  <a:srgbClr val="CF0018"/>
                </a:solidFill>
                <a:latin typeface="Verdana"/>
                <a:cs typeface="Verdana"/>
              </a:rPr>
              <a:t>f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45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è</a:t>
            </a:r>
            <a:r>
              <a:rPr dirty="0" sz="1050" spc="-130" i="1">
                <a:solidFill>
                  <a:srgbClr val="CF0018"/>
                </a:solidFill>
                <a:latin typeface="Verdana"/>
                <a:cs typeface="Verdana"/>
              </a:rPr>
              <a:t>n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c</a:t>
            </a:r>
            <a:r>
              <a:rPr dirty="0" sz="1050" spc="-65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050" spc="-170" i="1">
                <a:solidFill>
                  <a:srgbClr val="CF0018"/>
                </a:solidFill>
                <a:latin typeface="Verdana"/>
                <a:cs typeface="Verdana"/>
              </a:rPr>
              <a:t>e</a:t>
            </a:r>
            <a:r>
              <a:rPr dirty="0" sz="1050" spc="-150" i="1">
                <a:solidFill>
                  <a:srgbClr val="CF0018"/>
                </a:solidFill>
                <a:latin typeface="Verdana"/>
                <a:cs typeface="Verdana"/>
              </a:rPr>
              <a:t>s</a:t>
            </a:r>
            <a:r>
              <a:rPr dirty="0" sz="1050" spc="-155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R</a:t>
            </a:r>
            <a:r>
              <a:rPr dirty="0" sz="1050" spc="-220" i="1">
                <a:solidFill>
                  <a:srgbClr val="CF0018"/>
                </a:solidFill>
                <a:latin typeface="Verdana"/>
                <a:cs typeface="Verdana"/>
              </a:rPr>
              <a:t>I</a:t>
            </a:r>
            <a:r>
              <a:rPr dirty="0" sz="1050" spc="-270" i="1">
                <a:solidFill>
                  <a:srgbClr val="CF0018"/>
                </a:solidFill>
                <a:latin typeface="Verdana"/>
                <a:cs typeface="Verdana"/>
              </a:rPr>
              <a:t>:</a:t>
            </a:r>
            <a:r>
              <a:rPr dirty="0" sz="1050" spc="-120" i="1">
                <a:solidFill>
                  <a:srgbClr val="CF0018"/>
                </a:solidFill>
                <a:latin typeface="Verdana"/>
                <a:cs typeface="Verdana"/>
              </a:rPr>
              <a:t> 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G</a:t>
            </a:r>
            <a:r>
              <a:rPr dirty="0" sz="1050" spc="-215" i="1">
                <a:solidFill>
                  <a:srgbClr val="CF0018"/>
                </a:solidFill>
                <a:latin typeface="Verdana"/>
                <a:cs typeface="Verdana"/>
              </a:rPr>
              <a:t>4</a:t>
            </a:r>
            <a:r>
              <a:rPr dirty="0" sz="1050" spc="-175" i="1">
                <a:solidFill>
                  <a:srgbClr val="CF0018"/>
                </a:solidFill>
                <a:latin typeface="Verdana"/>
                <a:cs typeface="Verdana"/>
              </a:rPr>
              <a:t>-</a:t>
            </a:r>
            <a:r>
              <a:rPr dirty="0" sz="1050" spc="-200" i="1">
                <a:solidFill>
                  <a:srgbClr val="CF0018"/>
                </a:solidFill>
                <a:latin typeface="Verdana"/>
                <a:cs typeface="Verdana"/>
              </a:rPr>
              <a:t>1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1585670"/>
            <a:ext cx="9004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Aparcaments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1956308"/>
            <a:ext cx="3289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À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e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2326945"/>
            <a:ext cx="95313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8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M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2697581"/>
            <a:ext cx="138811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i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t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b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u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o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5"/>
              </a:rPr>
              <a:t>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963" y="3068218"/>
            <a:ext cx="3968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B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i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n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6"/>
              </a:rPr>
              <a:t>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1585670"/>
            <a:ext cx="66992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r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k</a:t>
            </a:r>
            <a:r>
              <a:rPr dirty="0" sz="1200" spc="-22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 </a:t>
            </a:r>
            <a:r>
              <a:rPr dirty="0" sz="1200" spc="-4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G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ü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7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9491" y="1956308"/>
            <a:ext cx="100139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n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ll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O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í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m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p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c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8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9491" y="2697581"/>
            <a:ext cx="2857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1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Z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o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9"/>
              </a:rPr>
              <a:t>o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3" y="369417"/>
            <a:ext cx="5852160" cy="3901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4469811"/>
            <a:ext cx="6840855" cy="362966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Creació</a:t>
            </a:r>
            <a:r>
              <a:rPr dirty="0" sz="1850" spc="-254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noves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95">
                <a:solidFill>
                  <a:srgbClr val="CF0018"/>
                </a:solidFill>
                <a:latin typeface="Tahoma"/>
                <a:cs typeface="Tahoma"/>
              </a:rPr>
              <a:t>rutes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ahoma"/>
                <a:cs typeface="Tahoma"/>
              </a:rPr>
              <a:t>culturals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90">
                <a:solidFill>
                  <a:srgbClr val="CF0018"/>
                </a:solidFill>
                <a:latin typeface="Tahoma"/>
                <a:cs typeface="Tahoma"/>
              </a:rPr>
              <a:t>als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cementiris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la</a:t>
            </a:r>
            <a:r>
              <a:rPr dirty="0" sz="1850" spc="-24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CF0018"/>
                </a:solidFill>
                <a:latin typeface="Tahoma"/>
                <a:cs typeface="Tahoma"/>
              </a:rPr>
              <a:t>ciutat</a:t>
            </a:r>
            <a:endParaRPr sz="1850">
              <a:latin typeface="Tahoma"/>
              <a:cs typeface="Tahoma"/>
            </a:endParaRPr>
          </a:p>
          <a:p>
            <a:pPr marL="12700" marR="50800">
              <a:lnSpc>
                <a:spcPct val="117300"/>
              </a:lnSpc>
              <a:spcBef>
                <a:spcPts val="56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febrer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s’estrenarà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ruta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Corts.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panteons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entendre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l'evolució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barri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barceloní.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iniciativa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d’acostar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llocs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plens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d’històries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extensió,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dipositaris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col·lectiva.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Alguns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punts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d'interès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d’aquest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recorregut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panteó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Soldats,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 el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1904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l'arquitecte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Falqués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–conegut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bancs-fanals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Passeig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Gràcia–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dedicat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728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soldats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port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morir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desastre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Cuba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Filipines;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hebreu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antic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Barcelona;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Capella,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reconstruïda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1918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l'edifici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l'administració,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caracteritza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modernista.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11760">
              <a:lnSpc>
                <a:spcPct val="117300"/>
              </a:lnSpc>
              <a:spcBef>
                <a:spcPts val="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recinte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descansen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personalitats,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l'escultor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Frederic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Marès;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Antoni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Batlle,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sacerdot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pedàgog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impulsor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l'escoltisme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Catalunya;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fotògraf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historiador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Català-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Roca;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humorista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Joan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Capri;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alguns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Futbol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Club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jugadors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Paulino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Alcántara,</a:t>
            </a:r>
            <a:r>
              <a:rPr dirty="0" sz="1200" spc="3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Josep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Samitier,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César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Rodríguez,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Estanislau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Basora,</a:t>
            </a:r>
            <a:r>
              <a:rPr dirty="0" sz="1200" spc="3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Ladislao</a:t>
            </a:r>
            <a:r>
              <a:rPr dirty="0" sz="1200" spc="3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Kubala</a:t>
            </a:r>
            <a:r>
              <a:rPr dirty="0" sz="1200" spc="3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Javier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Urrut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icoechea;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president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Narcís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Carreras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massatgista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Àngel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Mur.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5860695"/>
            <a:ext cx="6827520" cy="4467225"/>
          </a:xfrm>
          <a:custGeom>
            <a:avLst/>
            <a:gdLst/>
            <a:ahLst/>
            <a:cxnLst/>
            <a:rect l="l" t="t" r="r" b="b"/>
            <a:pathLst>
              <a:path w="6827520" h="4467225">
                <a:moveTo>
                  <a:pt x="0" y="0"/>
                </a:moveTo>
                <a:lnTo>
                  <a:pt x="6827519" y="0"/>
                </a:lnTo>
                <a:lnTo>
                  <a:pt x="6827519" y="4467147"/>
                </a:lnTo>
                <a:lnTo>
                  <a:pt x="0" y="4467147"/>
                </a:lnTo>
                <a:lnTo>
                  <a:pt x="0" y="0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6963" y="363545"/>
            <a:ext cx="6850380" cy="1815464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75">
                <a:solidFill>
                  <a:srgbClr val="CF0018"/>
                </a:solidFill>
                <a:latin typeface="Tahoma"/>
                <a:cs typeface="Tahoma"/>
              </a:rPr>
              <a:t>Catalogació</a:t>
            </a:r>
            <a:r>
              <a:rPr dirty="0" sz="1850" spc="-254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55">
                <a:solidFill>
                  <a:srgbClr val="CF0018"/>
                </a:solidFill>
                <a:latin typeface="Tahoma"/>
                <a:cs typeface="Tahoma"/>
              </a:rPr>
              <a:t>del</a:t>
            </a:r>
            <a:r>
              <a:rPr dirty="0" sz="1850" spc="-23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05">
                <a:solidFill>
                  <a:srgbClr val="CF0018"/>
                </a:solidFill>
                <a:latin typeface="Tahoma"/>
                <a:cs typeface="Tahoma"/>
              </a:rPr>
              <a:t>fons</a:t>
            </a:r>
            <a:r>
              <a:rPr dirty="0" sz="1850" spc="-16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ahoma"/>
                <a:cs typeface="Tahoma"/>
              </a:rPr>
              <a:t>bibliogràfic</a:t>
            </a:r>
            <a:r>
              <a:rPr dirty="0" sz="1850" spc="-170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de</a:t>
            </a:r>
            <a:r>
              <a:rPr dirty="0" sz="1850" spc="-23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0">
                <a:solidFill>
                  <a:srgbClr val="CF0018"/>
                </a:solidFill>
                <a:latin typeface="Tahoma"/>
                <a:cs typeface="Tahoma"/>
              </a:rPr>
              <a:t>la</a:t>
            </a:r>
            <a:r>
              <a:rPr dirty="0" sz="1850" spc="-24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65">
                <a:solidFill>
                  <a:srgbClr val="CF0018"/>
                </a:solidFill>
                <a:latin typeface="Tahoma"/>
                <a:cs typeface="Tahoma"/>
              </a:rPr>
              <a:t>Biblioteca</a:t>
            </a:r>
            <a:r>
              <a:rPr dirty="0" sz="1850" spc="-24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1850" spc="-114">
                <a:solidFill>
                  <a:srgbClr val="CF0018"/>
                </a:solidFill>
                <a:latin typeface="Tahoma"/>
                <a:cs typeface="Tahoma"/>
              </a:rPr>
              <a:t>Funerària</a:t>
            </a:r>
            <a:endParaRPr sz="185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6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catalogació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exemplars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representatius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biblioteca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funerària.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fons,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prop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3.600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exemplars,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d’Espanya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segon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gran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d’Europa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temàtica.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catalogació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d’aquests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exemplars,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càrrec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Biblioteca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Catalunya,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tothom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estigui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interessat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matèria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funerària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podrà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accés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obres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d’Internet.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biblioteca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funerària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ubicada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mateix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espai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ocupa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Col·lecció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Carrosses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Fúnebres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" y="2642006"/>
            <a:ext cx="5852160" cy="29260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644" y="5994298"/>
            <a:ext cx="5820410" cy="42411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60">
                <a:solidFill>
                  <a:srgbClr val="CF0018"/>
                </a:solidFill>
                <a:latin typeface="Tahoma"/>
                <a:cs typeface="Tahoma"/>
              </a:rPr>
              <a:t>F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5">
                <a:solidFill>
                  <a:srgbClr val="CF0018"/>
                </a:solidFill>
                <a:latin typeface="Tahoma"/>
                <a:cs typeface="Tahoma"/>
              </a:rPr>
              <a:t>c</a:t>
            </a:r>
            <a:r>
              <a:rPr dirty="0" sz="2650" spc="-95">
                <a:solidFill>
                  <a:srgbClr val="CF0018"/>
                </a:solidFill>
                <a:latin typeface="Tahoma"/>
                <a:cs typeface="Tahoma"/>
              </a:rPr>
              <a:t>a</a:t>
            </a:r>
            <a:r>
              <a:rPr dirty="0" sz="2650" spc="-50">
                <a:solidFill>
                  <a:srgbClr val="CF0018"/>
                </a:solidFill>
                <a:latin typeface="Tahoma"/>
                <a:cs typeface="Tahoma"/>
              </a:rPr>
              <a:t>t</a:t>
            </a:r>
            <a:r>
              <a:rPr dirty="0" sz="2650" spc="-110">
                <a:solidFill>
                  <a:srgbClr val="CF0018"/>
                </a:solidFill>
                <a:latin typeface="Tahoma"/>
                <a:cs typeface="Tahoma"/>
              </a:rPr>
              <a:t>s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10">
                <a:solidFill>
                  <a:srgbClr val="CF0018"/>
                </a:solidFill>
                <a:latin typeface="Tahoma"/>
                <a:cs typeface="Tahoma"/>
              </a:rPr>
              <a:t>d</a:t>
            </a:r>
            <a:r>
              <a:rPr dirty="0" sz="2650" spc="-170">
                <a:solidFill>
                  <a:srgbClr val="CF0018"/>
                </a:solidFill>
                <a:latin typeface="Tahoma"/>
                <a:cs typeface="Tahoma"/>
              </a:rPr>
              <a:t>e</a:t>
            </a:r>
            <a:r>
              <a:rPr dirty="0" sz="2650" spc="10">
                <a:solidFill>
                  <a:srgbClr val="CF0018"/>
                </a:solidFill>
                <a:latin typeface="Tahoma"/>
                <a:cs typeface="Tahoma"/>
              </a:rPr>
              <a:t>l</a:t>
            </a:r>
            <a:r>
              <a:rPr dirty="0" sz="2650" spc="-295">
                <a:solidFill>
                  <a:srgbClr val="CF0018"/>
                </a:solidFill>
                <a:latin typeface="Tahoma"/>
                <a:cs typeface="Tahoma"/>
              </a:rPr>
              <a:t> 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2</a:t>
            </a:r>
            <a:r>
              <a:rPr dirty="0" sz="2650" spc="-145">
                <a:solidFill>
                  <a:srgbClr val="CF0018"/>
                </a:solidFill>
                <a:latin typeface="Tahoma"/>
                <a:cs typeface="Tahoma"/>
              </a:rPr>
              <a:t>0</a:t>
            </a:r>
            <a:r>
              <a:rPr dirty="0" sz="2650" spc="-225">
                <a:solidFill>
                  <a:srgbClr val="CF0018"/>
                </a:solidFill>
                <a:latin typeface="Tahoma"/>
                <a:cs typeface="Tahoma"/>
              </a:rPr>
              <a:t>1</a:t>
            </a:r>
            <a:r>
              <a:rPr dirty="0" sz="2650" spc="-180">
                <a:solidFill>
                  <a:srgbClr val="CF0018"/>
                </a:solidFill>
                <a:latin typeface="Tahoma"/>
                <a:cs typeface="Tahoma"/>
              </a:rPr>
              <a:t>5</a:t>
            </a:r>
            <a:endParaRPr sz="26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0350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Montjuïc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destaca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panteó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família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Leandre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Albareda.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arquitecte,</a:t>
            </a:r>
            <a:r>
              <a:rPr dirty="0" sz="1200" spc="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1883,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acabat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sortir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Escola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Superior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d'Arquitectura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Cinc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després,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1888,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Albareda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dissenyar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construir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panteó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familiar,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ubicat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Oleguer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hauria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d'acollir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pares.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L'entrada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presideix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escultura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grans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dimensions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àngel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sostingut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l'obelisc,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l'escultor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Josep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Campeny.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17145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D’altra banda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Poblenou, s’ha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restaurat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panteó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segle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XIX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dedicat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l'arquitecte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català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Antoni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Gaudí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família,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enterrada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recinte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monumental.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panteó,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construït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1876,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Francesc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Paula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Villar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Lozano,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l'arquitecte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Sagrada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Família,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Gaudí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n'agafés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relleu.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tracta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exponent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neomedievalisme,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moviment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artístic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lloc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segle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XIX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Catalunya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representar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font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d'inspiració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primària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Gaudí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modernisme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9663" y="359664"/>
            <a:ext cx="6827520" cy="175895"/>
          </a:xfrm>
          <a:custGeom>
            <a:avLst/>
            <a:gdLst/>
            <a:ahLst/>
            <a:cxnLst/>
            <a:rect l="l" t="t" r="r" b="b"/>
            <a:pathLst>
              <a:path w="6827520" h="175895">
                <a:moveTo>
                  <a:pt x="6827519" y="175565"/>
                </a:moveTo>
                <a:lnTo>
                  <a:pt x="0" y="175565"/>
                </a:lnTo>
                <a:lnTo>
                  <a:pt x="0" y="0"/>
                </a:lnTo>
                <a:lnTo>
                  <a:pt x="6827519" y="0"/>
                </a:lnTo>
                <a:lnTo>
                  <a:pt x="6827519" y="175565"/>
                </a:lnTo>
                <a:close/>
              </a:path>
            </a:pathLst>
          </a:custGeom>
          <a:solidFill>
            <a:srgbClr val="E3E4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863904"/>
            <a:ext cx="213741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265">
                <a:latin typeface="Tahoma"/>
                <a:cs typeface="Tahoma"/>
              </a:rPr>
              <a:t>R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0">
                <a:latin typeface="Tahoma"/>
                <a:cs typeface="Tahoma"/>
              </a:rPr>
              <a:t>p</a:t>
            </a:r>
            <a:r>
              <a:rPr dirty="0" spc="-50">
                <a:latin typeface="Tahoma"/>
                <a:cs typeface="Tahoma"/>
              </a:rPr>
              <a:t>t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-110">
                <a:latin typeface="Tahoma"/>
                <a:cs typeface="Tahoma"/>
              </a:rPr>
              <a:t>s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10">
                <a:latin typeface="Tahoma"/>
                <a:cs typeface="Tahoma"/>
              </a:rPr>
              <a:t>d</a:t>
            </a:r>
            <a:r>
              <a:rPr dirty="0" spc="-170">
                <a:latin typeface="Tahoma"/>
                <a:cs typeface="Tahoma"/>
              </a:rPr>
              <a:t>e</a:t>
            </a:r>
            <a:r>
              <a:rPr dirty="0" spc="10">
                <a:latin typeface="Tahoma"/>
                <a:cs typeface="Tahoma"/>
              </a:rPr>
              <a:t>l</a:t>
            </a:r>
            <a:r>
              <a:rPr dirty="0" spc="-295">
                <a:latin typeface="Tahoma"/>
                <a:cs typeface="Tahoma"/>
              </a:rPr>
              <a:t> </a:t>
            </a:r>
            <a:r>
              <a:rPr dirty="0" spc="-225">
                <a:latin typeface="Tahoma"/>
                <a:cs typeface="Tahoma"/>
              </a:rPr>
              <a:t>2</a:t>
            </a:r>
            <a:r>
              <a:rPr dirty="0" spc="-145">
                <a:latin typeface="Tahoma"/>
                <a:cs typeface="Tahoma"/>
              </a:rPr>
              <a:t>0</a:t>
            </a:r>
            <a:r>
              <a:rPr dirty="0" spc="-225">
                <a:latin typeface="Tahoma"/>
                <a:cs typeface="Tahoma"/>
              </a:rPr>
              <a:t>1</a:t>
            </a:r>
            <a:r>
              <a:rPr dirty="0" spc="-180">
                <a:latin typeface="Tahoma"/>
                <a:cs typeface="Tahoma"/>
              </a:rPr>
              <a:t>6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79119" y="1886102"/>
            <a:ext cx="59055" cy="59055"/>
            <a:chOff x="579119" y="1886102"/>
            <a:chExt cx="59055" cy="59055"/>
          </a:xfrm>
        </p:grpSpPr>
        <p:sp>
          <p:nvSpPr>
            <p:cNvPr id="5" name="object 5"/>
            <p:cNvSpPr/>
            <p:nvPr/>
          </p:nvSpPr>
          <p:spPr>
            <a:xfrm>
              <a:off x="583996" y="18909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3996" y="1890979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579119" y="2315260"/>
            <a:ext cx="59055" cy="59055"/>
            <a:chOff x="579119" y="2315260"/>
            <a:chExt cx="59055" cy="59055"/>
          </a:xfrm>
        </p:grpSpPr>
        <p:sp>
          <p:nvSpPr>
            <p:cNvPr id="8" name="object 8"/>
            <p:cNvSpPr/>
            <p:nvPr/>
          </p:nvSpPr>
          <p:spPr>
            <a:xfrm>
              <a:off x="583996" y="23201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83996" y="2320137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579119" y="2744419"/>
            <a:ext cx="59055" cy="59055"/>
            <a:chOff x="579119" y="2744419"/>
            <a:chExt cx="59055" cy="59055"/>
          </a:xfrm>
        </p:grpSpPr>
        <p:sp>
          <p:nvSpPr>
            <p:cNvPr id="11" name="object 11"/>
            <p:cNvSpPr/>
            <p:nvPr/>
          </p:nvSpPr>
          <p:spPr>
            <a:xfrm>
              <a:off x="583996" y="27492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3996" y="2749295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4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46963" y="1419860"/>
            <a:ext cx="6619875" cy="14420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Desenvolupar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d’aprofitament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autosuficiència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energètica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crematoris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Montjuïc.</a:t>
            </a:r>
            <a:endParaRPr sz="1200">
              <a:latin typeface="Tahoma"/>
              <a:cs typeface="Tahoma"/>
            </a:endParaRPr>
          </a:p>
          <a:p>
            <a:pPr marL="402590" marR="635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espais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d’espargiments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cendres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cementiris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resposta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demandes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ruta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cultural-virtual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Cementiri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Gervasi.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4328383"/>
            <a:ext cx="3274695" cy="1742439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conclòs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molt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període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2011-2015.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Estratègiques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eixos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principals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guiat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consecució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l’assoliment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endParaRPr sz="1200">
              <a:latin typeface="Tahoma"/>
              <a:cs typeface="Tahoma"/>
            </a:endParaRPr>
          </a:p>
          <a:p>
            <a:pPr marL="12700" marR="349885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Estratègica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principals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fites</a:t>
            </a:r>
            <a:r>
              <a:rPr dirty="0" sz="1200" spc="-1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assolides </a:t>
            </a:r>
            <a:r>
              <a:rPr dirty="0" sz="1200" spc="-3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u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’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y</a:t>
            </a:r>
            <a:r>
              <a:rPr dirty="0" sz="1200" spc="-18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015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99913" y="4368393"/>
            <a:ext cx="790041" cy="79004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95859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80"/>
              <a:t>G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85"/>
              <a:t>E</a:t>
            </a:r>
            <a:r>
              <a:rPr dirty="0" sz="4300" spc="-215"/>
              <a:t>c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5"/>
              <a:t>ò</a:t>
            </a:r>
            <a:r>
              <a:rPr dirty="0" sz="4300" spc="-195"/>
              <a:t>m</a:t>
            </a:r>
            <a:r>
              <a:rPr dirty="0" sz="4300" spc="-310"/>
              <a:t>i</a:t>
            </a:r>
            <a:r>
              <a:rPr dirty="0" sz="4300" spc="-215"/>
              <a:t>c</a:t>
            </a:r>
            <a:r>
              <a:rPr dirty="0" sz="4300" spc="-175"/>
              <a:t>a</a:t>
            </a:r>
            <a:endParaRPr sz="4300"/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382796"/>
            <a:ext cx="6678295" cy="2327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0185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s’articula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voltant de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eficaç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recursos,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econòmic,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contribueixi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ciutat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sostenible.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missió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essencial 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Sots-Direcció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Económica-Financera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 suport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l’Equip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Directiu,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Divisions,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Negoci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aspectes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financers,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proporcionant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clara,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fiable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completa,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correcta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forma,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donar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instruments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útils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decisions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nivell,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estratègic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operatiu.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Prioritzar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l’obtenció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adequats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inversions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necessàries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complir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temps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gestionen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Jurídic.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8352" y="5340807"/>
            <a:ext cx="20929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í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n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t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è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i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q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u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011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-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2</a:t>
            </a:r>
            <a:r>
              <a:rPr dirty="0" sz="1200" spc="-4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015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737108"/>
            <a:ext cx="988694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1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080435"/>
            <a:ext cx="326771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Impulsem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ètics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BSM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d’acord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consecució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l’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interès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públic,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econòmic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línea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estratègica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barcelonins.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2523967"/>
            <a:ext cx="3259454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sentit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d’acomplir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endParaRPr sz="1200">
              <a:latin typeface="Tahoma"/>
              <a:cs typeface="Tahoma"/>
            </a:endParaRPr>
          </a:p>
          <a:p>
            <a:pPr marL="12700" marR="32384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4/2013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pagaments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27,5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3752921"/>
            <a:ext cx="3350895" cy="260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5565">
              <a:lnSpc>
                <a:spcPct val="117300"/>
              </a:lnSpc>
              <a:spcBef>
                <a:spcPts val="95"/>
              </a:spcBef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ingui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cap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incidència.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 marR="111760">
              <a:lnSpc>
                <a:spcPct val="117300"/>
              </a:lnSpc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requeriments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inspeccions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endParaRPr sz="1200">
              <a:latin typeface="Tahoma"/>
              <a:cs typeface="Tahoma"/>
            </a:endParaRPr>
          </a:p>
          <a:p>
            <a:pPr marL="12700" marR="25400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autoritats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fiscals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satisfet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297180">
              <a:lnSpc>
                <a:spcPct val="117300"/>
              </a:lnSpc>
            </a:pP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Intervenció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483929"/>
            <a:ext cx="303911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1140">
              <a:lnSpc>
                <a:spcPct val="117300"/>
              </a:lnSpc>
              <a:spcBef>
                <a:spcPts val="95"/>
              </a:spcBef>
            </a:pP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cobrament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efectiu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metàl·lic.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1" y="737108"/>
            <a:ext cx="221488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Q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Ò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90" b="1">
                <a:solidFill>
                  <a:srgbClr val="666666"/>
                </a:solidFill>
                <a:latin typeface="Trebuchet MS"/>
                <a:cs typeface="Trebuchet MS"/>
              </a:rPr>
              <a:t>F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91" y="1080435"/>
            <a:ext cx="3307079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és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línies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importants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sentit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entenent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endParaRPr sz="1200">
              <a:latin typeface="Tahoma"/>
              <a:cs typeface="Tahoma"/>
            </a:endParaRPr>
          </a:p>
          <a:p>
            <a:pPr marL="12700" marR="155575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ciutadans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12192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potent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instrument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inversor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9491" y="3596863"/>
            <a:ext cx="334264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78485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fet,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seguim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necessitats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d'Inversions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devolució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pòlisses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contractades,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respectivament.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4825817"/>
            <a:ext cx="3345815" cy="260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bona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previsió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obtenir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d’aconseguir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finançament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d'actuacions</a:t>
            </a:r>
            <a:endParaRPr sz="1200">
              <a:latin typeface="Tahoma"/>
              <a:cs typeface="Tahoma"/>
            </a:endParaRPr>
          </a:p>
          <a:p>
            <a:pPr marL="12700" marR="233679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minimitzat</a:t>
            </a:r>
            <a:endParaRPr sz="1200">
              <a:latin typeface="Tahoma"/>
              <a:cs typeface="Tahoma"/>
            </a:endParaRPr>
          </a:p>
          <a:p>
            <a:pPr marL="12700" marR="126364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l'esforç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financer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assumit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direcció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anticipat,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mesura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pugut,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partides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encarregades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BSM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l'Ajuntament.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Així,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pogut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evitar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marL="12700" marR="5715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6963" y="8637523"/>
            <a:ext cx="23266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Ó</a:t>
            </a:r>
            <a:r>
              <a:rPr dirty="0" sz="1200" spc="-114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X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963" y="8980851"/>
            <a:ext cx="326453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Estratègicament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considerem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fet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col·laboració.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personal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SDG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Econòmica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Financera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plena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09491" y="8637523"/>
            <a:ext cx="1920239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75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È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09491" y="8980851"/>
            <a:ext cx="334264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96240">
              <a:lnSpc>
                <a:spcPct val="117300"/>
              </a:lnSpc>
              <a:spcBef>
                <a:spcPts val="9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tècnic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eficaç</a:t>
            </a:r>
            <a:r>
              <a:rPr dirty="0" sz="1200" spc="-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3"/>
            <a:ext cx="311721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disposició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transmetre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l’equip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1334028"/>
            <a:ext cx="337629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384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imprescindible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formulació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d'informació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Opinió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d'Auditoria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favorable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(sense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salvetats,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exceptuant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causades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endParaRPr sz="1200">
              <a:latin typeface="Tahoma"/>
              <a:cs typeface="Tahoma"/>
            </a:endParaRPr>
          </a:p>
          <a:p>
            <a:pPr marL="12700" marR="12065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minoritària).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L’elaboració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3850457"/>
            <a:ext cx="333184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elaborat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resulti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(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23876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Ajuntament)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(amb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detall,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coherència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endParaRPr sz="1200">
              <a:latin typeface="Tahoma"/>
              <a:cs typeface="Tahoma"/>
            </a:endParaRPr>
          </a:p>
          <a:p>
            <a:pPr algn="just" marL="12700" marR="4254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Pressupost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havent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obtingut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l’aprovació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6366886"/>
            <a:ext cx="3376295" cy="23863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32384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imprescindible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formulació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 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d'informació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Opinió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d'Auditoria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favorable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(sense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salvetats,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exceptuant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causades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disposar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endParaRPr sz="1200">
              <a:latin typeface="Tahoma"/>
              <a:cs typeface="Tahoma"/>
            </a:endParaRPr>
          </a:p>
          <a:p>
            <a:pPr marL="12700" marR="12065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minoritària).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L’elaboració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Comptes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8883315"/>
            <a:ext cx="336804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Externa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l’impuls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(Asociación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Española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Empresas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Públicas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Locales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d’Interés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General),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activament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i  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1" y="319653"/>
            <a:ext cx="305498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realització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l’operació,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aconseguint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d’ingressos.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09491" y="1334028"/>
            <a:ext cx="3290570" cy="1527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3705">
              <a:lnSpc>
                <a:spcPct val="117300"/>
              </a:lnSpc>
              <a:spcBef>
                <a:spcPts val="95"/>
              </a:spcBef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continuat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línia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impulsada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294640">
              <a:lnSpc>
                <a:spcPct val="117300"/>
              </a:lnSpc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registres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públics,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l’adequació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ï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9491" y="2992140"/>
            <a:ext cx="3348990" cy="2600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906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Actuacions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concretes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volem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diferències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caixes,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sigut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inferior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0,1%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mitja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recaptació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mensual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70485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l’estoc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d’efectiu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70">
                <a:solidFill>
                  <a:srgbClr val="666666"/>
                </a:solidFill>
                <a:latin typeface="Tahoma"/>
                <a:cs typeface="Tahoma"/>
              </a:rPr>
              <a:t>tots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parquímetres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4381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6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7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37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3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parquímetres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Ciutat,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parquímetre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/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491" y="6043066"/>
            <a:ext cx="3254375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DESENVOLUPAMENT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PROFESSIONAL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PERSONAL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09491" y="6386392"/>
            <a:ext cx="3274060" cy="10985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G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ò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àrea.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09491" y="7615346"/>
            <a:ext cx="333502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46685">
              <a:lnSpc>
                <a:spcPct val="117300"/>
              </a:lnSpc>
              <a:spcBef>
                <a:spcPts val="95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 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circulació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bitllets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5,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20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euros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319653"/>
            <a:ext cx="3371850" cy="30295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9375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creació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 Congrés Europeu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d’Empreses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 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mateix.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Vam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organitzar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Barcelona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Jornades</a:t>
            </a:r>
            <a:r>
              <a:rPr dirty="0" sz="1200" spc="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“Criteris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bàsics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relatius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Cost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efectiu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prestats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entitats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locals”,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d’octubre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Finalment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73025">
              <a:lnSpc>
                <a:spcPct val="117300"/>
              </a:lnSpc>
            </a:pP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 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Comptabilitat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BSM,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“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”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4106270"/>
            <a:ext cx="125222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25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870476"/>
            <a:ext cx="452247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2710">
              <a:lnSpc>
                <a:spcPct val="117300"/>
              </a:lnSpc>
              <a:spcBef>
                <a:spcPts val="95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onze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negoci.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puguin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dur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faciliten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subministrament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productes,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obres.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s’integra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definició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"sector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públic"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indica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normativa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corresponent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mantenir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14492" y="1910486"/>
            <a:ext cx="1551305" cy="1268095"/>
          </a:xfrm>
          <a:prstGeom prst="rect">
            <a:avLst/>
          </a:prstGeom>
          <a:solidFill>
            <a:srgbClr val="E3E4E5"/>
          </a:solidFill>
        </p:spPr>
        <p:txBody>
          <a:bodyPr wrap="square" lIns="0" tIns="1009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L'atenció</a:t>
            </a:r>
            <a:endParaRPr sz="1200">
              <a:latin typeface="Tahoma"/>
              <a:cs typeface="Tahoma"/>
            </a:endParaRPr>
          </a:p>
          <a:p>
            <a:pPr algn="ctr" marL="262890" marR="255270">
              <a:lnSpc>
                <a:spcPct val="117300"/>
              </a:lnSpc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614997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0"/>
              <a:t>C</a:t>
            </a:r>
            <a:r>
              <a:rPr dirty="0" sz="4300" spc="-195"/>
              <a:t>a</a:t>
            </a:r>
            <a:r>
              <a:rPr dirty="0" sz="4300" spc="-95"/>
              <a:t>d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95"/>
              <a:t>d</a:t>
            </a:r>
            <a:r>
              <a:rPr dirty="0" sz="4300" spc="-290"/>
              <a:t>e</a:t>
            </a:r>
            <a:r>
              <a:rPr dirty="0" sz="4300" spc="-434"/>
              <a:t> </a:t>
            </a:r>
            <a:r>
              <a:rPr dirty="0" sz="4300" spc="-60"/>
              <a:t>s</a:t>
            </a:r>
            <a:r>
              <a:rPr dirty="0" sz="4300" spc="-130"/>
              <a:t>u</a:t>
            </a:r>
            <a:r>
              <a:rPr dirty="0" sz="4300" spc="-100"/>
              <a:t>b</a:t>
            </a:r>
            <a:r>
              <a:rPr dirty="0" sz="4300" spc="-195"/>
              <a:t>m</a:t>
            </a:r>
            <a:r>
              <a:rPr dirty="0" sz="4300" spc="-310"/>
              <a:t>i</a:t>
            </a:r>
            <a:r>
              <a:rPr dirty="0" sz="4300" spc="-125"/>
              <a:t>n</a:t>
            </a:r>
            <a:r>
              <a:rPr dirty="0" sz="4300" spc="-310"/>
              <a:t>i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70"/>
              <a:t>r</a:t>
            </a:r>
            <a:r>
              <a:rPr dirty="0" sz="4300" spc="-195"/>
              <a:t>a</a:t>
            </a:r>
            <a:r>
              <a:rPr dirty="0" sz="4300" spc="-195"/>
              <a:t>m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409"/>
              <a:t>t</a:t>
            </a:r>
            <a:endParaRPr sz="4300"/>
          </a:p>
        </p:txBody>
      </p:sp>
      <p:grpSp>
        <p:nvGrpSpPr>
          <p:cNvPr id="5" name="object 5"/>
          <p:cNvGrpSpPr/>
          <p:nvPr/>
        </p:nvGrpSpPr>
        <p:grpSpPr>
          <a:xfrm>
            <a:off x="579119" y="5563209"/>
            <a:ext cx="59055" cy="59055"/>
            <a:chOff x="579119" y="5563209"/>
            <a:chExt cx="59055" cy="59055"/>
          </a:xfrm>
        </p:grpSpPr>
        <p:sp>
          <p:nvSpPr>
            <p:cNvPr id="6" name="object 6"/>
            <p:cNvSpPr/>
            <p:nvPr/>
          </p:nvSpPr>
          <p:spPr>
            <a:xfrm>
              <a:off x="583996" y="556808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3996" y="5568086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79119" y="6636105"/>
            <a:ext cx="59055" cy="59055"/>
            <a:chOff x="579119" y="6636105"/>
            <a:chExt cx="59055" cy="59055"/>
          </a:xfrm>
        </p:grpSpPr>
        <p:sp>
          <p:nvSpPr>
            <p:cNvPr id="9" name="object 9"/>
            <p:cNvSpPr/>
            <p:nvPr/>
          </p:nvSpPr>
          <p:spPr>
            <a:xfrm>
              <a:off x="583996" y="66409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83996" y="6640982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/>
          <p:cNvGrpSpPr/>
          <p:nvPr/>
        </p:nvGrpSpPr>
        <p:grpSpPr>
          <a:xfrm>
            <a:off x="579119" y="7279843"/>
            <a:ext cx="59055" cy="59055"/>
            <a:chOff x="579119" y="7279843"/>
            <a:chExt cx="59055" cy="59055"/>
          </a:xfrm>
        </p:grpSpPr>
        <p:sp>
          <p:nvSpPr>
            <p:cNvPr id="12" name="object 12"/>
            <p:cNvSpPr/>
            <p:nvPr/>
          </p:nvSpPr>
          <p:spPr>
            <a:xfrm>
              <a:off x="583996" y="72847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83996" y="7284720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/>
          <p:cNvGrpSpPr/>
          <p:nvPr/>
        </p:nvGrpSpPr>
        <p:grpSpPr>
          <a:xfrm>
            <a:off x="579119" y="7709001"/>
            <a:ext cx="59055" cy="59055"/>
            <a:chOff x="579119" y="7709001"/>
            <a:chExt cx="59055" cy="59055"/>
          </a:xfrm>
        </p:grpSpPr>
        <p:sp>
          <p:nvSpPr>
            <p:cNvPr id="15" name="object 15"/>
            <p:cNvSpPr/>
            <p:nvPr/>
          </p:nvSpPr>
          <p:spPr>
            <a:xfrm>
              <a:off x="583996" y="77138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4" y="48768"/>
                  </a:move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83996" y="771387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48768" y="24384"/>
                  </a:moveTo>
                  <a:lnTo>
                    <a:pt x="46851" y="33875"/>
                  </a:lnTo>
                  <a:lnTo>
                    <a:pt x="41626" y="41626"/>
                  </a:lnTo>
                  <a:lnTo>
                    <a:pt x="33875" y="46851"/>
                  </a:lnTo>
                  <a:lnTo>
                    <a:pt x="24384" y="48768"/>
                  </a:lnTo>
                  <a:lnTo>
                    <a:pt x="14892" y="46851"/>
                  </a:lnTo>
                  <a:lnTo>
                    <a:pt x="7141" y="41626"/>
                  </a:lnTo>
                  <a:lnTo>
                    <a:pt x="1916" y="33875"/>
                  </a:lnTo>
                  <a:lnTo>
                    <a:pt x="0" y="24384"/>
                  </a:lnTo>
                  <a:lnTo>
                    <a:pt x="1916" y="14892"/>
                  </a:lnTo>
                  <a:lnTo>
                    <a:pt x="7141" y="7141"/>
                  </a:lnTo>
                  <a:lnTo>
                    <a:pt x="14892" y="1916"/>
                  </a:lnTo>
                  <a:lnTo>
                    <a:pt x="24384" y="0"/>
                  </a:lnTo>
                  <a:lnTo>
                    <a:pt x="33875" y="1916"/>
                  </a:lnTo>
                  <a:lnTo>
                    <a:pt x="41626" y="7141"/>
                  </a:lnTo>
                  <a:lnTo>
                    <a:pt x="46851" y="14892"/>
                  </a:lnTo>
                  <a:lnTo>
                    <a:pt x="48768" y="24384"/>
                  </a:lnTo>
                  <a:close/>
                </a:path>
              </a:pathLst>
            </a:custGeom>
            <a:ln w="9753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46963" y="3314009"/>
            <a:ext cx="6803390" cy="4512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39649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compromís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d'empresa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realitzar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abans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recepció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factura.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Portal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del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proveïdor</a:t>
            </a:r>
            <a:r>
              <a:rPr dirty="0" sz="1200" spc="-18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ofereix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eines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perquè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: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50" spc="-17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ss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5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marcar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àrees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l'empresa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dur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terme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reptes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02590" marR="306705">
              <a:lnSpc>
                <a:spcPct val="117300"/>
              </a:lnSpc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Integrar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encara </a:t>
            </a: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més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l’àrea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compres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dins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 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flux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treball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intern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l’Assessoria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Jurídica.</a:t>
            </a:r>
            <a:r>
              <a:rPr dirty="0" sz="1200" spc="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l’àrea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esdevingut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via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eficient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d'evidenciar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major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integració,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incorporant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ferma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connexió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processos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jurídics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compres,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desenvolupant,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conjunta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aplicació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402590" marR="5080">
              <a:lnSpc>
                <a:spcPct val="117300"/>
              </a:lnSpc>
            </a:pP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general,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vestuari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particular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control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menor.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Dissenyar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implantar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un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nou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d’avís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tal</a:t>
            </a:r>
            <a:r>
              <a:rPr dirty="0" sz="1200" spc="-15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d’informar</a:t>
            </a:r>
            <a:r>
              <a:rPr dirty="0" sz="1200" spc="-12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les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Divisions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situació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 </a:t>
            </a:r>
            <a:r>
              <a:rPr dirty="0" sz="1200" spc="-3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morosos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i</a:t>
            </a:r>
            <a:r>
              <a:rPr dirty="0" sz="1200" spc="-1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impagats.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anual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mensual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sense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superar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naturals.Actualment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27,5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dies.</a:t>
            </a:r>
            <a:endParaRPr sz="1200">
              <a:latin typeface="Tahoma"/>
              <a:cs typeface="Tahoma"/>
            </a:endParaRPr>
          </a:p>
          <a:p>
            <a:pPr marL="402590" marR="70485">
              <a:lnSpc>
                <a:spcPct val="117300"/>
              </a:lnSpc>
            </a:pPr>
            <a:r>
              <a:rPr dirty="0" sz="1200" spc="15" b="1">
                <a:solidFill>
                  <a:srgbClr val="666666"/>
                </a:solidFill>
                <a:latin typeface="Trebuchet MS"/>
                <a:cs typeface="Trebuchet MS"/>
              </a:rPr>
              <a:t>Consolidar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despesa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neta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morositat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diferències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caixes,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inferior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al</a:t>
            </a:r>
            <a:r>
              <a:rPr dirty="0" sz="1200" spc="-16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60" b="1">
                <a:solidFill>
                  <a:srgbClr val="666666"/>
                </a:solidFill>
                <a:latin typeface="Trebuchet MS"/>
                <a:cs typeface="Trebuchet MS"/>
              </a:rPr>
              <a:t>0,</a:t>
            </a:r>
            <a:r>
              <a:rPr dirty="0" sz="1200" spc="-2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1%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xifra </a:t>
            </a:r>
            <a:r>
              <a:rPr dirty="0" sz="1200" spc="-3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negoci.</a:t>
            </a:r>
            <a:endParaRPr sz="1200">
              <a:latin typeface="Trebuchet MS"/>
              <a:cs typeface="Trebuchet MS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Crear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una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sistema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per</a:t>
            </a:r>
            <a:r>
              <a:rPr dirty="0" sz="1200" spc="-12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analitzar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la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materialitat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proveïdors.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359663" y="8094269"/>
            <a:ext cx="6827520" cy="223393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487680">
              <a:lnSpc>
                <a:spcPct val="100000"/>
              </a:lnSpc>
            </a:pP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ANÀLISI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1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5" b="1">
                <a:solidFill>
                  <a:srgbClr val="666666"/>
                </a:solidFill>
                <a:latin typeface="Trebuchet MS"/>
                <a:cs typeface="Trebuchet MS"/>
              </a:rPr>
              <a:t>MATERIALITAT</a:t>
            </a:r>
            <a:r>
              <a:rPr dirty="0" sz="1200" spc="-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DELS</a:t>
            </a:r>
            <a:r>
              <a:rPr dirty="0" sz="1200" spc="-10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PROVEïDORS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rebuchet MS"/>
              <a:cs typeface="Trebuchet MS"/>
            </a:endParaRPr>
          </a:p>
          <a:p>
            <a:pPr marL="487680" marR="508634">
              <a:lnSpc>
                <a:spcPct val="117300"/>
              </a:lnSpc>
            </a:pP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departaments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companyia,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analitzar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interessada.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d'identificar-los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posteriorment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determinar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mètode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captar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interès.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estat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parts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interessades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contemplava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projecte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estratègic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“</a:t>
            </a:r>
            <a:r>
              <a:rPr dirty="0" sz="1200" spc="1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Enfoc</a:t>
            </a:r>
            <a:r>
              <a:rPr dirty="0" sz="1200" spc="-17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de </a:t>
            </a:r>
            <a:r>
              <a:rPr dirty="0" sz="1200" spc="-36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la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RSC</a:t>
            </a:r>
            <a:r>
              <a:rPr dirty="0" sz="1200" spc="-15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als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30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Grups</a:t>
            </a:r>
            <a:r>
              <a:rPr dirty="0" sz="1200" spc="-12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4"/>
              </a:rPr>
              <a:t>d’Interès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: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Anàlisi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4"/>
              </a:rPr>
              <a:t>Materialitat”.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59663" y="359665"/>
            <a:ext cx="6827520" cy="3140710"/>
          </a:xfrm>
          <a:prstGeom prst="rect">
            <a:avLst/>
          </a:prstGeom>
          <a:solidFill>
            <a:srgbClr val="E3E4E5"/>
          </a:solidFill>
        </p:spPr>
        <p:txBody>
          <a:bodyPr wrap="square" lIns="0" tIns="3175" rIns="0" bIns="0" rtlCol="0" vert="horz">
            <a:spAutoFit/>
          </a:bodyPr>
          <a:lstStyle/>
          <a:p>
            <a:pPr marL="487680">
              <a:lnSpc>
                <a:spcPct val="100000"/>
              </a:lnSpc>
              <a:spcBef>
                <a:spcPts val="2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D'un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gairebé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1.200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enfocar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responien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487680" marR="528955">
              <a:lnSpc>
                <a:spcPct val="117300"/>
              </a:lnSpc>
              <a:spcBef>
                <a:spcPts val="5"/>
              </a:spcBef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crit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icitat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marcats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l'equip. Gràcies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aportacions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crít ics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obtingut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mitjà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satisfacció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8,56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9,23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l’atenció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personalitzada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correcta,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nota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mínima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7,71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tercer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sector.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560705">
              <a:lnSpc>
                <a:spcPct val="117300"/>
              </a:lnSpc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Pel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importància,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mitjana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8,62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mostra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triat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d’interès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important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claredat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comanda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nota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8,92.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termini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30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partir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recepció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factura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menor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valor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l’escala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d’importància,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8,15.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487680" marR="47942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temes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d'RSC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 desconeixen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proveïdors,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especialment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col·laboració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tercer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sector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igualitàries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digne.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memòria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ampliem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l'apartat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compra</a:t>
            </a:r>
            <a:r>
              <a:rPr dirty="0" sz="1200" spc="-14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contractació</a:t>
            </a:r>
            <a:r>
              <a:rPr dirty="0" sz="1200" spc="-1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responsable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963" y="3699275"/>
            <a:ext cx="6657975" cy="742315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2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0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6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2016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plantegem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consolidar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treball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d'anàlisi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materialitat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40" b="1">
                <a:solidFill>
                  <a:srgbClr val="666666"/>
                </a:solidFill>
                <a:latin typeface="Trebuchet MS"/>
                <a:cs typeface="Trebuchet MS"/>
              </a:rPr>
              <a:t>de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proveïdors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509593"/>
            <a:ext cx="3342640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ü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indicadors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mostren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contractes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adjudicats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companyia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ipologia.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ampliar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aquesta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informació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obtenir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grau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13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</a:t>
            </a:r>
            <a:r>
              <a:rPr dirty="0" sz="1200" spc="-2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6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T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s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è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829" y="1699948"/>
            <a:ext cx="3161483" cy="12111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0446" y="3878233"/>
            <a:ext cx="2897592" cy="29774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34750" y="3887859"/>
            <a:ext cx="2994301" cy="27973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493267"/>
            <a:ext cx="146939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80"/>
              <a:t>Indicadors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7" name="object 7"/>
          <p:cNvSpPr txBox="1"/>
          <p:nvPr/>
        </p:nvSpPr>
        <p:spPr>
          <a:xfrm>
            <a:off x="346963" y="7783377"/>
            <a:ext cx="236791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12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27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1129030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95"/>
              <a:t>B</a:t>
            </a:r>
            <a:r>
              <a:rPr dirty="0" sz="4300" spc="-660"/>
              <a:t>:</a:t>
            </a:r>
            <a:r>
              <a:rPr dirty="0" sz="4300" spc="155"/>
              <a:t>S</a:t>
            </a:r>
            <a:r>
              <a:rPr dirty="0" sz="4300" spc="-50"/>
              <a:t>M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382796"/>
            <a:ext cx="6789420" cy="3068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(B:SM)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creada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l'any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2002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l'objectiu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d'unificar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única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prestació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municipals.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Actualment,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són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variades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inclouen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d'aspectes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mobilitat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d'instal·lacions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referència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dedicades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lleure.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b="1">
                <a:solidFill>
                  <a:srgbClr val="666666"/>
                </a:solidFill>
                <a:latin typeface="Trebuchet MS"/>
                <a:cs typeface="Trebuchet MS"/>
              </a:rPr>
              <a:t>L'empresa</a:t>
            </a:r>
            <a:r>
              <a:rPr dirty="0" sz="1200" spc="-7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0" b="1">
                <a:solidFill>
                  <a:srgbClr val="666666"/>
                </a:solidFill>
                <a:latin typeface="Trebuchet MS"/>
                <a:cs typeface="Trebuchet MS"/>
              </a:rPr>
              <a:t>s'organitza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d'acord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25" b="1">
                <a:solidFill>
                  <a:srgbClr val="666666"/>
                </a:solidFill>
                <a:latin typeface="Trebuchet MS"/>
                <a:cs typeface="Trebuchet MS"/>
              </a:rPr>
              <a:t>amb</a:t>
            </a:r>
            <a:r>
              <a:rPr dirty="0" sz="1200" spc="-13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5" b="1">
                <a:solidFill>
                  <a:srgbClr val="666666"/>
                </a:solidFill>
                <a:latin typeface="Trebuchet MS"/>
                <a:cs typeface="Trebuchet MS"/>
              </a:rPr>
              <a:t>l'esquema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següent: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rebuchet MS"/>
              <a:cs typeface="Trebuchet MS"/>
            </a:endParaRPr>
          </a:p>
          <a:p>
            <a:pPr marL="12700" marR="19685">
              <a:lnSpc>
                <a:spcPct val="117300"/>
              </a:lnSpc>
              <a:spcBef>
                <a:spcPts val="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màxim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òrgan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decisió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l’empresa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d’Administració,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presidit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primer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inent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d'alcalde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Gerardo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Pissarello.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Componen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consell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Ignasi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Armengol,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B:SM,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resta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consellers que,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vegada,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membres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Consell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Barcelona,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accionista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únic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l’empresa.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31750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Comitè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l'encapçala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director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està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compost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sotsdirectors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directors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divisió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directors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corporatius.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consta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d'un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comitè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coordinació,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relaciona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directament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Direcció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sotsdireccions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generals.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587110"/>
            <a:ext cx="4467860" cy="404431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’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diferents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europees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directrius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12700" marR="14604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conformitat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Mesura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Govern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té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Decret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d'Alcaldia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nom,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transversal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organismes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depenem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l'objectiu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potenciar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tasca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l'Ajuntament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manera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mercat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laboral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risc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d'exclusió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25095">
              <a:lnSpc>
                <a:spcPct val="117300"/>
              </a:lnSpc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L'any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passat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vigor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dotze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instruccions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tècniques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l’aplicació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sostenibilitat.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Unes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instruccions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compliment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obligat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d'acord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normatives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anteriors,</a:t>
            </a:r>
            <a:endParaRPr sz="1200">
              <a:latin typeface="Tahoma"/>
              <a:cs typeface="Tahoma"/>
            </a:endParaRPr>
          </a:p>
          <a:p>
            <a:pPr marL="12700" marR="165100" indent="29209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defineixen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específics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aplicar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relatives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d'alimentació,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subministrament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d'electricitat,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elements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comunicació,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equips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informàtics,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fusta,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mobiliari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d'oficina,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paper,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</a:t>
            </a:r>
            <a:endParaRPr sz="1200">
              <a:latin typeface="Tahoma"/>
              <a:cs typeface="Tahoma"/>
            </a:endParaRPr>
          </a:p>
          <a:p>
            <a:pPr marL="12700" marR="952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selectiva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residus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edificis,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esdeveniments,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productes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tèxtils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2623" y="3627120"/>
            <a:ext cx="2194559" cy="27173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841875" cy="1169035"/>
          </a:xfrm>
          <a:prstGeom prst="rect"/>
        </p:spPr>
        <p:txBody>
          <a:bodyPr wrap="square" lIns="0" tIns="180340" rIns="0" bIns="0" rtlCol="0" vert="horz">
            <a:spAutoFit/>
          </a:bodyPr>
          <a:lstStyle/>
          <a:p>
            <a:pPr marL="12700" marR="5080">
              <a:lnSpc>
                <a:spcPct val="74400"/>
              </a:lnSpc>
              <a:spcBef>
                <a:spcPts val="1420"/>
              </a:spcBef>
            </a:pPr>
            <a:r>
              <a:rPr dirty="0" sz="4300" spc="-200"/>
              <a:t>C</a:t>
            </a:r>
            <a:r>
              <a:rPr dirty="0" sz="4300" spc="-5"/>
              <a:t>o</a:t>
            </a:r>
            <a:r>
              <a:rPr dirty="0" sz="4300" spc="-195"/>
              <a:t>m</a:t>
            </a:r>
            <a:r>
              <a:rPr dirty="0" sz="4300" spc="-95"/>
              <a:t>p</a:t>
            </a:r>
            <a:r>
              <a:rPr dirty="0" sz="4300" spc="-370"/>
              <a:t>r</a:t>
            </a:r>
            <a:r>
              <a:rPr dirty="0" sz="4300" spc="-175"/>
              <a:t>a</a:t>
            </a:r>
            <a:r>
              <a:rPr dirty="0" sz="4300" spc="-470"/>
              <a:t> </a:t>
            </a:r>
            <a:r>
              <a:rPr dirty="0" sz="4300" spc="-275"/>
              <a:t>i</a:t>
            </a:r>
            <a:r>
              <a:rPr dirty="0" sz="4300" spc="-484"/>
              <a:t> </a:t>
            </a:r>
            <a:r>
              <a:rPr dirty="0" sz="4300" spc="-215"/>
              <a:t>c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405"/>
              <a:t>t</a:t>
            </a:r>
            <a:r>
              <a:rPr dirty="0" sz="4300" spc="-370"/>
              <a:t>r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215"/>
              <a:t>c</a:t>
            </a:r>
            <a:r>
              <a:rPr dirty="0" sz="4300" spc="-310"/>
              <a:t>i</a:t>
            </a:r>
            <a:r>
              <a:rPr dirty="0" sz="4300" spc="-15"/>
              <a:t>ó  </a:t>
            </a:r>
            <a:r>
              <a:rPr dirty="0" sz="4300" spc="-170"/>
              <a:t>responsable</a:t>
            </a:r>
            <a:endParaRPr sz="4300"/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346963" y="1870476"/>
            <a:ext cx="6774815" cy="109855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contribuir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millor,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reconeixent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nostra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responsabilitat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Incorporem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clàusules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mediambientals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licit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susceptibles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tenir-ne.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Consolidar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l’aplicació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conceptes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RSC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licit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repte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departaments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d’Assessoria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Jurídica,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Contractació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RSC.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3996" y="3080918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4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83996" y="351007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83996" y="3939235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3996" y="4582972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83996" y="5226710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83996" y="6299606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83996" y="6943344"/>
            <a:ext cx="48895" cy="48895"/>
          </a:xfrm>
          <a:custGeom>
            <a:avLst/>
            <a:gdLst/>
            <a:ahLst/>
            <a:cxnLst/>
            <a:rect l="l" t="t" r="r" b="b"/>
            <a:pathLst>
              <a:path w="48895" h="48895">
                <a:moveTo>
                  <a:pt x="48768" y="24384"/>
                </a:moveTo>
                <a:lnTo>
                  <a:pt x="46851" y="33875"/>
                </a:lnTo>
                <a:lnTo>
                  <a:pt x="41626" y="41626"/>
                </a:lnTo>
                <a:lnTo>
                  <a:pt x="33875" y="46851"/>
                </a:lnTo>
                <a:lnTo>
                  <a:pt x="24384" y="48768"/>
                </a:lnTo>
                <a:lnTo>
                  <a:pt x="14892" y="46851"/>
                </a:lnTo>
                <a:lnTo>
                  <a:pt x="7141" y="41626"/>
                </a:lnTo>
                <a:lnTo>
                  <a:pt x="1916" y="33875"/>
                </a:lnTo>
                <a:lnTo>
                  <a:pt x="0" y="24384"/>
                </a:lnTo>
                <a:lnTo>
                  <a:pt x="1916" y="14892"/>
                </a:lnTo>
                <a:lnTo>
                  <a:pt x="7141" y="7141"/>
                </a:lnTo>
                <a:lnTo>
                  <a:pt x="14892" y="1916"/>
                </a:lnTo>
                <a:lnTo>
                  <a:pt x="24384" y="0"/>
                </a:lnTo>
                <a:lnTo>
                  <a:pt x="33875" y="1916"/>
                </a:lnTo>
                <a:lnTo>
                  <a:pt x="41626" y="7141"/>
                </a:lnTo>
                <a:lnTo>
                  <a:pt x="46851" y="14892"/>
                </a:lnTo>
                <a:lnTo>
                  <a:pt x="48768" y="24384"/>
                </a:lnTo>
                <a:close/>
              </a:path>
            </a:pathLst>
          </a:custGeom>
          <a:ln w="9753">
            <a:solidFill>
              <a:srgbClr val="66666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620" y="3105938"/>
            <a:ext cx="3193325" cy="154361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46963" y="2953126"/>
            <a:ext cx="6701155" cy="5565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2590" marR="3704590">
              <a:lnSpc>
                <a:spcPct val="117300"/>
              </a:lnSpc>
              <a:spcBef>
                <a:spcPts val="9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d'inserció.</a:t>
            </a:r>
            <a:endParaRPr sz="1200">
              <a:latin typeface="Tahoma"/>
              <a:cs typeface="Tahoma"/>
            </a:endParaRPr>
          </a:p>
          <a:p>
            <a:pPr marL="402590" marR="335343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l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33</a:t>
            </a:r>
            <a:r>
              <a:rPr dirty="0" sz="1200" spc="-100">
                <a:solidFill>
                  <a:srgbClr val="666666"/>
                </a:solidFill>
                <a:latin typeface="Tahoma"/>
                <a:cs typeface="Tahoma"/>
              </a:rPr>
              <a:t>%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3265804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víctimes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violència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gènere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(física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90">
                <a:solidFill>
                  <a:srgbClr val="666666"/>
                </a:solidFill>
                <a:latin typeface="Tahoma"/>
                <a:cs typeface="Tahoma"/>
              </a:rPr>
              <a:t>)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è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domèstica.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j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402590" marR="3367404">
              <a:lnSpc>
                <a:spcPct val="117300"/>
              </a:lnSpc>
            </a:pP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 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menors.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Interns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centres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penitenciaris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situació</a:t>
            </a:r>
            <a:endParaRPr sz="1200">
              <a:latin typeface="Tahoma"/>
              <a:cs typeface="Tahoma"/>
            </a:endParaRPr>
          </a:p>
          <a:p>
            <a:pPr marL="402590" marR="3344545">
              <a:lnSpc>
                <a:spcPct val="117300"/>
              </a:lnSpc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permeti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accedir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ocupació,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endParaRPr sz="1200">
              <a:latin typeface="Tahoma"/>
              <a:cs typeface="Tahoma"/>
            </a:endParaRPr>
          </a:p>
          <a:p>
            <a:pPr marL="402590" marR="3483610">
              <a:lnSpc>
                <a:spcPct val="117300"/>
              </a:lnSpc>
            </a:pP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z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3328035">
              <a:lnSpc>
                <a:spcPct val="117300"/>
              </a:lnSpc>
            </a:pP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Persones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problemes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drogoaddicció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é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  <a:p>
            <a:pPr marL="402590">
              <a:lnSpc>
                <a:spcPct val="100000"/>
              </a:lnSpc>
              <a:spcBef>
                <a:spcPts val="250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2590" marR="3357245">
              <a:lnSpc>
                <a:spcPct val="117300"/>
              </a:lnSpc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mínima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d'inserció,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però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trobin,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ú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 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tenim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voluntat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fomentar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objectius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contractació,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així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ho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implementat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rere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any.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detall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46963" y="493268"/>
            <a:ext cx="1927860" cy="435609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-165"/>
              <a:t>R</a:t>
            </a:r>
            <a:r>
              <a:rPr dirty="0" spc="-225"/>
              <a:t>e</a:t>
            </a:r>
            <a:r>
              <a:rPr dirty="0"/>
              <a:t>s</a:t>
            </a:r>
            <a:r>
              <a:rPr dirty="0" spc="-225"/>
              <a:t>e</a:t>
            </a:r>
            <a:r>
              <a:rPr dirty="0" spc="-265"/>
              <a:t>r</a:t>
            </a:r>
            <a:r>
              <a:rPr dirty="0" spc="-150"/>
              <a:t>v</a:t>
            </a:r>
            <a:r>
              <a:rPr dirty="0" spc="-90"/>
              <a:t>a</a:t>
            </a:r>
            <a:r>
              <a:rPr dirty="0" spc="-265"/>
              <a:t> </a:t>
            </a:r>
            <a:r>
              <a:rPr dirty="0"/>
              <a:t>s</a:t>
            </a:r>
            <a:r>
              <a:rPr dirty="0" spc="30"/>
              <a:t>o</a:t>
            </a:r>
            <a:r>
              <a:rPr dirty="0" spc="-85"/>
              <a:t>c</a:t>
            </a:r>
            <a:r>
              <a:rPr dirty="0" spc="-145"/>
              <a:t>i</a:t>
            </a:r>
            <a:r>
              <a:rPr dirty="0" spc="-95"/>
              <a:t>a</a:t>
            </a:r>
            <a:r>
              <a:rPr dirty="0" spc="-165"/>
              <a:t>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6963" y="1021913"/>
            <a:ext cx="6791959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Anualment,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estableix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quantia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adjudicada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1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contractes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susceptibles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reserva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d'obres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conservació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béns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immobles;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serveis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socials,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missatgeria, correspondència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distribució,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d'arts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gràfiques,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neteja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bugaderia,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recollida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 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residus,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subministraments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auxiliars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qualsevol altre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objecte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contractual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adequat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l'aplicació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reserva.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Segons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aquesta,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mereixen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atenció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especial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següents: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707" y="720547"/>
            <a:ext cx="6642201" cy="74517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8678488"/>
            <a:ext cx="6560184" cy="1040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s'han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incorporat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licit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acions.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licit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dotze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proveïdors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esat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examinats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funció</a:t>
            </a:r>
            <a:r>
              <a:rPr dirty="0" sz="1200" spc="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relacionats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repercussió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social.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representa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8,66%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despeses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adjudicades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licit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acions.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Podeu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veure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detall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adjudicacions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criteris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repercussió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social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aqu</a:t>
            </a:r>
            <a:r>
              <a:rPr dirty="0" sz="1200" spc="-5">
                <a:solidFill>
                  <a:srgbClr val="0068E0"/>
                </a:solidFill>
                <a:latin typeface="Tahoma"/>
                <a:cs typeface="Tahoma"/>
              </a:rPr>
              <a:t>í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897336"/>
            <a:ext cx="1236345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9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450659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204"/>
              <a:t>R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130"/>
              <a:t>u</a:t>
            </a:r>
            <a:r>
              <a:rPr dirty="0" sz="4300" spc="-275"/>
              <a:t>l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405"/>
              <a:t>t</a:t>
            </a:r>
            <a:r>
              <a:rPr dirty="0" sz="4300" spc="-25"/>
              <a:t>s</a:t>
            </a:r>
            <a:r>
              <a:rPr dirty="0" sz="4300" spc="-484"/>
              <a:t> </a:t>
            </a:r>
            <a:r>
              <a:rPr dirty="0" sz="4300" spc="-275"/>
              <a:t>e</a:t>
            </a:r>
            <a:r>
              <a:rPr dirty="0" sz="4300" spc="-215"/>
              <a:t>c</a:t>
            </a:r>
            <a:r>
              <a:rPr dirty="0" sz="4300" spc="-5"/>
              <a:t>o</a:t>
            </a:r>
            <a:r>
              <a:rPr dirty="0" sz="4300" spc="-125"/>
              <a:t>n</a:t>
            </a:r>
            <a:r>
              <a:rPr dirty="0" sz="4300" spc="-5"/>
              <a:t>ò</a:t>
            </a:r>
            <a:r>
              <a:rPr dirty="0" sz="4300" spc="-195"/>
              <a:t>m</a:t>
            </a:r>
            <a:r>
              <a:rPr dirty="0" sz="4300" spc="-310"/>
              <a:t>i</a:t>
            </a:r>
            <a:r>
              <a:rPr dirty="0" sz="4300" spc="-215"/>
              <a:t>c</a:t>
            </a:r>
            <a:r>
              <a:rPr dirty="0" sz="4300" spc="-25"/>
              <a:t>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346963" y="1675404"/>
            <a:ext cx="6760845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L'exercici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context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macroeconòmic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caracteritzat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creixement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significatiu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PIB,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expectatives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continuació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mateix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què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permès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general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prestats,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ocupacions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conjunt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d’activitats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363" y="3186560"/>
            <a:ext cx="6633301" cy="349966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  <p:sp>
        <p:nvSpPr>
          <p:cNvPr id="2" name="object 2"/>
          <p:cNvSpPr txBox="1"/>
          <p:nvPr/>
        </p:nvSpPr>
        <p:spPr>
          <a:xfrm>
            <a:off x="346963" y="514726"/>
            <a:ext cx="6833234" cy="31273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17,5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(16,8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2014).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queda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17,0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(16,7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2014),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incloure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deterioraments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resultats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alienacions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d’immobilitzat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participacions financeres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0,5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(0,1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2014).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10223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conclusió,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aconseguit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corrent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d’euros,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donat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que,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2,1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reduït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costos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2,8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d’euros.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tenint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reducció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significativa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d’ingressos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costos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suposat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traspàs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aparcaments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data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algn="just" marL="12700" marR="150495">
              <a:lnSpc>
                <a:spcPct val="117300"/>
              </a:lnSpc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resultat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dóna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benefici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17,7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(18,0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2014), </a:t>
            </a:r>
            <a:r>
              <a:rPr dirty="0" sz="1200" spc="-3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registrat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impost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positiu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0,3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d’euros,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l’ajust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crèdits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fiscals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baixada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ipus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impositiu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28%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25%,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2016,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reversió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endParaRPr sz="1200">
              <a:latin typeface="Tahoma"/>
              <a:cs typeface="Tahoma"/>
            </a:endParaRPr>
          </a:p>
          <a:p>
            <a:pPr algn="just" marL="12700">
              <a:lnSpc>
                <a:spcPct val="100000"/>
              </a:lnSpc>
              <a:spcBef>
                <a:spcPts val="250"/>
              </a:spcBef>
            </a:pP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llibertat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d’amortització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(l’any</a:t>
            </a:r>
            <a:r>
              <a:rPr dirty="0" sz="1200" spc="-1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l’impost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societats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positiu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va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1,8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milions.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1185773"/>
            <a:ext cx="120904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09491" y="1185773"/>
            <a:ext cx="219456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20" b="1">
                <a:solidFill>
                  <a:srgbClr val="666666"/>
                </a:solidFill>
                <a:latin typeface="Trebuchet MS"/>
                <a:cs typeface="Trebuchet MS"/>
              </a:rPr>
              <a:t>v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963" y="5613908"/>
            <a:ext cx="128143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B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ç</a:t>
            </a:r>
            <a:r>
              <a:rPr dirty="0" sz="1200" spc="-8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09491" y="5613908"/>
            <a:ext cx="226695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30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35" b="1">
                <a:solidFill>
                  <a:srgbClr val="666666"/>
                </a:solidFill>
                <a:latin typeface="Trebuchet MS"/>
                <a:cs typeface="Trebuchet MS"/>
              </a:rPr>
              <a:t>m</a:t>
            </a:r>
            <a:r>
              <a:rPr dirty="0" sz="1200" spc="-15" b="1">
                <a:solidFill>
                  <a:srgbClr val="666666"/>
                </a:solidFill>
                <a:latin typeface="Trebuchet MS"/>
                <a:cs typeface="Trebuchet MS"/>
              </a:rPr>
              <a:t>p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-70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-65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r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e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u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5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r>
              <a:rPr dirty="0" sz="1200" spc="1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-50" b="1">
                <a:solidFill>
                  <a:srgbClr val="666666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666666"/>
                </a:solidFill>
                <a:latin typeface="Trebuchet MS"/>
                <a:cs typeface="Trebuchet MS"/>
              </a:rPr>
              <a:t>c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25" b="1">
                <a:solidFill>
                  <a:srgbClr val="666666"/>
                </a:solidFill>
                <a:latin typeface="Trebuchet MS"/>
                <a:cs typeface="Trebuchet MS"/>
              </a:rPr>
              <a:t>n</a:t>
            </a:r>
            <a:r>
              <a:rPr dirty="0" sz="1200" spc="90" b="1">
                <a:solidFill>
                  <a:srgbClr val="666666"/>
                </a:solidFill>
                <a:latin typeface="Trebuchet MS"/>
                <a:cs typeface="Trebuchet MS"/>
              </a:rPr>
              <a:t>s</a:t>
            </a:r>
            <a:r>
              <a:rPr dirty="0" sz="1200" spc="85" b="1">
                <a:solidFill>
                  <a:srgbClr val="666666"/>
                </a:solidFill>
                <a:latin typeface="Trebuchet MS"/>
                <a:cs typeface="Trebuchet MS"/>
              </a:rPr>
              <a:t>o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l</a:t>
            </a:r>
            <a:r>
              <a:rPr dirty="0" sz="1200" spc="-55" b="1">
                <a:solidFill>
                  <a:srgbClr val="666666"/>
                </a:solidFill>
                <a:latin typeface="Trebuchet MS"/>
                <a:cs typeface="Trebuchet MS"/>
              </a:rPr>
              <a:t>i</a:t>
            </a:r>
            <a:r>
              <a:rPr dirty="0" sz="1200" spc="-10" b="1">
                <a:solidFill>
                  <a:srgbClr val="666666"/>
                </a:solidFill>
                <a:latin typeface="Trebuchet MS"/>
                <a:cs typeface="Trebuchet MS"/>
              </a:rPr>
              <a:t>d</a:t>
            </a:r>
            <a:r>
              <a:rPr dirty="0" sz="1200" spc="45" b="1">
                <a:solidFill>
                  <a:srgbClr val="666666"/>
                </a:solidFill>
                <a:latin typeface="Trebuchet MS"/>
                <a:cs typeface="Trebuchet MS"/>
              </a:rPr>
              <a:t>a</a:t>
            </a:r>
            <a:r>
              <a:rPr dirty="0" sz="1200" spc="-35" b="1">
                <a:solidFill>
                  <a:srgbClr val="666666"/>
                </a:solidFill>
                <a:latin typeface="Trebuchet MS"/>
                <a:cs typeface="Trebuchet MS"/>
              </a:rPr>
              <a:t>t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6963" y="610310"/>
            <a:ext cx="4354195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ç</a:t>
            </a:r>
            <a:r>
              <a:rPr dirty="0" sz="1850" spc="-1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850" spc="-75">
                <a:solidFill>
                  <a:srgbClr val="CF0018"/>
                </a:solidFill>
                <a:latin typeface="Trebuchet MS"/>
                <a:cs typeface="Trebuchet MS"/>
              </a:rPr>
              <a:t>o</a:t>
            </a:r>
            <a:r>
              <a:rPr dirty="0" sz="1850" spc="-8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850" spc="-114">
                <a:solidFill>
                  <a:srgbClr val="CF0018"/>
                </a:solidFill>
                <a:latin typeface="Trebuchet MS"/>
                <a:cs typeface="Trebuchet MS"/>
              </a:rPr>
              <a:t>p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85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850" spc="-17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6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t</a:t>
            </a:r>
            <a:r>
              <a:rPr dirty="0" sz="1850" spc="-15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140">
                <a:solidFill>
                  <a:srgbClr val="CF0018"/>
                </a:solidFill>
                <a:latin typeface="Trebuchet MS"/>
                <a:cs typeface="Trebuchet MS"/>
              </a:rPr>
              <a:t>v</a:t>
            </a:r>
            <a:r>
              <a:rPr dirty="0" sz="1850" spc="-15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u</a:t>
            </a:r>
            <a:r>
              <a:rPr dirty="0" sz="1850" spc="-135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850" spc="-125">
                <a:solidFill>
                  <a:srgbClr val="CF0018"/>
                </a:solidFill>
                <a:latin typeface="Trebuchet MS"/>
                <a:cs typeface="Trebuchet MS"/>
              </a:rPr>
              <a:t>l</a:t>
            </a:r>
            <a:r>
              <a:rPr dirty="0" sz="1850" spc="-21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40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850" spc="-130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50">
                <a:solidFill>
                  <a:srgbClr val="CF0018"/>
                </a:solidFill>
                <a:latin typeface="Trebuchet MS"/>
                <a:cs typeface="Trebuchet MS"/>
              </a:rPr>
              <a:t>B</a:t>
            </a:r>
            <a:r>
              <a:rPr dirty="0" sz="1850" spc="-300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850" spc="30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850" spc="-30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6963" y="5038445"/>
            <a:ext cx="6430010" cy="3067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Balanç</a:t>
            </a:r>
            <a:r>
              <a:rPr dirty="0" sz="1850" spc="-15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00">
                <a:solidFill>
                  <a:srgbClr val="CF0018"/>
                </a:solidFill>
                <a:latin typeface="Trebuchet MS"/>
                <a:cs typeface="Trebuchet MS"/>
              </a:rPr>
              <a:t>compte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resultats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consolidat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de</a:t>
            </a:r>
            <a:r>
              <a:rPr dirty="0" sz="1850" spc="-21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85">
                <a:solidFill>
                  <a:srgbClr val="CF0018"/>
                </a:solidFill>
                <a:latin typeface="Trebuchet MS"/>
                <a:cs typeface="Trebuchet MS"/>
              </a:rPr>
              <a:t>B:SM</a:t>
            </a:r>
            <a:r>
              <a:rPr dirty="0" sz="1850" spc="-23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20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850" spc="-200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95">
                <a:solidFill>
                  <a:srgbClr val="CF0018"/>
                </a:solidFill>
                <a:latin typeface="Trebuchet MS"/>
                <a:cs typeface="Trebuchet MS"/>
              </a:rPr>
              <a:t>societats</a:t>
            </a:r>
            <a:r>
              <a:rPr dirty="0" sz="1850" spc="-145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850" spc="-110">
                <a:solidFill>
                  <a:srgbClr val="CF0018"/>
                </a:solidFill>
                <a:latin typeface="Trebuchet MS"/>
                <a:cs typeface="Trebuchet MS"/>
              </a:rPr>
              <a:t>depenents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963" y="9495840"/>
            <a:ext cx="6121400" cy="212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Societat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presenten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Compte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Pèrdues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Guanys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sota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epígrafs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de: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054" y="1587639"/>
            <a:ext cx="3317605" cy="188067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78249" y="1588617"/>
            <a:ext cx="3023616" cy="2877312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640" y="6012691"/>
            <a:ext cx="3286629" cy="18042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85539" y="5997244"/>
            <a:ext cx="2818790" cy="2926080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5763" y="671779"/>
            <a:ext cx="4876800" cy="16288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963" y="2865343"/>
            <a:ext cx="6840220" cy="6931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180">
              <a:lnSpc>
                <a:spcPct val="117300"/>
              </a:lnSpc>
              <a:spcBef>
                <a:spcPts val="9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totals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l’1,7%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1,6%.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d’aparcaments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disminuït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24,5%,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revocació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directa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quinze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aparcaments,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afectats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l’operació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BAMSA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efectes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l’1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novembre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2014.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Municipals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d’AREA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augmenten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2,6%,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2700" marR="23876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l’increment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places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operatives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Verda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l’increment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nova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tarifa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Bus.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Municipal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Grua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presenta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4,2%,</a:t>
            </a:r>
            <a:endParaRPr sz="1200">
              <a:latin typeface="Tahoma"/>
              <a:cs typeface="Tahoma"/>
            </a:endParaRPr>
          </a:p>
          <a:p>
            <a:pPr marL="12700" marR="10160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jornades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vehicles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recollits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seva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composició.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ambdós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assenyalar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l’evolució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tarifa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presenten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congelació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l’AREA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2009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fins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exceptuant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i,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cas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Grua,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una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congelació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últims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sis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anys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l’excepció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d’una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taxes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2%</a:t>
            </a:r>
            <a:r>
              <a:rPr dirty="0" sz="1200" spc="-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2012.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endParaRPr sz="1200">
              <a:latin typeface="Tahoma"/>
              <a:cs typeface="Tahoma"/>
            </a:endParaRPr>
          </a:p>
          <a:p>
            <a:pPr marL="12700" marR="14604">
              <a:lnSpc>
                <a:spcPct val="117300"/>
              </a:lnSpc>
            </a:pP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generats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l’activitat d’Estació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d’Autobusos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3,6%,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l’increment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número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d’autocar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utilitzat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Plataforma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Logística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l’ingrés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cessions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d’espais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publicitaris a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l’estació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Fabra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Puig.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de transport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individualitzat mitjançant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bicicletes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(Bicing),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itularitat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l’Ajuntament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gestiona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BSM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l’encàrrec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directa.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Tahoma"/>
              <a:cs typeface="Tahoma"/>
            </a:endParaRPr>
          </a:p>
          <a:p>
            <a:pPr marL="12700" marR="475615">
              <a:lnSpc>
                <a:spcPct val="117300"/>
              </a:lnSpc>
            </a:pP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usuaris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transport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públic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individualitzat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mitjançant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bicicletes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(Bicing)han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5.649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(5.162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milers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d’euros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2014),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l’augment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és</a:t>
            </a:r>
            <a:endParaRPr sz="1200">
              <a:latin typeface="Tahoma"/>
              <a:cs typeface="Tahoma"/>
            </a:endParaRPr>
          </a:p>
          <a:p>
            <a:pPr marL="12700" marR="111125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posada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marxa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Bicing-Elèctric</a:t>
            </a:r>
            <a:r>
              <a:rPr dirty="0" sz="1200" spc="-1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45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bicicletes,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300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estacions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d’abonaments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final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l’exercici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5.153.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D’altra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Bicing-Mecànic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disminuït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conseqüència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disminució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d’hores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d'utilització.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41275">
              <a:lnSpc>
                <a:spcPct val="117300"/>
              </a:lnSpc>
            </a:pP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disminuït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3,7%.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Durant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visitat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1.049.376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persones,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4,8%</a:t>
            </a:r>
            <a:r>
              <a:rPr dirty="0" sz="1200" spc="-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menys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bàsicament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l’estat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obres,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666666"/>
                </a:solidFill>
                <a:latin typeface="Tahoma"/>
                <a:cs typeface="Tahoma"/>
              </a:rPr>
              <a:t>tot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això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considera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positiu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xifra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continuï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situada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sobre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milió.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nombre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socis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Zoo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Club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disminuït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3,7%.</a:t>
            </a:r>
            <a:endParaRPr sz="1200">
              <a:latin typeface="Tahoma"/>
              <a:cs typeface="Tahoma"/>
            </a:endParaRPr>
          </a:p>
          <a:p>
            <a:pPr marL="12700" marR="462280">
              <a:lnSpc>
                <a:spcPct val="117300"/>
              </a:lnSpc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D’altra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banda,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compensat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disminucions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</a:t>
            </a:r>
            <a:r>
              <a:rPr dirty="0" sz="1200" spc="-10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d’altres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serveis,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8,3%.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nivell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d’ingressos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ha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significativament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21,4%,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ja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hi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hagut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activitat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rellevant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dues</a:t>
            </a:r>
            <a:endParaRPr sz="1200">
              <a:latin typeface="Tahoma"/>
              <a:cs typeface="Tahoma"/>
            </a:endParaRPr>
          </a:p>
          <a:p>
            <a:pPr marL="12700" marR="49530">
              <a:lnSpc>
                <a:spcPct val="117300"/>
              </a:lnSpc>
            </a:pP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instal·lacions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importants,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l’Estadi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Olímpic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Palau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Sant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Jordi.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També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cal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destacar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increment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d’explotació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serveis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restauració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botigues.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l’activitat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Parcs,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ingressos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augmentat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6.3%</a:t>
            </a:r>
            <a:r>
              <a:rPr dirty="0" sz="1200" spc="-7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respecte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l’any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anterior,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causa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principalment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zona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monumental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19653"/>
            <a:ext cx="6710680" cy="6692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Park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Güell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han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entrat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666666"/>
                </a:solidFill>
                <a:latin typeface="Tahoma"/>
                <a:cs typeface="Tahoma"/>
              </a:rPr>
              <a:t>total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2.611.542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visitants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pagament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exercici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front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als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2.455.979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2014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nou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servei de visites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guiades,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prestat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aquest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espai,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que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s’ha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iniciat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novembre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2015.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619" y="1608124"/>
            <a:ext cx="5657088" cy="532546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6963" y="7783377"/>
            <a:ext cx="1987550" cy="1847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95" i="1">
                <a:solidFill>
                  <a:srgbClr val="CF0018"/>
                </a:solidFill>
                <a:latin typeface="Trebuchet MS"/>
                <a:cs typeface="Trebuchet MS"/>
              </a:rPr>
              <a:t>f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135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è</a:t>
            </a:r>
            <a:r>
              <a:rPr dirty="0" sz="1050" spc="-40" i="1">
                <a:solidFill>
                  <a:srgbClr val="CF0018"/>
                </a:solidFill>
                <a:latin typeface="Trebuchet MS"/>
                <a:cs typeface="Trebuchet MS"/>
              </a:rPr>
              <a:t>n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s</a:t>
            </a:r>
            <a:r>
              <a:rPr dirty="0" sz="1050" spc="-10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R</a:t>
            </a:r>
            <a:r>
              <a:rPr dirty="0" sz="1050" spc="-70" i="1">
                <a:solidFill>
                  <a:srgbClr val="CF0018"/>
                </a:solidFill>
                <a:latin typeface="Trebuchet MS"/>
                <a:cs typeface="Trebuchet MS"/>
              </a:rPr>
              <a:t>I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:</a:t>
            </a:r>
            <a:r>
              <a:rPr dirty="0" sz="1050" spc="-65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17</a:t>
            </a:r>
            <a:r>
              <a:rPr dirty="0" sz="1050" spc="-235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D</a:t>
            </a:r>
            <a:r>
              <a:rPr dirty="0" sz="1050" spc="-114" i="1">
                <a:solidFill>
                  <a:srgbClr val="CF0018"/>
                </a:solidFill>
                <a:latin typeface="Trebuchet MS"/>
                <a:cs typeface="Trebuchet MS"/>
              </a:rPr>
              <a:t>M</a:t>
            </a:r>
            <a:r>
              <a:rPr dirty="0" sz="1050" spc="-110" i="1">
                <a:solidFill>
                  <a:srgbClr val="CF0018"/>
                </a:solidFill>
                <a:latin typeface="Trebuchet MS"/>
                <a:cs typeface="Trebuchet MS"/>
              </a:rPr>
              <a:t>A</a:t>
            </a:r>
            <a:r>
              <a:rPr dirty="0" sz="1050" spc="-180" i="1">
                <a:solidFill>
                  <a:srgbClr val="CF0018"/>
                </a:solidFill>
                <a:latin typeface="Trebuchet MS"/>
                <a:cs typeface="Trebuchet MS"/>
              </a:rPr>
              <a:t>,</a:t>
            </a:r>
            <a:r>
              <a:rPr dirty="0" sz="1050" spc="-140" i="1">
                <a:solidFill>
                  <a:srgbClr val="CF0018"/>
                </a:solidFill>
                <a:latin typeface="Trebuchet MS"/>
                <a:cs typeface="Trebuchet MS"/>
              </a:rPr>
              <a:t> </a:t>
            </a:r>
            <a:r>
              <a:rPr dirty="0" sz="1050" spc="-100" i="1">
                <a:solidFill>
                  <a:srgbClr val="CF0018"/>
                </a:solidFill>
                <a:latin typeface="Trebuchet MS"/>
                <a:cs typeface="Trebuchet MS"/>
              </a:rPr>
              <a:t>G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4</a:t>
            </a:r>
            <a:r>
              <a:rPr dirty="0" sz="1050" spc="-85" i="1">
                <a:solidFill>
                  <a:srgbClr val="CF0018"/>
                </a:solidFill>
                <a:latin typeface="Trebuchet MS"/>
                <a:cs typeface="Trebuchet MS"/>
              </a:rPr>
              <a:t>-</a:t>
            </a:r>
            <a:r>
              <a:rPr dirty="0" sz="1050" spc="-30" i="1">
                <a:solidFill>
                  <a:srgbClr val="CF0018"/>
                </a:solidFill>
                <a:latin typeface="Trebuchet MS"/>
                <a:cs typeface="Trebuchet MS"/>
              </a:rPr>
              <a:t>E</a:t>
            </a:r>
            <a:r>
              <a:rPr dirty="0" sz="1050" spc="-95" i="1">
                <a:solidFill>
                  <a:srgbClr val="CF0018"/>
                </a:solidFill>
                <a:latin typeface="Trebuchet MS"/>
                <a:cs typeface="Trebuchet MS"/>
              </a:rPr>
              <a:t>C</a:t>
            </a:r>
            <a:r>
              <a:rPr dirty="0" sz="1050" spc="-80" i="1">
                <a:solidFill>
                  <a:srgbClr val="CF0018"/>
                </a:solidFill>
                <a:latin typeface="Trebuchet MS"/>
                <a:cs typeface="Trebuchet MS"/>
              </a:rPr>
              <a:t>1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963" y="3292550"/>
            <a:ext cx="3437254" cy="3714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125">
                <a:solidFill>
                  <a:srgbClr val="CF0018"/>
                </a:solidFill>
                <a:latin typeface="Trebuchet MS"/>
                <a:cs typeface="Trebuchet MS"/>
              </a:rPr>
              <a:t>Gestió</a:t>
            </a:r>
            <a:endParaRPr sz="2650">
              <a:latin typeface="Trebuchet MS"/>
              <a:cs typeface="Trebuchet MS"/>
            </a:endParaRPr>
          </a:p>
          <a:p>
            <a:pPr marL="12700" marR="90805">
              <a:lnSpc>
                <a:spcPct val="117300"/>
              </a:lnSpc>
              <a:spcBef>
                <a:spcPts val="940"/>
              </a:spcBef>
            </a:pP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B:SM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pertany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programa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d’Entitats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Empreses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65">
                <a:solidFill>
                  <a:srgbClr val="666666"/>
                </a:solidFill>
                <a:latin typeface="Tahoma"/>
                <a:cs typeface="Tahoma"/>
              </a:rPr>
              <a:t>+ </a:t>
            </a:r>
            <a:r>
              <a:rPr dirty="0" sz="1200" spc="-2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Sostenibles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Barcelona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fruït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d'aquesta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relació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participat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marc</a:t>
            </a:r>
            <a:r>
              <a:rPr dirty="0" sz="1200" spc="-1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grups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treballs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canvi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climàtic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energia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organitzats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llarg</a:t>
            </a:r>
            <a:r>
              <a:rPr dirty="0" sz="1200" spc="-7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del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2015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que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han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permès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com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resultat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el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Compromís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de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B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r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o</a:t>
            </a:r>
            <a:r>
              <a:rPr dirty="0" sz="1200" spc="-6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n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1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p</a:t>
            </a:r>
            <a:r>
              <a:rPr dirty="0" sz="1200" spc="5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e</a:t>
            </a:r>
            <a:r>
              <a:rPr dirty="0" sz="1200" spc="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229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 </a:t>
            </a:r>
            <a:r>
              <a:rPr dirty="0" sz="1200" spc="-3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C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l</a:t>
            </a:r>
            <a:r>
              <a:rPr dirty="0" sz="1200" spc="-5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i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m</a:t>
            </a:r>
            <a:r>
              <a:rPr dirty="0" sz="1200" spc="-20">
                <a:solidFill>
                  <a:srgbClr val="0068E0"/>
                </a:solidFill>
                <a:latin typeface="Tahoma"/>
                <a:cs typeface="Tahoma"/>
                <a:hlinkClick r:id="rId2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  <a:hlinkClick r:id="rId2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ahoma"/>
              <a:cs typeface="Tahoma"/>
            </a:endParaRPr>
          </a:p>
          <a:p>
            <a:pPr marL="12700" marR="5080">
              <a:lnSpc>
                <a:spcPct val="117300"/>
              </a:lnSpc>
              <a:spcBef>
                <a:spcPts val="5"/>
              </a:spcBef>
            </a:pP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l'Anella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Fòrum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disposen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mediambiental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certificats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1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4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001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 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x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ll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í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d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e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p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b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g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ó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229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015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h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m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o</a:t>
            </a:r>
            <a:r>
              <a:rPr dirty="0" sz="1200" spc="-65">
                <a:solidFill>
                  <a:srgbClr val="666666"/>
                </a:solidFill>
                <a:latin typeface="Tahoma"/>
                <a:cs typeface="Tahoma"/>
              </a:rPr>
              <a:t>v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 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q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u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55">
                <a:solidFill>
                  <a:srgbClr val="666666"/>
                </a:solidFill>
                <a:latin typeface="Tahoma"/>
                <a:cs typeface="Tahoma"/>
              </a:rPr>
              <a:t>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r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c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130">
                <a:solidFill>
                  <a:srgbClr val="666666"/>
                </a:solidFill>
                <a:latin typeface="Tahoma"/>
                <a:cs typeface="Tahoma"/>
              </a:rPr>
              <a:t>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75">
                <a:solidFill>
                  <a:srgbClr val="666666"/>
                </a:solidFill>
                <a:latin typeface="Tahoma"/>
                <a:cs typeface="Tahoma"/>
              </a:rPr>
              <a:t>f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0">
                <a:solidFill>
                  <a:srgbClr val="666666"/>
                </a:solidFill>
                <a:latin typeface="Tahoma"/>
                <a:cs typeface="Tahoma"/>
              </a:rPr>
              <a:t>l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'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n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y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2</a:t>
            </a:r>
            <a:r>
              <a:rPr dirty="0" sz="1200" spc="-45">
                <a:solidFill>
                  <a:srgbClr val="666666"/>
                </a:solidFill>
                <a:latin typeface="Tahoma"/>
                <a:cs typeface="Tahoma"/>
              </a:rPr>
              <a:t>018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963" y="542035"/>
            <a:ext cx="3730625" cy="6813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300" spc="-380"/>
              <a:t>G</a:t>
            </a:r>
            <a:r>
              <a:rPr dirty="0" sz="4300" spc="-275"/>
              <a:t>e</a:t>
            </a:r>
            <a:r>
              <a:rPr dirty="0" sz="4300" spc="-60"/>
              <a:t>s</a:t>
            </a:r>
            <a:r>
              <a:rPr dirty="0" sz="4300" spc="-405"/>
              <a:t>t</a:t>
            </a:r>
            <a:r>
              <a:rPr dirty="0" sz="4300" spc="-310"/>
              <a:t>i</a:t>
            </a:r>
            <a:r>
              <a:rPr dirty="0" sz="4300" spc="-20"/>
              <a:t>ó</a:t>
            </a:r>
            <a:r>
              <a:rPr dirty="0" sz="4300" spc="-440"/>
              <a:t> </a:t>
            </a:r>
            <a:r>
              <a:rPr dirty="0" sz="4300" spc="-315"/>
              <a:t>A</a:t>
            </a:r>
            <a:r>
              <a:rPr dirty="0" sz="4300" spc="-195"/>
              <a:t>m</a:t>
            </a:r>
            <a:r>
              <a:rPr dirty="0" sz="4300" spc="-100"/>
              <a:t>b</a:t>
            </a:r>
            <a:r>
              <a:rPr dirty="0" sz="4300" spc="-310"/>
              <a:t>i</a:t>
            </a:r>
            <a:r>
              <a:rPr dirty="0" sz="4300" spc="-275"/>
              <a:t>e</a:t>
            </a:r>
            <a:r>
              <a:rPr dirty="0" sz="4300" spc="-125"/>
              <a:t>n</a:t>
            </a:r>
            <a:r>
              <a:rPr dirty="0" sz="4300" spc="-405"/>
              <a:t>t</a:t>
            </a:r>
            <a:r>
              <a:rPr dirty="0" sz="4300" spc="-195"/>
              <a:t>a</a:t>
            </a:r>
            <a:r>
              <a:rPr dirty="0" sz="4300" spc="-280"/>
              <a:t>l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346963" y="1382796"/>
            <a:ext cx="6771005" cy="131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Conscients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importància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valorar </a:t>
            </a:r>
            <a:r>
              <a:rPr dirty="0" sz="1200" spc="45">
                <a:solidFill>
                  <a:srgbClr val="666666"/>
                </a:solidFill>
                <a:latin typeface="Tahoma"/>
                <a:cs typeface="Tahoma"/>
              </a:rPr>
              <a:t>el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ambient,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ens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sentim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responsables de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l’impacte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 ambiental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tractem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mantenir</a:t>
            </a:r>
            <a:r>
              <a:rPr dirty="0" sz="1200" spc="-18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l’equilibri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ecològic</a:t>
            </a:r>
            <a:r>
              <a:rPr dirty="0" sz="1200" spc="-16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global</a:t>
            </a:r>
            <a:r>
              <a:rPr dirty="0" sz="1200" spc="-2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amb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l’objectiu</a:t>
            </a:r>
            <a:r>
              <a:rPr dirty="0" sz="1200" spc="-1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d’anar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més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enllà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nostres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obligacions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legals.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Com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empresa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responsable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compromesa,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treballem</a:t>
            </a:r>
            <a:r>
              <a:rPr dirty="0" sz="1200" spc="-1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per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incorporar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millors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pràctiques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666666"/>
                </a:solidFill>
                <a:latin typeface="Tahoma"/>
                <a:cs typeface="Tahoma"/>
              </a:rPr>
              <a:t>fer</a:t>
            </a:r>
            <a:r>
              <a:rPr dirty="0" sz="1200" spc="-18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un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bon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40">
                <a:solidFill>
                  <a:srgbClr val="666666"/>
                </a:solidFill>
                <a:latin typeface="Tahoma"/>
                <a:cs typeface="Tahoma"/>
              </a:rPr>
              <a:t>ús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recursos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disponibles.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666666"/>
                </a:solidFill>
                <a:latin typeface="Tahoma"/>
                <a:cs typeface="Tahoma"/>
              </a:rPr>
              <a:t>Totes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activitats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estan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aixoplugades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dins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Política</a:t>
            </a:r>
            <a:r>
              <a:rPr dirty="0" sz="1200" spc="-14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Medi</a:t>
            </a:r>
            <a:r>
              <a:rPr dirty="0" sz="1200" spc="-2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 spc="-1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Ambient</a:t>
            </a:r>
            <a:r>
              <a:rPr dirty="0" sz="1200" spc="-1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</a:t>
            </a:r>
            <a:r>
              <a:rPr dirty="0" sz="1200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de</a:t>
            </a:r>
            <a:r>
              <a:rPr dirty="0" sz="1200" spc="-55">
                <a:solidFill>
                  <a:srgbClr val="0068E0"/>
                </a:solidFill>
                <a:latin typeface="Tahoma"/>
                <a:cs typeface="Tahoma"/>
                <a:hlinkClick r:id="rId3"/>
              </a:rPr>
              <a:t> B:SM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,</a:t>
            </a:r>
            <a:r>
              <a:rPr dirty="0" sz="1200" spc="-13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on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666666"/>
                </a:solidFill>
                <a:latin typeface="Tahoma"/>
                <a:cs typeface="Tahoma"/>
              </a:rPr>
              <a:t>tenen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cabuda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eixos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estratègics,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valors</a:t>
            </a:r>
            <a:r>
              <a:rPr dirty="0" sz="1200" spc="-1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compromisos.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6963" y="7527564"/>
            <a:ext cx="6606540" cy="88391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95"/>
              </a:spcBef>
            </a:pP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15">
                <a:solidFill>
                  <a:srgbClr val="666666"/>
                </a:solidFill>
                <a:latin typeface="Tahoma"/>
                <a:cs typeface="Tahoma"/>
              </a:rPr>
              <a:t>Comitès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revisat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l’acompliment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d’objectius,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indicadors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accions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millora</a:t>
            </a:r>
            <a:r>
              <a:rPr dirty="0" sz="1200" spc="-14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associades,</a:t>
            </a:r>
            <a:r>
              <a:rPr dirty="0" sz="1200" spc="9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derivades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mateixos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SGM</a:t>
            </a:r>
            <a:r>
              <a:rPr dirty="0" sz="1200" spc="-19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i/o</a:t>
            </a:r>
            <a:r>
              <a:rPr dirty="0" sz="1200" spc="-114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dels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Plans</a:t>
            </a:r>
            <a:r>
              <a:rPr dirty="0" sz="1200" spc="-1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d’Acció</a:t>
            </a:r>
            <a:r>
              <a:rPr dirty="0" sz="1200" spc="-11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medi</a:t>
            </a:r>
            <a:r>
              <a:rPr dirty="0" sz="1200" spc="-21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ambient.</a:t>
            </a:r>
            <a:r>
              <a:rPr dirty="0" sz="1200" spc="-14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5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l'Anella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Olímpica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Fòrum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hem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validat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els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respectius </a:t>
            </a:r>
            <a:r>
              <a:rPr dirty="0" sz="1200" spc="20">
                <a:solidFill>
                  <a:srgbClr val="666666"/>
                </a:solidFill>
                <a:latin typeface="Tahoma"/>
                <a:cs typeface="Tahoma"/>
              </a:rPr>
              <a:t>sistemes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gestió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ambiental </a:t>
            </a:r>
            <a:r>
              <a:rPr dirty="0" sz="1200" spc="-15">
                <a:solidFill>
                  <a:srgbClr val="666666"/>
                </a:solidFill>
                <a:latin typeface="Tahoma"/>
                <a:cs typeface="Tahoma"/>
              </a:rPr>
              <a:t>a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través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 </a:t>
            </a:r>
            <a:r>
              <a:rPr dirty="0" sz="1200" spc="-5">
                <a:solidFill>
                  <a:srgbClr val="666666"/>
                </a:solidFill>
                <a:latin typeface="Tahoma"/>
                <a:cs typeface="Tahoma"/>
              </a:rPr>
              <a:t>les </a:t>
            </a:r>
            <a:r>
              <a:rPr dirty="0" sz="1200" spc="-3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auditories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internes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666666"/>
                </a:solidFill>
                <a:latin typeface="Tahoma"/>
                <a:cs typeface="Tahoma"/>
              </a:rPr>
              <a:t>i</a:t>
            </a:r>
            <a:r>
              <a:rPr dirty="0" sz="1200" spc="-2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externes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666666"/>
                </a:solidFill>
                <a:latin typeface="Tahoma"/>
                <a:cs typeface="Tahoma"/>
              </a:rPr>
              <a:t>en</a:t>
            </a:r>
            <a:r>
              <a:rPr dirty="0" sz="1200" spc="-20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10">
                <a:solidFill>
                  <a:srgbClr val="666666"/>
                </a:solidFill>
                <a:latin typeface="Tahoma"/>
                <a:cs typeface="Tahoma"/>
              </a:rPr>
              <a:t>eles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quals</a:t>
            </a:r>
            <a:r>
              <a:rPr dirty="0" sz="1200" spc="-1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s'ha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30">
                <a:solidFill>
                  <a:srgbClr val="666666"/>
                </a:solidFill>
                <a:latin typeface="Tahoma"/>
                <a:cs typeface="Tahoma"/>
              </a:rPr>
              <a:t>avaluat</a:t>
            </a:r>
            <a:r>
              <a:rPr dirty="0" sz="1200" spc="-2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l'activitat</a:t>
            </a:r>
            <a:r>
              <a:rPr dirty="0" sz="1200" spc="-25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666666"/>
                </a:solidFill>
                <a:latin typeface="Tahoma"/>
                <a:cs typeface="Tahoma"/>
              </a:rPr>
              <a:t>de</a:t>
            </a:r>
            <a:r>
              <a:rPr dirty="0" sz="1200" spc="-6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5">
                <a:solidFill>
                  <a:srgbClr val="666666"/>
                </a:solidFill>
                <a:latin typeface="Tahoma"/>
                <a:cs typeface="Tahoma"/>
              </a:rPr>
              <a:t>forma</a:t>
            </a:r>
            <a:r>
              <a:rPr dirty="0" sz="1200" spc="-150">
                <a:solidFill>
                  <a:srgbClr val="666666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666666"/>
                </a:solidFill>
                <a:latin typeface="Tahoma"/>
                <a:cs typeface="Tahoma"/>
              </a:rPr>
              <a:t>integral.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5126" y="9079382"/>
            <a:ext cx="5618073" cy="8583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73423" y="3841699"/>
            <a:ext cx="3413759" cy="227258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203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dirty="0" spc="-10"/>
              <a:t>107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2022-10-03T16:24:57Z</dcterms:created>
  <dcterms:modified xsi:type="dcterms:W3CDTF">2022-10-03T16:24:57Z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2019-01-18T00:00:00Z</vt:filetime>
  </property>
  <property fmtid="{D5CDD505-2E9C-101B-9397-08002B2CF9AE}" pid="3" name="Creator">
    <vt:lpwstr>pdftk 2.02 - www.pdftk.com</vt:lpwstr>
  </property>
  <property fmtid="{D5CDD505-2E9C-101B-9397-08002B2CF9AE}" pid="4" name="LastSaved">
    <vt:filetime>2022-10-03T00:00:00Z</vt:filetime>
  </property>
</Properties>
</file>