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Default Extension="png" ContentType="image/png"/>
  <Override PartName="/ppt/slides/slide10.xml" ContentType="application/vnd.openxmlformats-officedocument.presentationml.slide+xml"/>
  <Override PartName="/ppt/slides/slide11.xml" ContentType="application/vnd.openxmlformats-officedocument.presentationml.slide+xml"/>
  <Default Extension="jpg" ContentType="image/jpg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</p:sldIdLst>
  <p:sldSz cx="7556500" cy="10693400"/>
  <p:notesSz cx="7556500" cy="106934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7213" y="3314954"/>
            <a:ext cx="6428422" cy="22456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4427" y="5988304"/>
            <a:ext cx="5293995" cy="2673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3A3938"/>
                </a:solidFill>
                <a:latin typeface="Tahoma"/>
                <a:cs typeface="Tahoma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#</a:t>
            </a:fld>
            <a:endParaRPr sz="1500">
              <a:latin typeface="Tahoma"/>
              <a:cs typeface="Tahoma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rgbClr val="70B76C"/>
                </a:solidFill>
                <a:latin typeface="Tahoma"/>
                <a:cs typeface="Tahom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3A3938"/>
                </a:solidFill>
                <a:latin typeface="Tahoma"/>
                <a:cs typeface="Tahoma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#</a:t>
            </a:fld>
            <a:endParaRPr sz="1500">
              <a:latin typeface="Tahoma"/>
              <a:cs typeface="Tahoma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rgbClr val="70B76C"/>
                </a:solidFill>
                <a:latin typeface="Tahoma"/>
                <a:cs typeface="Tahom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8142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94867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3A3938"/>
                </a:solidFill>
                <a:latin typeface="Tahoma"/>
                <a:cs typeface="Tahoma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#</a:t>
            </a:fld>
            <a:endParaRPr sz="1500">
              <a:latin typeface="Tahoma"/>
              <a:cs typeface="Tahoma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3027968" y="7245492"/>
            <a:ext cx="1240790" cy="1000760"/>
          </a:xfrm>
          <a:custGeom>
            <a:avLst/>
            <a:gdLst/>
            <a:ahLst/>
            <a:cxnLst/>
            <a:rect l="l" t="t" r="r" b="b"/>
            <a:pathLst>
              <a:path w="1240789" h="1000759">
                <a:moveTo>
                  <a:pt x="894892" y="0"/>
                </a:moveTo>
                <a:lnTo>
                  <a:pt x="847232" y="11396"/>
                </a:lnTo>
                <a:lnTo>
                  <a:pt x="799951" y="24354"/>
                </a:lnTo>
                <a:lnTo>
                  <a:pt x="753092" y="38868"/>
                </a:lnTo>
                <a:lnTo>
                  <a:pt x="706699" y="54929"/>
                </a:lnTo>
                <a:lnTo>
                  <a:pt x="660814" y="72529"/>
                </a:lnTo>
                <a:lnTo>
                  <a:pt x="615480" y="91662"/>
                </a:lnTo>
                <a:lnTo>
                  <a:pt x="570740" y="112321"/>
                </a:lnTo>
                <a:lnTo>
                  <a:pt x="526636" y="134496"/>
                </a:lnTo>
                <a:lnTo>
                  <a:pt x="483212" y="158182"/>
                </a:lnTo>
                <a:lnTo>
                  <a:pt x="440510" y="183370"/>
                </a:lnTo>
                <a:lnTo>
                  <a:pt x="398573" y="210053"/>
                </a:lnTo>
                <a:lnTo>
                  <a:pt x="357444" y="238223"/>
                </a:lnTo>
                <a:lnTo>
                  <a:pt x="317165" y="267874"/>
                </a:lnTo>
                <a:lnTo>
                  <a:pt x="277780" y="298997"/>
                </a:lnTo>
                <a:lnTo>
                  <a:pt x="239331" y="331586"/>
                </a:lnTo>
                <a:lnTo>
                  <a:pt x="201861" y="365632"/>
                </a:lnTo>
                <a:lnTo>
                  <a:pt x="165413" y="401128"/>
                </a:lnTo>
                <a:lnTo>
                  <a:pt x="130030" y="438067"/>
                </a:lnTo>
                <a:lnTo>
                  <a:pt x="95754" y="476441"/>
                </a:lnTo>
                <a:lnTo>
                  <a:pt x="62629" y="516243"/>
                </a:lnTo>
                <a:lnTo>
                  <a:pt x="30696" y="557465"/>
                </a:lnTo>
                <a:lnTo>
                  <a:pt x="0" y="600100"/>
                </a:lnTo>
                <a:lnTo>
                  <a:pt x="577189" y="1000505"/>
                </a:lnTo>
                <a:lnTo>
                  <a:pt x="607473" y="959730"/>
                </a:lnTo>
                <a:lnTo>
                  <a:pt x="639906" y="921496"/>
                </a:lnTo>
                <a:lnTo>
                  <a:pt x="674345" y="885830"/>
                </a:lnTo>
                <a:lnTo>
                  <a:pt x="710650" y="852756"/>
                </a:lnTo>
                <a:lnTo>
                  <a:pt x="748678" y="822299"/>
                </a:lnTo>
                <a:lnTo>
                  <a:pt x="788288" y="794484"/>
                </a:lnTo>
                <a:lnTo>
                  <a:pt x="829340" y="769336"/>
                </a:lnTo>
                <a:lnTo>
                  <a:pt x="871691" y="746880"/>
                </a:lnTo>
                <a:lnTo>
                  <a:pt x="915200" y="727141"/>
                </a:lnTo>
                <a:lnTo>
                  <a:pt x="959726" y="710145"/>
                </a:lnTo>
                <a:lnTo>
                  <a:pt x="1005126" y="695915"/>
                </a:lnTo>
                <a:lnTo>
                  <a:pt x="1051261" y="684477"/>
                </a:lnTo>
                <a:lnTo>
                  <a:pt x="1097988" y="675856"/>
                </a:lnTo>
                <a:lnTo>
                  <a:pt x="1145165" y="670076"/>
                </a:lnTo>
                <a:lnTo>
                  <a:pt x="1192652" y="667164"/>
                </a:lnTo>
                <a:lnTo>
                  <a:pt x="1240307" y="667143"/>
                </a:lnTo>
                <a:lnTo>
                  <a:pt x="1207502" y="627558"/>
                </a:lnTo>
                <a:lnTo>
                  <a:pt x="1176071" y="587117"/>
                </a:lnTo>
                <a:lnTo>
                  <a:pt x="1146018" y="545859"/>
                </a:lnTo>
                <a:lnTo>
                  <a:pt x="1117350" y="503818"/>
                </a:lnTo>
                <a:lnTo>
                  <a:pt x="1090072" y="461030"/>
                </a:lnTo>
                <a:lnTo>
                  <a:pt x="1064188" y="417532"/>
                </a:lnTo>
                <a:lnTo>
                  <a:pt x="1039705" y="373359"/>
                </a:lnTo>
                <a:lnTo>
                  <a:pt x="1016627" y="328547"/>
                </a:lnTo>
                <a:lnTo>
                  <a:pt x="994961" y="283133"/>
                </a:lnTo>
                <a:lnTo>
                  <a:pt x="974710" y="237151"/>
                </a:lnTo>
                <a:lnTo>
                  <a:pt x="955882" y="190639"/>
                </a:lnTo>
                <a:lnTo>
                  <a:pt x="938481" y="143632"/>
                </a:lnTo>
                <a:lnTo>
                  <a:pt x="922512" y="96165"/>
                </a:lnTo>
                <a:lnTo>
                  <a:pt x="907980" y="48276"/>
                </a:lnTo>
                <a:lnTo>
                  <a:pt x="894892" y="0"/>
                </a:lnTo>
                <a:close/>
              </a:path>
            </a:pathLst>
          </a:custGeom>
          <a:solidFill>
            <a:srgbClr val="19B3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3262715" y="2914514"/>
            <a:ext cx="2065655" cy="1499870"/>
          </a:xfrm>
          <a:custGeom>
            <a:avLst/>
            <a:gdLst/>
            <a:ahLst/>
            <a:cxnLst/>
            <a:rect l="l" t="t" r="r" b="b"/>
            <a:pathLst>
              <a:path w="2065654" h="1499870">
                <a:moveTo>
                  <a:pt x="1752688" y="0"/>
                </a:moveTo>
                <a:lnTo>
                  <a:pt x="0" y="870330"/>
                </a:lnTo>
                <a:lnTo>
                  <a:pt x="312432" y="1499501"/>
                </a:lnTo>
                <a:lnTo>
                  <a:pt x="2065121" y="629157"/>
                </a:lnTo>
                <a:lnTo>
                  <a:pt x="1752688" y="0"/>
                </a:lnTo>
                <a:close/>
              </a:path>
            </a:pathLst>
          </a:custGeom>
          <a:solidFill>
            <a:srgbClr val="AD7C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4116222" y="4480071"/>
            <a:ext cx="1097280" cy="1165860"/>
          </a:xfrm>
          <a:custGeom>
            <a:avLst/>
            <a:gdLst/>
            <a:ahLst/>
            <a:cxnLst/>
            <a:rect l="l" t="t" r="r" b="b"/>
            <a:pathLst>
              <a:path w="1097279" h="1165860">
                <a:moveTo>
                  <a:pt x="507009" y="0"/>
                </a:moveTo>
                <a:lnTo>
                  <a:pt x="0" y="783678"/>
                </a:lnTo>
                <a:lnTo>
                  <a:pt x="589788" y="1165275"/>
                </a:lnTo>
                <a:lnTo>
                  <a:pt x="1096810" y="381584"/>
                </a:lnTo>
                <a:lnTo>
                  <a:pt x="507009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g object 19"/>
          <p:cNvSpPr/>
          <p:nvPr/>
        </p:nvSpPr>
        <p:spPr>
          <a:xfrm>
            <a:off x="1835259" y="4045265"/>
            <a:ext cx="1140460" cy="1090295"/>
          </a:xfrm>
          <a:custGeom>
            <a:avLst/>
            <a:gdLst/>
            <a:ahLst/>
            <a:cxnLst/>
            <a:rect l="l" t="t" r="r" b="b"/>
            <a:pathLst>
              <a:path w="1140460" h="1090295">
                <a:moveTo>
                  <a:pt x="400405" y="0"/>
                </a:moveTo>
                <a:lnTo>
                  <a:pt x="0" y="577189"/>
                </a:lnTo>
                <a:lnTo>
                  <a:pt x="739470" y="1090180"/>
                </a:lnTo>
                <a:lnTo>
                  <a:pt x="1139888" y="512991"/>
                </a:lnTo>
                <a:lnTo>
                  <a:pt x="400405" y="0"/>
                </a:lnTo>
                <a:close/>
              </a:path>
            </a:pathLst>
          </a:custGeom>
          <a:solidFill>
            <a:srgbClr val="4B74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g object 20"/>
          <p:cNvSpPr/>
          <p:nvPr/>
        </p:nvSpPr>
        <p:spPr>
          <a:xfrm>
            <a:off x="4824418" y="6867518"/>
            <a:ext cx="1857375" cy="1588135"/>
          </a:xfrm>
          <a:custGeom>
            <a:avLst/>
            <a:gdLst/>
            <a:ahLst/>
            <a:cxnLst/>
            <a:rect l="l" t="t" r="r" b="b"/>
            <a:pathLst>
              <a:path w="1857375" h="1588134">
                <a:moveTo>
                  <a:pt x="400405" y="0"/>
                </a:moveTo>
                <a:lnTo>
                  <a:pt x="0" y="577189"/>
                </a:lnTo>
                <a:lnTo>
                  <a:pt x="1456715" y="1587753"/>
                </a:lnTo>
                <a:lnTo>
                  <a:pt x="1857121" y="1010564"/>
                </a:lnTo>
                <a:lnTo>
                  <a:pt x="400405" y="0"/>
                </a:lnTo>
                <a:close/>
              </a:path>
            </a:pathLst>
          </a:custGeom>
          <a:solidFill>
            <a:srgbClr val="E0C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bg object 21"/>
          <p:cNvSpPr/>
          <p:nvPr/>
        </p:nvSpPr>
        <p:spPr>
          <a:xfrm>
            <a:off x="1314890" y="5828970"/>
            <a:ext cx="1227455" cy="1904364"/>
          </a:xfrm>
          <a:custGeom>
            <a:avLst/>
            <a:gdLst/>
            <a:ahLst/>
            <a:cxnLst/>
            <a:rect l="l" t="t" r="r" b="b"/>
            <a:pathLst>
              <a:path w="1227455" h="1904365">
                <a:moveTo>
                  <a:pt x="666432" y="0"/>
                </a:moveTo>
                <a:lnTo>
                  <a:pt x="0" y="222123"/>
                </a:lnTo>
                <a:lnTo>
                  <a:pt x="560616" y="1904072"/>
                </a:lnTo>
                <a:lnTo>
                  <a:pt x="1227048" y="1681949"/>
                </a:lnTo>
                <a:lnTo>
                  <a:pt x="666432" y="0"/>
                </a:lnTo>
                <a:close/>
              </a:path>
            </a:pathLst>
          </a:custGeom>
          <a:solidFill>
            <a:srgbClr val="EC82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g object 22"/>
          <p:cNvSpPr/>
          <p:nvPr/>
        </p:nvSpPr>
        <p:spPr>
          <a:xfrm>
            <a:off x="3844627" y="8090347"/>
            <a:ext cx="1557020" cy="1812925"/>
          </a:xfrm>
          <a:custGeom>
            <a:avLst/>
            <a:gdLst/>
            <a:ahLst/>
            <a:cxnLst/>
            <a:rect l="l" t="t" r="r" b="b"/>
            <a:pathLst>
              <a:path w="1557020" h="1812925">
                <a:moveTo>
                  <a:pt x="979741" y="0"/>
                </a:moveTo>
                <a:lnTo>
                  <a:pt x="0" y="1412290"/>
                </a:lnTo>
                <a:lnTo>
                  <a:pt x="577189" y="1812696"/>
                </a:lnTo>
                <a:lnTo>
                  <a:pt x="1556931" y="400405"/>
                </a:lnTo>
                <a:lnTo>
                  <a:pt x="979741" y="0"/>
                </a:lnTo>
                <a:close/>
              </a:path>
            </a:pathLst>
          </a:custGeom>
          <a:solidFill>
            <a:srgbClr val="365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bg object 23"/>
          <p:cNvSpPr/>
          <p:nvPr/>
        </p:nvSpPr>
        <p:spPr>
          <a:xfrm>
            <a:off x="5531434" y="3249397"/>
            <a:ext cx="1266190" cy="2078355"/>
          </a:xfrm>
          <a:custGeom>
            <a:avLst/>
            <a:gdLst/>
            <a:ahLst/>
            <a:cxnLst/>
            <a:rect l="l" t="t" r="r" b="b"/>
            <a:pathLst>
              <a:path w="1266190" h="2078354">
                <a:moveTo>
                  <a:pt x="596582" y="0"/>
                </a:moveTo>
                <a:lnTo>
                  <a:pt x="0" y="1863737"/>
                </a:lnTo>
                <a:lnTo>
                  <a:pt x="669035" y="2077897"/>
                </a:lnTo>
                <a:lnTo>
                  <a:pt x="1265618" y="214160"/>
                </a:lnTo>
                <a:lnTo>
                  <a:pt x="596582" y="0"/>
                </a:lnTo>
                <a:close/>
              </a:path>
            </a:pathLst>
          </a:custGeom>
          <a:solidFill>
            <a:srgbClr val="DD13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bg object 24"/>
          <p:cNvSpPr/>
          <p:nvPr/>
        </p:nvSpPr>
        <p:spPr>
          <a:xfrm>
            <a:off x="4099523" y="5779650"/>
            <a:ext cx="2059305" cy="1036319"/>
          </a:xfrm>
          <a:custGeom>
            <a:avLst/>
            <a:gdLst/>
            <a:ahLst/>
            <a:cxnLst/>
            <a:rect l="l" t="t" r="r" b="b"/>
            <a:pathLst>
              <a:path w="2059304" h="1036320">
                <a:moveTo>
                  <a:pt x="1241214" y="30"/>
                </a:moveTo>
                <a:lnTo>
                  <a:pt x="1196509" y="0"/>
                </a:lnTo>
                <a:lnTo>
                  <a:pt x="1151864" y="1311"/>
                </a:lnTo>
                <a:lnTo>
                  <a:pt x="1107310" y="3958"/>
                </a:lnTo>
                <a:lnTo>
                  <a:pt x="1062881" y="7935"/>
                </a:lnTo>
                <a:lnTo>
                  <a:pt x="1018608" y="13236"/>
                </a:lnTo>
                <a:lnTo>
                  <a:pt x="974523" y="19855"/>
                </a:lnTo>
                <a:lnTo>
                  <a:pt x="930659" y="27787"/>
                </a:lnTo>
                <a:lnTo>
                  <a:pt x="887048" y="37025"/>
                </a:lnTo>
                <a:lnTo>
                  <a:pt x="843722" y="47565"/>
                </a:lnTo>
                <a:lnTo>
                  <a:pt x="800714" y="59399"/>
                </a:lnTo>
                <a:lnTo>
                  <a:pt x="758055" y="72523"/>
                </a:lnTo>
                <a:lnTo>
                  <a:pt x="715778" y="86929"/>
                </a:lnTo>
                <a:lnTo>
                  <a:pt x="673914" y="102614"/>
                </a:lnTo>
                <a:lnTo>
                  <a:pt x="632497" y="119570"/>
                </a:lnTo>
                <a:lnTo>
                  <a:pt x="591558" y="137792"/>
                </a:lnTo>
                <a:lnTo>
                  <a:pt x="551130" y="157274"/>
                </a:lnTo>
                <a:lnTo>
                  <a:pt x="511245" y="178010"/>
                </a:lnTo>
                <a:lnTo>
                  <a:pt x="471935" y="199995"/>
                </a:lnTo>
                <a:lnTo>
                  <a:pt x="433231" y="223223"/>
                </a:lnTo>
                <a:lnTo>
                  <a:pt x="395168" y="247687"/>
                </a:lnTo>
                <a:lnTo>
                  <a:pt x="357775" y="273382"/>
                </a:lnTo>
                <a:lnTo>
                  <a:pt x="321087" y="300302"/>
                </a:lnTo>
                <a:lnTo>
                  <a:pt x="285135" y="328442"/>
                </a:lnTo>
                <a:lnTo>
                  <a:pt x="249951" y="357795"/>
                </a:lnTo>
                <a:lnTo>
                  <a:pt x="215567" y="388355"/>
                </a:lnTo>
                <a:lnTo>
                  <a:pt x="182016" y="420118"/>
                </a:lnTo>
                <a:lnTo>
                  <a:pt x="149330" y="453076"/>
                </a:lnTo>
                <a:lnTo>
                  <a:pt x="117541" y="487225"/>
                </a:lnTo>
                <a:lnTo>
                  <a:pt x="86681" y="522558"/>
                </a:lnTo>
                <a:lnTo>
                  <a:pt x="56783" y="559070"/>
                </a:lnTo>
                <a:lnTo>
                  <a:pt x="27878" y="596754"/>
                </a:lnTo>
                <a:lnTo>
                  <a:pt x="0" y="635605"/>
                </a:lnTo>
                <a:lnTo>
                  <a:pt x="577176" y="1036011"/>
                </a:lnTo>
                <a:lnTo>
                  <a:pt x="605289" y="997982"/>
                </a:lnTo>
                <a:lnTo>
                  <a:pt x="635270" y="962149"/>
                </a:lnTo>
                <a:lnTo>
                  <a:pt x="667006" y="928533"/>
                </a:lnTo>
                <a:lnTo>
                  <a:pt x="700383" y="897155"/>
                </a:lnTo>
                <a:lnTo>
                  <a:pt x="735287" y="868035"/>
                </a:lnTo>
                <a:lnTo>
                  <a:pt x="771603" y="841193"/>
                </a:lnTo>
                <a:lnTo>
                  <a:pt x="809219" y="816651"/>
                </a:lnTo>
                <a:lnTo>
                  <a:pt x="848019" y="794429"/>
                </a:lnTo>
                <a:lnTo>
                  <a:pt x="887890" y="774547"/>
                </a:lnTo>
                <a:lnTo>
                  <a:pt x="928718" y="757027"/>
                </a:lnTo>
                <a:lnTo>
                  <a:pt x="970388" y="741889"/>
                </a:lnTo>
                <a:lnTo>
                  <a:pt x="1012788" y="729153"/>
                </a:lnTo>
                <a:lnTo>
                  <a:pt x="1055802" y="718840"/>
                </a:lnTo>
                <a:lnTo>
                  <a:pt x="1099317" y="710972"/>
                </a:lnTo>
                <a:lnTo>
                  <a:pt x="1143219" y="705567"/>
                </a:lnTo>
                <a:lnTo>
                  <a:pt x="1187393" y="702648"/>
                </a:lnTo>
                <a:lnTo>
                  <a:pt x="1231726" y="702234"/>
                </a:lnTo>
                <a:lnTo>
                  <a:pt x="1276104" y="704346"/>
                </a:lnTo>
                <a:lnTo>
                  <a:pt x="1320413" y="709005"/>
                </a:lnTo>
                <a:lnTo>
                  <a:pt x="1364539" y="716232"/>
                </a:lnTo>
                <a:lnTo>
                  <a:pt x="1408367" y="726047"/>
                </a:lnTo>
                <a:lnTo>
                  <a:pt x="1451784" y="738471"/>
                </a:lnTo>
                <a:lnTo>
                  <a:pt x="1494675" y="753524"/>
                </a:lnTo>
                <a:lnTo>
                  <a:pt x="1536927" y="771227"/>
                </a:lnTo>
                <a:lnTo>
                  <a:pt x="1578426" y="791601"/>
                </a:lnTo>
                <a:lnTo>
                  <a:pt x="1619058" y="814666"/>
                </a:lnTo>
                <a:lnTo>
                  <a:pt x="1658708" y="840444"/>
                </a:lnTo>
                <a:lnTo>
                  <a:pt x="2059114" y="263254"/>
                </a:lnTo>
                <a:lnTo>
                  <a:pt x="2019394" y="236627"/>
                </a:lnTo>
                <a:lnTo>
                  <a:pt x="1979123" y="211452"/>
                </a:lnTo>
                <a:lnTo>
                  <a:pt x="1938331" y="187724"/>
                </a:lnTo>
                <a:lnTo>
                  <a:pt x="1897051" y="165436"/>
                </a:lnTo>
                <a:lnTo>
                  <a:pt x="1855315" y="144583"/>
                </a:lnTo>
                <a:lnTo>
                  <a:pt x="1813157" y="125159"/>
                </a:lnTo>
                <a:lnTo>
                  <a:pt x="1770607" y="107158"/>
                </a:lnTo>
                <a:lnTo>
                  <a:pt x="1727697" y="90574"/>
                </a:lnTo>
                <a:lnTo>
                  <a:pt x="1684462" y="75402"/>
                </a:lnTo>
                <a:lnTo>
                  <a:pt x="1640931" y="61636"/>
                </a:lnTo>
                <a:lnTo>
                  <a:pt x="1597138" y="49269"/>
                </a:lnTo>
                <a:lnTo>
                  <a:pt x="1553115" y="38296"/>
                </a:lnTo>
                <a:lnTo>
                  <a:pt x="1508894" y="28712"/>
                </a:lnTo>
                <a:lnTo>
                  <a:pt x="1464507" y="20509"/>
                </a:lnTo>
                <a:lnTo>
                  <a:pt x="1419987" y="13684"/>
                </a:lnTo>
                <a:lnTo>
                  <a:pt x="1375365" y="8229"/>
                </a:lnTo>
                <a:lnTo>
                  <a:pt x="1330674" y="4139"/>
                </a:lnTo>
                <a:lnTo>
                  <a:pt x="1285947" y="1408"/>
                </a:lnTo>
                <a:lnTo>
                  <a:pt x="1241214" y="30"/>
                </a:lnTo>
                <a:close/>
              </a:path>
            </a:pathLst>
          </a:custGeom>
          <a:solidFill>
            <a:srgbClr val="489A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bg object 25"/>
          <p:cNvSpPr/>
          <p:nvPr/>
        </p:nvSpPr>
        <p:spPr>
          <a:xfrm>
            <a:off x="1871244" y="8233339"/>
            <a:ext cx="1723389" cy="1339215"/>
          </a:xfrm>
          <a:custGeom>
            <a:avLst/>
            <a:gdLst/>
            <a:ahLst/>
            <a:cxnLst/>
            <a:rect l="l" t="t" r="r" b="b"/>
            <a:pathLst>
              <a:path w="1723389" h="1339215">
                <a:moveTo>
                  <a:pt x="281003" y="0"/>
                </a:moveTo>
                <a:lnTo>
                  <a:pt x="234585" y="338"/>
                </a:lnTo>
                <a:lnTo>
                  <a:pt x="187966" y="2152"/>
                </a:lnTo>
                <a:lnTo>
                  <a:pt x="141170" y="5462"/>
                </a:lnTo>
                <a:lnTo>
                  <a:pt x="94226" y="10286"/>
                </a:lnTo>
                <a:lnTo>
                  <a:pt x="47160" y="16642"/>
                </a:lnTo>
                <a:lnTo>
                  <a:pt x="0" y="24548"/>
                </a:lnTo>
                <a:lnTo>
                  <a:pt x="127177" y="715416"/>
                </a:lnTo>
                <a:lnTo>
                  <a:pt x="173923" y="708256"/>
                </a:lnTo>
                <a:lnTo>
                  <a:pt x="220446" y="703972"/>
                </a:lnTo>
                <a:lnTo>
                  <a:pt x="266652" y="702498"/>
                </a:lnTo>
                <a:lnTo>
                  <a:pt x="312444" y="703767"/>
                </a:lnTo>
                <a:lnTo>
                  <a:pt x="357728" y="707714"/>
                </a:lnTo>
                <a:lnTo>
                  <a:pt x="402408" y="714274"/>
                </a:lnTo>
                <a:lnTo>
                  <a:pt x="446388" y="723380"/>
                </a:lnTo>
                <a:lnTo>
                  <a:pt x="489574" y="734967"/>
                </a:lnTo>
                <a:lnTo>
                  <a:pt x="531869" y="748969"/>
                </a:lnTo>
                <a:lnTo>
                  <a:pt x="573179" y="765321"/>
                </a:lnTo>
                <a:lnTo>
                  <a:pt x="613408" y="783956"/>
                </a:lnTo>
                <a:lnTo>
                  <a:pt x="652461" y="804809"/>
                </a:lnTo>
                <a:lnTo>
                  <a:pt x="690241" y="827814"/>
                </a:lnTo>
                <a:lnTo>
                  <a:pt x="726654" y="852905"/>
                </a:lnTo>
                <a:lnTo>
                  <a:pt x="761605" y="880017"/>
                </a:lnTo>
                <a:lnTo>
                  <a:pt x="794997" y="909084"/>
                </a:lnTo>
                <a:lnTo>
                  <a:pt x="826736" y="940040"/>
                </a:lnTo>
                <a:lnTo>
                  <a:pt x="856726" y="972819"/>
                </a:lnTo>
                <a:lnTo>
                  <a:pt x="884872" y="1007356"/>
                </a:lnTo>
                <a:lnTo>
                  <a:pt x="911078" y="1043585"/>
                </a:lnTo>
                <a:lnTo>
                  <a:pt x="935249" y="1081440"/>
                </a:lnTo>
                <a:lnTo>
                  <a:pt x="957289" y="1120855"/>
                </a:lnTo>
                <a:lnTo>
                  <a:pt x="977103" y="1161765"/>
                </a:lnTo>
                <a:lnTo>
                  <a:pt x="994596" y="1204104"/>
                </a:lnTo>
                <a:lnTo>
                  <a:pt x="1009672" y="1247806"/>
                </a:lnTo>
                <a:lnTo>
                  <a:pt x="1022236" y="1292806"/>
                </a:lnTo>
                <a:lnTo>
                  <a:pt x="1032192" y="1339037"/>
                </a:lnTo>
                <a:lnTo>
                  <a:pt x="1723047" y="1211859"/>
                </a:lnTo>
                <a:lnTo>
                  <a:pt x="1713642" y="1164975"/>
                </a:lnTo>
                <a:lnTo>
                  <a:pt x="1702821" y="1118731"/>
                </a:lnTo>
                <a:lnTo>
                  <a:pt x="1690612" y="1073147"/>
                </a:lnTo>
                <a:lnTo>
                  <a:pt x="1677042" y="1028241"/>
                </a:lnTo>
                <a:lnTo>
                  <a:pt x="1662137" y="984031"/>
                </a:lnTo>
                <a:lnTo>
                  <a:pt x="1645925" y="940537"/>
                </a:lnTo>
                <a:lnTo>
                  <a:pt x="1628432" y="897776"/>
                </a:lnTo>
                <a:lnTo>
                  <a:pt x="1609685" y="855767"/>
                </a:lnTo>
                <a:lnTo>
                  <a:pt x="1589711" y="814530"/>
                </a:lnTo>
                <a:lnTo>
                  <a:pt x="1568538" y="774081"/>
                </a:lnTo>
                <a:lnTo>
                  <a:pt x="1546192" y="734441"/>
                </a:lnTo>
                <a:lnTo>
                  <a:pt x="1522700" y="695627"/>
                </a:lnTo>
                <a:lnTo>
                  <a:pt x="1498088" y="657658"/>
                </a:lnTo>
                <a:lnTo>
                  <a:pt x="1472385" y="620553"/>
                </a:lnTo>
                <a:lnTo>
                  <a:pt x="1445617" y="584330"/>
                </a:lnTo>
                <a:lnTo>
                  <a:pt x="1417811" y="549008"/>
                </a:lnTo>
                <a:lnTo>
                  <a:pt x="1388994" y="514605"/>
                </a:lnTo>
                <a:lnTo>
                  <a:pt x="1359192" y="481140"/>
                </a:lnTo>
                <a:lnTo>
                  <a:pt x="1328433" y="448632"/>
                </a:lnTo>
                <a:lnTo>
                  <a:pt x="1296744" y="417099"/>
                </a:lnTo>
                <a:lnTo>
                  <a:pt x="1264152" y="386559"/>
                </a:lnTo>
                <a:lnTo>
                  <a:pt x="1230683" y="357032"/>
                </a:lnTo>
                <a:lnTo>
                  <a:pt x="1196365" y="328535"/>
                </a:lnTo>
                <a:lnTo>
                  <a:pt x="1161224" y="301088"/>
                </a:lnTo>
                <a:lnTo>
                  <a:pt x="1125288" y="274709"/>
                </a:lnTo>
                <a:lnTo>
                  <a:pt x="1088583" y="249416"/>
                </a:lnTo>
                <a:lnTo>
                  <a:pt x="1051137" y="225229"/>
                </a:lnTo>
                <a:lnTo>
                  <a:pt x="1012975" y="202165"/>
                </a:lnTo>
                <a:lnTo>
                  <a:pt x="974126" y="180244"/>
                </a:lnTo>
                <a:lnTo>
                  <a:pt x="934617" y="159483"/>
                </a:lnTo>
                <a:lnTo>
                  <a:pt x="894473" y="139902"/>
                </a:lnTo>
                <a:lnTo>
                  <a:pt x="853723" y="121518"/>
                </a:lnTo>
                <a:lnTo>
                  <a:pt x="812392" y="104351"/>
                </a:lnTo>
                <a:lnTo>
                  <a:pt x="770509" y="88420"/>
                </a:lnTo>
                <a:lnTo>
                  <a:pt x="728100" y="73742"/>
                </a:lnTo>
                <a:lnTo>
                  <a:pt x="685191" y="60336"/>
                </a:lnTo>
                <a:lnTo>
                  <a:pt x="641810" y="48221"/>
                </a:lnTo>
                <a:lnTo>
                  <a:pt x="597985" y="37415"/>
                </a:lnTo>
                <a:lnTo>
                  <a:pt x="553741" y="27938"/>
                </a:lnTo>
                <a:lnTo>
                  <a:pt x="509105" y="19807"/>
                </a:lnTo>
                <a:lnTo>
                  <a:pt x="464106" y="13041"/>
                </a:lnTo>
                <a:lnTo>
                  <a:pt x="418768" y="7658"/>
                </a:lnTo>
                <a:lnTo>
                  <a:pt x="373121" y="3678"/>
                </a:lnTo>
                <a:lnTo>
                  <a:pt x="327190" y="1119"/>
                </a:lnTo>
                <a:lnTo>
                  <a:pt x="281003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g object 26"/>
          <p:cNvSpPr/>
          <p:nvPr/>
        </p:nvSpPr>
        <p:spPr>
          <a:xfrm>
            <a:off x="2641683" y="5031771"/>
            <a:ext cx="1198245" cy="1915795"/>
          </a:xfrm>
          <a:custGeom>
            <a:avLst/>
            <a:gdLst/>
            <a:ahLst/>
            <a:cxnLst/>
            <a:rect l="l" t="t" r="r" b="b"/>
            <a:pathLst>
              <a:path w="1198245" h="1915795">
                <a:moveTo>
                  <a:pt x="943390" y="0"/>
                </a:moveTo>
                <a:lnTo>
                  <a:pt x="899103" y="18039"/>
                </a:lnTo>
                <a:lnTo>
                  <a:pt x="855711" y="37348"/>
                </a:lnTo>
                <a:lnTo>
                  <a:pt x="813228" y="57898"/>
                </a:lnTo>
                <a:lnTo>
                  <a:pt x="771666" y="79657"/>
                </a:lnTo>
                <a:lnTo>
                  <a:pt x="731039" y="102597"/>
                </a:lnTo>
                <a:lnTo>
                  <a:pt x="691360" y="126686"/>
                </a:lnTo>
                <a:lnTo>
                  <a:pt x="652642" y="151896"/>
                </a:lnTo>
                <a:lnTo>
                  <a:pt x="614898" y="178195"/>
                </a:lnTo>
                <a:lnTo>
                  <a:pt x="578142" y="205556"/>
                </a:lnTo>
                <a:lnTo>
                  <a:pt x="542386" y="233946"/>
                </a:lnTo>
                <a:lnTo>
                  <a:pt x="507645" y="263336"/>
                </a:lnTo>
                <a:lnTo>
                  <a:pt x="473930" y="293697"/>
                </a:lnTo>
                <a:lnTo>
                  <a:pt x="441255" y="324999"/>
                </a:lnTo>
                <a:lnTo>
                  <a:pt x="409634" y="357211"/>
                </a:lnTo>
                <a:lnTo>
                  <a:pt x="379079" y="390303"/>
                </a:lnTo>
                <a:lnTo>
                  <a:pt x="349605" y="424246"/>
                </a:lnTo>
                <a:lnTo>
                  <a:pt x="321222" y="459009"/>
                </a:lnTo>
                <a:lnTo>
                  <a:pt x="293947" y="494563"/>
                </a:lnTo>
                <a:lnTo>
                  <a:pt x="267790" y="530878"/>
                </a:lnTo>
                <a:lnTo>
                  <a:pt x="242766" y="567923"/>
                </a:lnTo>
                <a:lnTo>
                  <a:pt x="218887" y="605669"/>
                </a:lnTo>
                <a:lnTo>
                  <a:pt x="196167" y="644086"/>
                </a:lnTo>
                <a:lnTo>
                  <a:pt x="174619" y="683143"/>
                </a:lnTo>
                <a:lnTo>
                  <a:pt x="154257" y="722812"/>
                </a:lnTo>
                <a:lnTo>
                  <a:pt x="135093" y="763061"/>
                </a:lnTo>
                <a:lnTo>
                  <a:pt x="117140" y="803861"/>
                </a:lnTo>
                <a:lnTo>
                  <a:pt x="100412" y="845183"/>
                </a:lnTo>
                <a:lnTo>
                  <a:pt x="84922" y="886995"/>
                </a:lnTo>
                <a:lnTo>
                  <a:pt x="70682" y="929268"/>
                </a:lnTo>
                <a:lnTo>
                  <a:pt x="57708" y="971973"/>
                </a:lnTo>
                <a:lnTo>
                  <a:pt x="46010" y="1015079"/>
                </a:lnTo>
                <a:lnTo>
                  <a:pt x="35603" y="1058555"/>
                </a:lnTo>
                <a:lnTo>
                  <a:pt x="26500" y="1102373"/>
                </a:lnTo>
                <a:lnTo>
                  <a:pt x="18714" y="1146503"/>
                </a:lnTo>
                <a:lnTo>
                  <a:pt x="12258" y="1190914"/>
                </a:lnTo>
                <a:lnTo>
                  <a:pt x="7146" y="1235576"/>
                </a:lnTo>
                <a:lnTo>
                  <a:pt x="3389" y="1280459"/>
                </a:lnTo>
                <a:lnTo>
                  <a:pt x="1003" y="1325534"/>
                </a:lnTo>
                <a:lnTo>
                  <a:pt x="0" y="1370770"/>
                </a:lnTo>
                <a:lnTo>
                  <a:pt x="392" y="1416138"/>
                </a:lnTo>
                <a:lnTo>
                  <a:pt x="2194" y="1461608"/>
                </a:lnTo>
                <a:lnTo>
                  <a:pt x="5418" y="1507149"/>
                </a:lnTo>
                <a:lnTo>
                  <a:pt x="10078" y="1552732"/>
                </a:lnTo>
                <a:lnTo>
                  <a:pt x="16186" y="1598326"/>
                </a:lnTo>
                <a:lnTo>
                  <a:pt x="23756" y="1643903"/>
                </a:lnTo>
                <a:lnTo>
                  <a:pt x="32802" y="1689431"/>
                </a:lnTo>
                <a:lnTo>
                  <a:pt x="43336" y="1734880"/>
                </a:lnTo>
                <a:lnTo>
                  <a:pt x="55371" y="1780222"/>
                </a:lnTo>
                <a:lnTo>
                  <a:pt x="68921" y="1825426"/>
                </a:lnTo>
                <a:lnTo>
                  <a:pt x="83999" y="1870462"/>
                </a:lnTo>
                <a:lnTo>
                  <a:pt x="100618" y="1915299"/>
                </a:lnTo>
                <a:lnTo>
                  <a:pt x="755328" y="1660690"/>
                </a:lnTo>
                <a:lnTo>
                  <a:pt x="739520" y="1616118"/>
                </a:lnTo>
                <a:lnTo>
                  <a:pt x="726578" y="1571226"/>
                </a:lnTo>
                <a:lnTo>
                  <a:pt x="716456" y="1526118"/>
                </a:lnTo>
                <a:lnTo>
                  <a:pt x="709106" y="1480902"/>
                </a:lnTo>
                <a:lnTo>
                  <a:pt x="704482" y="1435682"/>
                </a:lnTo>
                <a:lnTo>
                  <a:pt x="702537" y="1390565"/>
                </a:lnTo>
                <a:lnTo>
                  <a:pt x="703225" y="1345657"/>
                </a:lnTo>
                <a:lnTo>
                  <a:pt x="706499" y="1301064"/>
                </a:lnTo>
                <a:lnTo>
                  <a:pt x="712313" y="1256892"/>
                </a:lnTo>
                <a:lnTo>
                  <a:pt x="720619" y="1213248"/>
                </a:lnTo>
                <a:lnTo>
                  <a:pt x="731371" y="1170236"/>
                </a:lnTo>
                <a:lnTo>
                  <a:pt x="744523" y="1127964"/>
                </a:lnTo>
                <a:lnTo>
                  <a:pt x="760027" y="1086537"/>
                </a:lnTo>
                <a:lnTo>
                  <a:pt x="777838" y="1046062"/>
                </a:lnTo>
                <a:lnTo>
                  <a:pt x="797908" y="1006644"/>
                </a:lnTo>
                <a:lnTo>
                  <a:pt x="820191" y="968389"/>
                </a:lnTo>
                <a:lnTo>
                  <a:pt x="844639" y="931404"/>
                </a:lnTo>
                <a:lnTo>
                  <a:pt x="871208" y="895795"/>
                </a:lnTo>
                <a:lnTo>
                  <a:pt x="899849" y="861667"/>
                </a:lnTo>
                <a:lnTo>
                  <a:pt x="930516" y="829127"/>
                </a:lnTo>
                <a:lnTo>
                  <a:pt x="963163" y="798281"/>
                </a:lnTo>
                <a:lnTo>
                  <a:pt x="997742" y="769234"/>
                </a:lnTo>
                <a:lnTo>
                  <a:pt x="1034208" y="742093"/>
                </a:lnTo>
                <a:lnTo>
                  <a:pt x="1072513" y="716965"/>
                </a:lnTo>
                <a:lnTo>
                  <a:pt x="1112611" y="693954"/>
                </a:lnTo>
                <a:lnTo>
                  <a:pt x="1154456" y="673167"/>
                </a:lnTo>
                <a:lnTo>
                  <a:pt x="1197999" y="654710"/>
                </a:lnTo>
                <a:lnTo>
                  <a:pt x="943390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rgbClr val="70B76C"/>
                </a:solidFill>
                <a:latin typeface="Tahoma"/>
                <a:cs typeface="Tahom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3A3938"/>
                </a:solidFill>
                <a:latin typeface="Tahoma"/>
                <a:cs typeface="Tahoma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#</a:t>
            </a:fld>
            <a:endParaRPr sz="1500">
              <a:latin typeface="Tahoma"/>
              <a:cs typeface="Tahoma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3A3938"/>
                </a:solidFill>
                <a:latin typeface="Tahoma"/>
                <a:cs typeface="Tahoma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#</a:t>
            </a:fld>
            <a:endParaRPr sz="1500">
              <a:latin typeface="Tahoma"/>
              <a:cs typeface="Tahoma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27300" y="1314318"/>
            <a:ext cx="6508249" cy="5130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0" i="0">
                <a:solidFill>
                  <a:srgbClr val="70B76C"/>
                </a:solidFill>
                <a:latin typeface="Tahoma"/>
                <a:cs typeface="Tahoma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8142" y="2459482"/>
            <a:ext cx="6806565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71369" y="9944862"/>
            <a:ext cx="2420112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814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7168431" y="10226909"/>
            <a:ext cx="268604" cy="2514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0" i="0">
                <a:solidFill>
                  <a:srgbClr val="3A3938"/>
                </a:solidFill>
                <a:latin typeface="Tahoma"/>
                <a:cs typeface="Tahoma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#</a:t>
            </a:fld>
            <a:endParaRPr sz="1500">
              <a:latin typeface="Tahoma"/>
              <a:cs typeface="Tahoma"/>
            </a:endParaRPr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rsc@bsmsa.cat" TargetMode="External"/><Relationship Id="rId3" Type="http://schemas.openxmlformats.org/officeDocument/2006/relationships/image" Target="../media/image5.png"/></Relationships>

</file>

<file path=ppt/slides/_rels/slide1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.jpg"/></Relationships>

</file>

<file path=ppt/slides/_rels/slide1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47.xml"/></Relationships>

</file>

<file path=ppt/slides/_rels/slide1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.jpg"/><Relationship Id="rId3" Type="http://schemas.openxmlformats.org/officeDocument/2006/relationships/image" Target="../media/image8.jpg"/><Relationship Id="rId4" Type="http://schemas.openxmlformats.org/officeDocument/2006/relationships/image" Target="../media/image9.jpg"/><Relationship Id="rId5" Type="http://schemas.openxmlformats.org/officeDocument/2006/relationships/image" Target="../media/image10.jpg"/><Relationship Id="rId6" Type="http://schemas.openxmlformats.org/officeDocument/2006/relationships/image" Target="../media/image11.jpg"/><Relationship Id="rId7" Type="http://schemas.openxmlformats.org/officeDocument/2006/relationships/image" Target="../media/image12.jpg"/></Relationships>

</file>

<file path=ppt/slides/_rels/slide1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47.xml"/></Relationships>

</file>

<file path=ppt/slides/_rels/slide1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protecciodades@bsmsa.cat" TargetMode="External"/><Relationship Id="rId3" Type="http://schemas.openxmlformats.org/officeDocument/2006/relationships/hyperlink" Target="mailto:dpo@bsmsa.cat" TargetMode="External"/></Relationships>

</file>

<file path=ppt/slides/_rels/slide1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9.jpg"/><Relationship Id="rId3" Type="http://schemas.openxmlformats.org/officeDocument/2006/relationships/image" Target="../media/image160.jpg"/><Relationship Id="rId4" Type="http://schemas.openxmlformats.org/officeDocument/2006/relationships/image" Target="../media/image153.jpg"/><Relationship Id="rId5" Type="http://schemas.openxmlformats.org/officeDocument/2006/relationships/image" Target="../media/image154.jpg"/></Relationships>

</file>

<file path=ppt/slides/_rels/slide1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32.xml"/></Relationships>

</file>

<file path=ppt/slides/_rels/slide1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.jpg"/><Relationship Id="rId3" Type="http://schemas.openxmlformats.org/officeDocument/2006/relationships/image" Target="../media/image14.jpg"/><Relationship Id="rId4" Type="http://schemas.openxmlformats.org/officeDocument/2006/relationships/image" Target="../media/image15.jpg"/><Relationship Id="rId5" Type="http://schemas.openxmlformats.org/officeDocument/2006/relationships/image" Target="../media/image16.jpg"/><Relationship Id="rId6" Type="http://schemas.openxmlformats.org/officeDocument/2006/relationships/image" Target="../media/image17.jpg"/><Relationship Id="rId7" Type="http://schemas.openxmlformats.org/officeDocument/2006/relationships/image" Target="../media/image18.jpg"/></Relationships>

</file>

<file path=ppt/slides/_rels/slide1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9.jpg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0.png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6.xml"/><Relationship Id="rId3" Type="http://schemas.openxmlformats.org/officeDocument/2006/relationships/slide" Target="slide7.xml"/><Relationship Id="rId4" Type="http://schemas.openxmlformats.org/officeDocument/2006/relationships/slide" Target="slide9.xml"/><Relationship Id="rId5" Type="http://schemas.openxmlformats.org/officeDocument/2006/relationships/slide" Target="slide10.xml"/><Relationship Id="rId6" Type="http://schemas.openxmlformats.org/officeDocument/2006/relationships/slide" Target="slide14.xml"/><Relationship Id="rId7" Type="http://schemas.openxmlformats.org/officeDocument/2006/relationships/slide" Target="slide16.xml"/><Relationship Id="rId8" Type="http://schemas.openxmlformats.org/officeDocument/2006/relationships/slide" Target="slide17.xml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1.png"/><Relationship Id="rId3" Type="http://schemas.openxmlformats.org/officeDocument/2006/relationships/image" Target="../media/image22.png"/><Relationship Id="rId4" Type="http://schemas.openxmlformats.org/officeDocument/2006/relationships/image" Target="../media/image23.png"/><Relationship Id="rId5" Type="http://schemas.openxmlformats.org/officeDocument/2006/relationships/image" Target="../media/image24.png"/><Relationship Id="rId6" Type="http://schemas.openxmlformats.org/officeDocument/2006/relationships/image" Target="../media/image25.png"/><Relationship Id="rId7" Type="http://schemas.openxmlformats.org/officeDocument/2006/relationships/image" Target="../media/image26.png"/><Relationship Id="rId8" Type="http://schemas.openxmlformats.org/officeDocument/2006/relationships/image" Target="../media/image27.png"/><Relationship Id="rId9" Type="http://schemas.openxmlformats.org/officeDocument/2006/relationships/image" Target="../media/image28.png"/><Relationship Id="rId10" Type="http://schemas.openxmlformats.org/officeDocument/2006/relationships/image" Target="../media/image29.png"/><Relationship Id="rId11" Type="http://schemas.openxmlformats.org/officeDocument/2006/relationships/image" Target="../media/image30.png"/><Relationship Id="rId12" Type="http://schemas.openxmlformats.org/officeDocument/2006/relationships/image" Target="../media/image31.png"/><Relationship Id="rId13" Type="http://schemas.openxmlformats.org/officeDocument/2006/relationships/image" Target="../media/image32.png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bsmsa.cat/contacte/on-som/" TargetMode="External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bsmsa.cat/fileadmin/user_upload/noticies/2019/Estructura_Organitzativa_Desembre_2018_Memoria_Sostenibilitat.pdf" TargetMode="External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20.xml"/><Relationship Id="rId3" Type="http://schemas.openxmlformats.org/officeDocument/2006/relationships/slide" Target="slide28.xml"/><Relationship Id="rId4" Type="http://schemas.openxmlformats.org/officeDocument/2006/relationships/slide" Target="slide29.xml"/><Relationship Id="rId5" Type="http://schemas.openxmlformats.org/officeDocument/2006/relationships/slide" Target="slide32.xml"/><Relationship Id="rId6" Type="http://schemas.openxmlformats.org/officeDocument/2006/relationships/slide" Target="slide36.xml"/><Relationship Id="rId7" Type="http://schemas.openxmlformats.org/officeDocument/2006/relationships/slide" Target="slide42.xml"/><Relationship Id="rId8" Type="http://schemas.openxmlformats.org/officeDocument/2006/relationships/slide" Target="slide43.xml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3.png"/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6" Type="http://schemas.openxmlformats.org/officeDocument/2006/relationships/image" Target="../media/image37.png"/><Relationship Id="rId7" Type="http://schemas.openxmlformats.org/officeDocument/2006/relationships/image" Target="../media/image38.png"/><Relationship Id="rId8" Type="http://schemas.openxmlformats.org/officeDocument/2006/relationships/image" Target="../media/image39.png"/><Relationship Id="rId9" Type="http://schemas.openxmlformats.org/officeDocument/2006/relationships/image" Target="../media/image40.png"/><Relationship Id="rId10" Type="http://schemas.openxmlformats.org/officeDocument/2006/relationships/image" Target="../media/image41.png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2.png"/><Relationship Id="rId3" Type="http://schemas.openxmlformats.org/officeDocument/2006/relationships/image" Target="../media/image43.png"/><Relationship Id="rId4" Type="http://schemas.openxmlformats.org/officeDocument/2006/relationships/image" Target="../media/image44.png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5.png"/><Relationship Id="rId3" Type="http://schemas.openxmlformats.org/officeDocument/2006/relationships/image" Target="../media/image46.png"/><Relationship Id="rId4" Type="http://schemas.openxmlformats.org/officeDocument/2006/relationships/image" Target="../media/image47.png"/><Relationship Id="rId5" Type="http://schemas.openxmlformats.org/officeDocument/2006/relationships/image" Target="../media/image48.png"/><Relationship Id="rId6" Type="http://schemas.openxmlformats.org/officeDocument/2006/relationships/image" Target="../media/image49.png"/><Relationship Id="rId7" Type="http://schemas.openxmlformats.org/officeDocument/2006/relationships/image" Target="../media/image50.png"/><Relationship Id="rId8" Type="http://schemas.openxmlformats.org/officeDocument/2006/relationships/image" Target="../media/image51.png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2.png"/><Relationship Id="rId3" Type="http://schemas.openxmlformats.org/officeDocument/2006/relationships/image" Target="../media/image53.png"/><Relationship Id="rId4" Type="http://schemas.openxmlformats.org/officeDocument/2006/relationships/image" Target="../media/image54.png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5.png"/><Relationship Id="rId3" Type="http://schemas.openxmlformats.org/officeDocument/2006/relationships/image" Target="../media/image56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6" Type="http://schemas.openxmlformats.org/officeDocument/2006/relationships/image" Target="../media/image57.png"/><Relationship Id="rId7" Type="http://schemas.openxmlformats.org/officeDocument/2006/relationships/image" Target="../media/image38.png"/><Relationship Id="rId8" Type="http://schemas.openxmlformats.org/officeDocument/2006/relationships/image" Target="../media/image58.png"/><Relationship Id="rId9" Type="http://schemas.openxmlformats.org/officeDocument/2006/relationships/image" Target="../media/image39.png"/><Relationship Id="rId10" Type="http://schemas.openxmlformats.org/officeDocument/2006/relationships/image" Target="../media/image59.png"/><Relationship Id="rId11" Type="http://schemas.openxmlformats.org/officeDocument/2006/relationships/image" Target="../media/image40.png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0.png"/><Relationship Id="rId3" Type="http://schemas.openxmlformats.org/officeDocument/2006/relationships/image" Target="../media/image61.png"/><Relationship Id="rId4" Type="http://schemas.openxmlformats.org/officeDocument/2006/relationships/image" Target="../media/image62.png"/></Relationships>
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3.png"/><Relationship Id="rId3" Type="http://schemas.openxmlformats.org/officeDocument/2006/relationships/image" Target="../media/image64.png"/><Relationship Id="rId4" Type="http://schemas.openxmlformats.org/officeDocument/2006/relationships/image" Target="../media/image65.png"/><Relationship Id="rId5" Type="http://schemas.openxmlformats.org/officeDocument/2006/relationships/image" Target="../media/image66.png"/><Relationship Id="rId6" Type="http://schemas.openxmlformats.org/officeDocument/2006/relationships/image" Target="../media/image67.png"/><Relationship Id="rId7" Type="http://schemas.openxmlformats.org/officeDocument/2006/relationships/image" Target="../media/image68.png"/><Relationship Id="rId8" Type="http://schemas.openxmlformats.org/officeDocument/2006/relationships/image" Target="../media/image69.png"/></Relationships>
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0.png"/><Relationship Id="rId3" Type="http://schemas.openxmlformats.org/officeDocument/2006/relationships/image" Target="../media/image71.png"/><Relationship Id="rId4" Type="http://schemas.openxmlformats.org/officeDocument/2006/relationships/image" Target="../media/image72.png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46.xml"/><Relationship Id="rId3" Type="http://schemas.openxmlformats.org/officeDocument/2006/relationships/slide" Target="slide47.xml"/><Relationship Id="rId4" Type="http://schemas.openxmlformats.org/officeDocument/2006/relationships/slide" Target="slide49.xml"/><Relationship Id="rId5" Type="http://schemas.openxmlformats.org/officeDocument/2006/relationships/slide" Target="slide50.xml"/><Relationship Id="rId6" Type="http://schemas.openxmlformats.org/officeDocument/2006/relationships/slide" Target="slide53.xml"/><Relationship Id="rId7" Type="http://schemas.openxmlformats.org/officeDocument/2006/relationships/slide" Target="slide56.xml"/><Relationship Id="rId8" Type="http://schemas.openxmlformats.org/officeDocument/2006/relationships/slide" Target="slide59.xml"/><Relationship Id="rId9" Type="http://schemas.openxmlformats.org/officeDocument/2006/relationships/slide" Target="slide61.xml"/><Relationship Id="rId10" Type="http://schemas.openxmlformats.org/officeDocument/2006/relationships/slide" Target="slide63.xml"/><Relationship Id="rId11" Type="http://schemas.openxmlformats.org/officeDocument/2006/relationships/slide" Target="slide65.xml"/><Relationship Id="rId12" Type="http://schemas.openxmlformats.org/officeDocument/2006/relationships/slide" Target="slide67.xml"/><Relationship Id="rId13" Type="http://schemas.openxmlformats.org/officeDocument/2006/relationships/slide" Target="slide68.xml"/><Relationship Id="rId14" Type="http://schemas.openxmlformats.org/officeDocument/2006/relationships/slide" Target="slide69.xml"/><Relationship Id="rId15" Type="http://schemas.openxmlformats.org/officeDocument/2006/relationships/slide" Target="slide70.xml"/><Relationship Id="rId16" Type="http://schemas.openxmlformats.org/officeDocument/2006/relationships/slide" Target="slide72.xml"/><Relationship Id="rId17" Type="http://schemas.openxmlformats.org/officeDocument/2006/relationships/slide" Target="slide74.xml"/><Relationship Id="rId18" Type="http://schemas.openxmlformats.org/officeDocument/2006/relationships/slide" Target="slide78.xml"/></Relationships>
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3.png"/><Relationship Id="rId3" Type="http://schemas.openxmlformats.org/officeDocument/2006/relationships/image" Target="../media/image74.png"/></Relationships>
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5.png"/><Relationship Id="rId3" Type="http://schemas.openxmlformats.org/officeDocument/2006/relationships/image" Target="../media/image76.png"/><Relationship Id="rId4" Type="http://schemas.openxmlformats.org/officeDocument/2006/relationships/image" Target="../media/image48.png"/><Relationship Id="rId5" Type="http://schemas.openxmlformats.org/officeDocument/2006/relationships/image" Target="../media/image77.png"/><Relationship Id="rId6" Type="http://schemas.openxmlformats.org/officeDocument/2006/relationships/image" Target="../media/image78.png"/><Relationship Id="rId7" Type="http://schemas.openxmlformats.org/officeDocument/2006/relationships/image" Target="../media/image79.png"/></Relationships>
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0.png"/><Relationship Id="rId3" Type="http://schemas.openxmlformats.org/officeDocument/2006/relationships/image" Target="../media/image81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6" Type="http://schemas.openxmlformats.org/officeDocument/2006/relationships/image" Target="../media/image82.png"/><Relationship Id="rId7" Type="http://schemas.openxmlformats.org/officeDocument/2006/relationships/image" Target="../media/image83.png"/><Relationship Id="rId8" Type="http://schemas.openxmlformats.org/officeDocument/2006/relationships/image" Target="../media/image84.png"/><Relationship Id="rId9" Type="http://schemas.openxmlformats.org/officeDocument/2006/relationships/image" Target="../media/image40.png"/><Relationship Id="rId10" Type="http://schemas.openxmlformats.org/officeDocument/2006/relationships/image" Target="../media/image85.png"/><Relationship Id="rId11" Type="http://schemas.openxmlformats.org/officeDocument/2006/relationships/image" Target="../media/image86.png"/></Relationships>
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7.png"/></Relationships>
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115.xml"/><Relationship Id="rId3" Type="http://schemas.openxmlformats.org/officeDocument/2006/relationships/slide" Target="slide82.xml"/></Relationships>
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122.xml"/></Relationships>
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8.png"/><Relationship Id="rId3" Type="http://schemas.openxmlformats.org/officeDocument/2006/relationships/image" Target="../media/image89.jpg"/><Relationship Id="rId4" Type="http://schemas.openxmlformats.org/officeDocument/2006/relationships/image" Target="../media/image90.png"/><Relationship Id="rId5" Type="http://schemas.openxmlformats.org/officeDocument/2006/relationships/image" Target="../media/image91.png"/></Relationships>
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2.png"/><Relationship Id="rId3" Type="http://schemas.openxmlformats.org/officeDocument/2006/relationships/image" Target="../media/image93.jpg"/><Relationship Id="rId4" Type="http://schemas.openxmlformats.org/officeDocument/2006/relationships/image" Target="../media/image94.jpg"/><Relationship Id="rId5" Type="http://schemas.openxmlformats.org/officeDocument/2006/relationships/image" Target="../media/image95.jpg"/><Relationship Id="rId6" Type="http://schemas.openxmlformats.org/officeDocument/2006/relationships/image" Target="../media/image96.jpg"/></Relationships>
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7.jpg"/><Relationship Id="rId3" Type="http://schemas.openxmlformats.org/officeDocument/2006/relationships/image" Target="../media/image98.jpg"/><Relationship Id="rId4" Type="http://schemas.openxmlformats.org/officeDocument/2006/relationships/image" Target="../media/image99.jpg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80.xml"/><Relationship Id="rId3" Type="http://schemas.openxmlformats.org/officeDocument/2006/relationships/slide" Target="slide82.xml"/><Relationship Id="rId4" Type="http://schemas.openxmlformats.org/officeDocument/2006/relationships/slide" Target="slide88.xml"/><Relationship Id="rId5" Type="http://schemas.openxmlformats.org/officeDocument/2006/relationships/slide" Target="slide92.xml"/><Relationship Id="rId6" Type="http://schemas.openxmlformats.org/officeDocument/2006/relationships/slide" Target="slide96.xml"/><Relationship Id="rId7" Type="http://schemas.openxmlformats.org/officeDocument/2006/relationships/slide" Target="slide105.xml"/><Relationship Id="rId8" Type="http://schemas.openxmlformats.org/officeDocument/2006/relationships/slide" Target="slide108.xml"/><Relationship Id="rId9" Type="http://schemas.openxmlformats.org/officeDocument/2006/relationships/slide" Target="slide112.xml"/><Relationship Id="rId10" Type="http://schemas.openxmlformats.org/officeDocument/2006/relationships/slide" Target="slide115.xml"/><Relationship Id="rId11" Type="http://schemas.openxmlformats.org/officeDocument/2006/relationships/slide" Target="slide120.xml"/><Relationship Id="rId12" Type="http://schemas.openxmlformats.org/officeDocument/2006/relationships/slide" Target="slide121.xml"/><Relationship Id="rId13" Type="http://schemas.openxmlformats.org/officeDocument/2006/relationships/slide" Target="slide122.xml"/><Relationship Id="rId14" Type="http://schemas.openxmlformats.org/officeDocument/2006/relationships/slide" Target="slide125.xml"/><Relationship Id="rId15" Type="http://schemas.openxmlformats.org/officeDocument/2006/relationships/slide" Target="slide126.xml"/><Relationship Id="rId16" Type="http://schemas.openxmlformats.org/officeDocument/2006/relationships/slide" Target="slide129.xml"/><Relationship Id="rId17" Type="http://schemas.openxmlformats.org/officeDocument/2006/relationships/slide" Target="slide130.xml"/><Relationship Id="rId18" Type="http://schemas.openxmlformats.org/officeDocument/2006/relationships/slide" Target="slide134.xml"/><Relationship Id="rId19" Type="http://schemas.openxmlformats.org/officeDocument/2006/relationships/slide" Target="slide137.xml"/><Relationship Id="rId20" Type="http://schemas.openxmlformats.org/officeDocument/2006/relationships/slide" Target="slide138.xml"/><Relationship Id="rId21" Type="http://schemas.openxmlformats.org/officeDocument/2006/relationships/slide" Target="slide139.xml"/><Relationship Id="rId22" Type="http://schemas.openxmlformats.org/officeDocument/2006/relationships/slide" Target="slide142.xml"/></Relationships>
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0.png"/><Relationship Id="rId3" Type="http://schemas.openxmlformats.org/officeDocument/2006/relationships/image" Target="../media/image101.jpg"/><Relationship Id="rId4" Type="http://schemas.openxmlformats.org/officeDocument/2006/relationships/image" Target="../media/image102.png"/><Relationship Id="rId5" Type="http://schemas.openxmlformats.org/officeDocument/2006/relationships/image" Target="../media/image103.jpg"/></Relationships>
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4.jpg"/><Relationship Id="rId3" Type="http://schemas.openxmlformats.org/officeDocument/2006/relationships/image" Target="../media/image105.jpg"/><Relationship Id="rId4" Type="http://schemas.openxmlformats.org/officeDocument/2006/relationships/image" Target="../media/image106.jpg"/><Relationship Id="rId5" Type="http://schemas.openxmlformats.org/officeDocument/2006/relationships/image" Target="../media/image107.png"/></Relationships>
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8.png"/><Relationship Id="rId3" Type="http://schemas.openxmlformats.org/officeDocument/2006/relationships/image" Target="../media/image109.png"/><Relationship Id="rId4" Type="http://schemas.openxmlformats.org/officeDocument/2006/relationships/image" Target="../media/image110.jpg"/></Relationships>
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1.jpg"/><Relationship Id="rId3" Type="http://schemas.openxmlformats.org/officeDocument/2006/relationships/image" Target="../media/image112.jpg"/><Relationship Id="rId4" Type="http://schemas.openxmlformats.org/officeDocument/2006/relationships/image" Target="../media/image113.jpg"/></Relationships>
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4.jpg"/><Relationship Id="rId3" Type="http://schemas.openxmlformats.org/officeDocument/2006/relationships/image" Target="../media/image115.jpg"/><Relationship Id="rId4" Type="http://schemas.openxmlformats.org/officeDocument/2006/relationships/image" Target="../media/image116.jpg"/><Relationship Id="rId5" Type="http://schemas.openxmlformats.org/officeDocument/2006/relationships/image" Target="../media/image117.jpg"/></Relationships>
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8.png"/><Relationship Id="rId3" Type="http://schemas.openxmlformats.org/officeDocument/2006/relationships/image" Target="../media/image119.jpg"/></Relationships>
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0.jpg"/><Relationship Id="rId3" Type="http://schemas.openxmlformats.org/officeDocument/2006/relationships/image" Target="../media/image121.jpg"/><Relationship Id="rId4" Type="http://schemas.openxmlformats.org/officeDocument/2006/relationships/image" Target="../media/image122.jpg"/></Relationships>
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3.jpg"/><Relationship Id="rId3" Type="http://schemas.openxmlformats.org/officeDocument/2006/relationships/image" Target="../media/image124.png"/><Relationship Id="rId4" Type="http://schemas.openxmlformats.org/officeDocument/2006/relationships/image" Target="../media/image125.png"/></Relationships>
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6.jpg"/><Relationship Id="rId3" Type="http://schemas.openxmlformats.org/officeDocument/2006/relationships/image" Target="../media/image127.jpg"/><Relationship Id="rId4" Type="http://schemas.openxmlformats.org/officeDocument/2006/relationships/image" Target="../media/image128.jpg"/><Relationship Id="rId5" Type="http://schemas.openxmlformats.org/officeDocument/2006/relationships/image" Target="../media/image129.jpg"/></Relationships>
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zoobarcelona.cat/ca/projecte-life-del-trito-del-montseny" TargetMode="External"/><Relationship Id="rId3" Type="http://schemas.openxmlformats.org/officeDocument/2006/relationships/hyperlink" Target="https://www.youtube.com/watch?v=TWXc1UF69XA&amp;t" TargetMode="External"/><Relationship Id="rId4" Type="http://schemas.openxmlformats.org/officeDocument/2006/relationships/image" Target="../media/image130.jpg"/><Relationship Id="rId5" Type="http://schemas.openxmlformats.org/officeDocument/2006/relationships/image" Target="../media/image131.png"/><Relationship Id="rId6" Type="http://schemas.openxmlformats.org/officeDocument/2006/relationships/image" Target="../media/image132.jpg"/><Relationship Id="rId7" Type="http://schemas.openxmlformats.org/officeDocument/2006/relationships/image" Target="../media/image133.jpg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4.jpg"/><Relationship Id="rId3" Type="http://schemas.openxmlformats.org/officeDocument/2006/relationships/image" Target="../media/image135.jpg"/><Relationship Id="rId4" Type="http://schemas.openxmlformats.org/officeDocument/2006/relationships/image" Target="../media/image136.jpg"/></Relationships>
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7.jpg"/><Relationship Id="rId3" Type="http://schemas.openxmlformats.org/officeDocument/2006/relationships/image" Target="../media/image138.jpg"/><Relationship Id="rId4" Type="http://schemas.openxmlformats.org/officeDocument/2006/relationships/image" Target="../media/image139.jpg"/><Relationship Id="rId5" Type="http://schemas.openxmlformats.org/officeDocument/2006/relationships/image" Target="../media/image140.png"/></Relationships>
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41.jpg"/><Relationship Id="rId3" Type="http://schemas.openxmlformats.org/officeDocument/2006/relationships/image" Target="../media/image142.jpg"/><Relationship Id="rId4" Type="http://schemas.openxmlformats.org/officeDocument/2006/relationships/image" Target="../media/image143.jpg"/><Relationship Id="rId5" Type="http://schemas.openxmlformats.org/officeDocument/2006/relationships/image" Target="../media/image144.jpg"/></Relationships>
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45.png"/><Relationship Id="rId3" Type="http://schemas.openxmlformats.org/officeDocument/2006/relationships/image" Target="../media/image146.jpg"/><Relationship Id="rId4" Type="http://schemas.openxmlformats.org/officeDocument/2006/relationships/image" Target="../media/image147.png"/></Relationships>
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google.es/maps/%4041.3878223%2C2.1909785%2C3a%2C75y%2C194.22h%2C80.77t/data%3D!3m6!1e1!3m4!1smKzfUdr8WP-b1t8sH1B5gQ!2e0!7i13312!8i6656?dcr=0" TargetMode="External"/><Relationship Id="rId3" Type="http://schemas.openxmlformats.org/officeDocument/2006/relationships/image" Target="../media/image148.jpg"/><Relationship Id="rId4" Type="http://schemas.openxmlformats.org/officeDocument/2006/relationships/image" Target="../media/image149.jpg"/><Relationship Id="rId5" Type="http://schemas.openxmlformats.org/officeDocument/2006/relationships/image" Target="../media/image150.jpg"/></Relationships>
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1.jpg"/><Relationship Id="rId3" Type="http://schemas.openxmlformats.org/officeDocument/2006/relationships/image" Target="../media/image152.jpg"/><Relationship Id="rId4" Type="http://schemas.openxmlformats.org/officeDocument/2006/relationships/image" Target="../media/image153.jpg"/><Relationship Id="rId5" Type="http://schemas.openxmlformats.org/officeDocument/2006/relationships/image" Target="../media/image154.jpg"/><Relationship Id="rId6" Type="http://schemas.openxmlformats.org/officeDocument/2006/relationships/image" Target="../media/image155.jpg"/></Relationships>

</file>

<file path=ppt/slides/_rels/slide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32.xml"/><Relationship Id="rId3" Type="http://schemas.openxmlformats.org/officeDocument/2006/relationships/slide" Target="slide47.xml"/></Relationships>

</file>

<file path=ppt/slides/_rels/slide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32.xml"/></Relationships>

</file>

<file path=ppt/slides/_rels/slide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6.jpg"/><Relationship Id="rId3" Type="http://schemas.openxmlformats.org/officeDocument/2006/relationships/image" Target="../media/image157.jpg"/><Relationship Id="rId4" Type="http://schemas.openxmlformats.org/officeDocument/2006/relationships/image" Target="../media/image158.jpg"/><Relationship Id="rId5" Type="http://schemas.openxmlformats.org/officeDocument/2006/relationships/image" Target="../media/image159.jpg"/><Relationship Id="rId6" Type="http://schemas.openxmlformats.org/officeDocument/2006/relationships/image" Target="../media/image160.jpg"/><Relationship Id="rId7" Type="http://schemas.openxmlformats.org/officeDocument/2006/relationships/image" Target="../media/image161.jpg"/><Relationship Id="rId8" Type="http://schemas.openxmlformats.org/officeDocument/2006/relationships/image" Target="../media/image153.jpg"/><Relationship Id="rId9" Type="http://schemas.openxmlformats.org/officeDocument/2006/relationships/image" Target="../media/image162.jpg"/></Relationships>

</file>

<file path=ppt/slides/_rels/slide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47.xml"/><Relationship Id="rId3" Type="http://schemas.openxmlformats.org/officeDocument/2006/relationships/slide" Target="slide32.xml"/></Relationships>

</file>

<file path=ppt/slides/_rels/slide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3.png"/></Relationships>

</file>

<file path=ppt/slides/_rels/slide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pactomundial.org/" TargetMode="External"/><Relationship Id="rId3" Type="http://schemas.openxmlformats.org/officeDocument/2006/relationships/image" Target="../media/image1.png"/><Relationship Id="rId4" Type="http://schemas.openxmlformats.org/officeDocument/2006/relationships/image" Target="../media/image2.png"/><Relationship Id="rId5" Type="http://schemas.openxmlformats.org/officeDocument/2006/relationships/image" Target="../media/image3.png"/><Relationship Id="rId6" Type="http://schemas.openxmlformats.org/officeDocument/2006/relationships/image" Target="../media/image4.png"/></Relationships>

</file>

<file path=ppt/slides/_rels/slide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53456" y="668293"/>
            <a:ext cx="2791460" cy="2768600"/>
          </a:xfrm>
          <a:prstGeom prst="rect"/>
        </p:spPr>
        <p:txBody>
          <a:bodyPr wrap="square" lIns="0" tIns="93980" rIns="0" bIns="0" rtlCol="0" vert="horz">
            <a:spAutoFit/>
          </a:bodyPr>
          <a:lstStyle/>
          <a:p>
            <a:pPr marL="12700" marR="5080">
              <a:lnSpc>
                <a:spcPts val="4200"/>
              </a:lnSpc>
              <a:spcBef>
                <a:spcPts val="740"/>
              </a:spcBef>
            </a:pPr>
            <a:r>
              <a:rPr dirty="0" sz="4000" spc="125">
                <a:solidFill>
                  <a:srgbClr val="000000"/>
                </a:solidFill>
              </a:rPr>
              <a:t>Memòria</a:t>
            </a:r>
            <a:r>
              <a:rPr dirty="0" sz="4000" spc="-570">
                <a:solidFill>
                  <a:srgbClr val="000000"/>
                </a:solidFill>
              </a:rPr>
              <a:t> </a:t>
            </a:r>
            <a:r>
              <a:rPr dirty="0" sz="4000" spc="105">
                <a:solidFill>
                  <a:srgbClr val="000000"/>
                </a:solidFill>
              </a:rPr>
              <a:t>d</a:t>
            </a:r>
            <a:r>
              <a:rPr dirty="0" sz="4000" spc="80">
                <a:solidFill>
                  <a:srgbClr val="000000"/>
                </a:solidFill>
              </a:rPr>
              <a:t>e  </a:t>
            </a:r>
            <a:r>
              <a:rPr dirty="0" sz="4000" spc="-70">
                <a:solidFill>
                  <a:srgbClr val="000000"/>
                </a:solidFill>
              </a:rPr>
              <a:t>s</a:t>
            </a:r>
            <a:r>
              <a:rPr dirty="0" sz="4000" spc="-20">
                <a:solidFill>
                  <a:srgbClr val="000000"/>
                </a:solidFill>
              </a:rPr>
              <a:t>ostenibilitat  </a:t>
            </a:r>
            <a:r>
              <a:rPr dirty="0" sz="4000" spc="90">
                <a:solidFill>
                  <a:srgbClr val="000000"/>
                </a:solidFill>
              </a:rPr>
              <a:t>Barcelona </a:t>
            </a:r>
            <a:r>
              <a:rPr dirty="0" sz="4000" spc="95">
                <a:solidFill>
                  <a:srgbClr val="000000"/>
                </a:solidFill>
              </a:rPr>
              <a:t> </a:t>
            </a:r>
            <a:r>
              <a:rPr dirty="0" sz="4000" spc="150">
                <a:solidFill>
                  <a:srgbClr val="000000"/>
                </a:solidFill>
              </a:rPr>
              <a:t>de</a:t>
            </a:r>
            <a:r>
              <a:rPr dirty="0" sz="4000" spc="-570">
                <a:solidFill>
                  <a:srgbClr val="000000"/>
                </a:solidFill>
              </a:rPr>
              <a:t> </a:t>
            </a:r>
            <a:r>
              <a:rPr dirty="0" sz="4000" spc="-50">
                <a:solidFill>
                  <a:srgbClr val="000000"/>
                </a:solidFill>
              </a:rPr>
              <a:t>S</a:t>
            </a:r>
            <a:r>
              <a:rPr dirty="0" sz="4000" spc="-50">
                <a:solidFill>
                  <a:srgbClr val="000000"/>
                </a:solidFill>
              </a:rPr>
              <a:t>e</a:t>
            </a:r>
            <a:r>
              <a:rPr dirty="0" sz="4000" spc="170">
                <a:solidFill>
                  <a:srgbClr val="000000"/>
                </a:solidFill>
              </a:rPr>
              <a:t>r</a:t>
            </a:r>
            <a:r>
              <a:rPr dirty="0" sz="4000" spc="5">
                <a:solidFill>
                  <a:srgbClr val="000000"/>
                </a:solidFill>
              </a:rPr>
              <a:t>veis  </a:t>
            </a:r>
            <a:r>
              <a:rPr dirty="0" sz="4000" spc="114">
                <a:solidFill>
                  <a:srgbClr val="000000"/>
                </a:solidFill>
              </a:rPr>
              <a:t>Municipals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5855255" y="9475713"/>
            <a:ext cx="946150" cy="52324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3250" spc="-265" b="1">
                <a:latin typeface="Tahoma"/>
                <a:cs typeface="Tahoma"/>
              </a:rPr>
              <a:t>2018</a:t>
            </a:r>
            <a:endParaRPr sz="325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1607300" y="2284224"/>
            <a:ext cx="5792470" cy="81902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35" b="1">
                <a:solidFill>
                  <a:srgbClr val="365099"/>
                </a:solidFill>
                <a:latin typeface="Tahoma"/>
                <a:cs typeface="Tahoma"/>
              </a:rPr>
              <a:t>Cobertura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365099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365099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365099"/>
                </a:solidFill>
                <a:latin typeface="Tahoma"/>
                <a:cs typeface="Tahoma"/>
              </a:rPr>
              <a:t>informació</a:t>
            </a:r>
            <a:endParaRPr sz="1400">
              <a:latin typeface="Tahoma"/>
              <a:cs typeface="Tahoma"/>
            </a:endParaRPr>
          </a:p>
          <a:p>
            <a:pPr algn="just" marL="12700" marR="370840">
              <a:lnSpc>
                <a:spcPct val="112500"/>
              </a:lnSpc>
              <a:spcBef>
                <a:spcPts val="1050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continguts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memòria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40">
                <a:latin typeface="Trebuchet MS"/>
                <a:cs typeface="Trebuchet MS"/>
              </a:rPr>
              <a:t>recull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principals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actuacions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l’organització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40">
                <a:latin typeface="Trebuchet MS"/>
                <a:cs typeface="Trebuchet MS"/>
              </a:rPr>
              <a:t>període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comprès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l’1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gener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30">
                <a:latin typeface="Trebuchet MS"/>
                <a:cs typeface="Trebuchet MS"/>
              </a:rPr>
              <a:t>31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desembre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vuitè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consecutiu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Memòria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continuem</a:t>
            </a:r>
            <a:r>
              <a:rPr dirty="0" sz="1000" spc="-55">
                <a:latin typeface="Trebuchet MS"/>
                <a:cs typeface="Trebuchet MS"/>
              </a:rPr>
              <a:t> tenint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finalitat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mesurar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companyia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àmbits econòmic, </a:t>
            </a:r>
            <a:r>
              <a:rPr dirty="0" sz="1000" spc="-40">
                <a:latin typeface="Trebuchet MS"/>
                <a:cs typeface="Trebuchet MS"/>
              </a:rPr>
              <a:t>ambiental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social,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comunicar-ho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25">
                <a:latin typeface="Trebuchet MS"/>
                <a:cs typeface="Trebuchet MS"/>
              </a:rPr>
              <a:t>interessades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40">
                <a:latin typeface="Trebuchet MS"/>
                <a:cs typeface="Trebuchet MS"/>
              </a:rPr>
              <a:t>d’anar-ho </a:t>
            </a:r>
            <a:r>
              <a:rPr dirty="0" sz="1000" spc="-65">
                <a:latin typeface="Trebuchet MS"/>
                <a:cs typeface="Trebuchet MS"/>
              </a:rPr>
              <a:t>fent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caràcter </a:t>
            </a:r>
            <a:r>
              <a:rPr dirty="0" sz="1000" spc="-35">
                <a:latin typeface="Trebuchet MS"/>
                <a:cs typeface="Trebuchet MS"/>
              </a:rPr>
              <a:t>anual. </a:t>
            </a:r>
            <a:r>
              <a:rPr dirty="0" sz="1000" spc="-55">
                <a:latin typeface="Trebuchet MS"/>
                <a:cs typeface="Trebuchet MS"/>
              </a:rPr>
              <a:t>L’abast </a:t>
            </a:r>
            <a:r>
              <a:rPr dirty="0" sz="1000" spc="-35">
                <a:latin typeface="Trebuchet MS"/>
                <a:cs typeface="Trebuchet MS"/>
              </a:rPr>
              <a:t>d’aquesta </a:t>
            </a:r>
            <a:r>
              <a:rPr dirty="0" sz="1000" spc="-15">
                <a:latin typeface="Trebuchet MS"/>
                <a:cs typeface="Trebuchet MS"/>
              </a:rPr>
              <a:t>Memòria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sostenibilitat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45">
                <a:latin typeface="Trebuchet MS"/>
                <a:cs typeface="Trebuchet MS"/>
              </a:rPr>
              <a:t>referència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>
                <a:latin typeface="Trebuchet MS"/>
                <a:cs typeface="Trebuchet MS"/>
              </a:rPr>
              <a:t>SA, </a:t>
            </a:r>
            <a:r>
              <a:rPr dirty="0" sz="1000" spc="-5">
                <a:latin typeface="Trebuchet MS"/>
                <a:cs typeface="Trebuchet MS"/>
              </a:rPr>
              <a:t>sense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participades.</a:t>
            </a:r>
            <a:endParaRPr sz="1000">
              <a:latin typeface="Trebuchet MS"/>
              <a:cs typeface="Trebuchet MS"/>
            </a:endParaRPr>
          </a:p>
          <a:p>
            <a:pPr algn="just" marL="12700" marR="370840">
              <a:lnSpc>
                <a:spcPct val="112500"/>
              </a:lnSpc>
              <a:spcBef>
                <a:spcPts val="855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comparteix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l’objectiu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Pacte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Mundial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Nacions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Unides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ètica </a:t>
            </a:r>
            <a:r>
              <a:rPr dirty="0" sz="1000" spc="-10">
                <a:latin typeface="Trebuchet MS"/>
                <a:cs typeface="Trebuchet MS"/>
              </a:rPr>
              <a:t>basada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deu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principis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vegada, contribuïm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consecució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(ODS).</a:t>
            </a:r>
            <a:endParaRPr sz="1000">
              <a:latin typeface="Trebuchet MS"/>
              <a:cs typeface="Trebuchet MS"/>
            </a:endParaRPr>
          </a:p>
          <a:p>
            <a:pPr algn="just" marL="12700" marR="37147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renovat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Pacte </a:t>
            </a:r>
            <a:r>
              <a:rPr dirty="0" sz="1000" spc="-5">
                <a:latin typeface="Trebuchet MS"/>
                <a:cs typeface="Trebuchet MS"/>
              </a:rPr>
              <a:t>Mundial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Nacions Unides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novament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15">
                <a:latin typeface="Trebuchet MS"/>
                <a:cs typeface="Trebuchet MS"/>
              </a:rPr>
              <a:t>hem compromès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40">
                <a:latin typeface="Trebuchet MS"/>
                <a:cs typeface="Trebuchet MS"/>
              </a:rPr>
              <a:t>d’aquest pacte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25">
                <a:latin typeface="Trebuchet MS"/>
                <a:cs typeface="Trebuchet MS"/>
              </a:rPr>
              <a:t>principis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l’estratègia,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cultura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quotidianes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endParaRPr sz="1000">
              <a:latin typeface="Trebuchet MS"/>
              <a:cs typeface="Trebuchet MS"/>
            </a:endParaRPr>
          </a:p>
          <a:p>
            <a:pPr algn="just" marL="12700" marR="37084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35">
                <a:latin typeface="Trebuchet MS"/>
                <a:cs typeface="Trebuchet MS"/>
              </a:rPr>
              <a:t>memòria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45">
                <a:latin typeface="Trebuchet MS"/>
                <a:cs typeface="Trebuchet MS"/>
              </a:rPr>
              <a:t>trobareu referenciats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mesures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duem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contribueixen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aconseguir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metes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agenda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5">
                <a:latin typeface="Trebuchet MS"/>
                <a:cs typeface="Trebuchet MS"/>
              </a:rPr>
              <a:t>sostenible.</a:t>
            </a:r>
            <a:endParaRPr sz="1000">
              <a:latin typeface="Trebuchet MS"/>
              <a:cs typeface="Trebuchet MS"/>
            </a:endParaRPr>
          </a:p>
          <a:p>
            <a:pPr algn="just" marL="12700" marR="37211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consulta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Memòria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podeu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contactar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nosaltres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l’adreça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electrònica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rsc@bsmsa.cat</a:t>
            </a:r>
            <a:r>
              <a:rPr dirty="0" sz="1000" spc="-20">
                <a:latin typeface="Trebuchet MS"/>
                <a:cs typeface="Trebuchet MS"/>
                <a:hlinkClick r:id="rId2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400" spc="-35" b="1">
                <a:solidFill>
                  <a:srgbClr val="365099"/>
                </a:solidFill>
                <a:latin typeface="Tahoma"/>
                <a:cs typeface="Tahoma"/>
              </a:rPr>
              <a:t>Metodologia</a:t>
            </a:r>
            <a:endParaRPr sz="1400">
              <a:latin typeface="Tahoma"/>
              <a:cs typeface="Tahoma"/>
            </a:endParaRPr>
          </a:p>
          <a:p>
            <a:pPr algn="just" marL="12700" marR="370840">
              <a:lnSpc>
                <a:spcPct val="112500"/>
              </a:lnSpc>
              <a:spcBef>
                <a:spcPts val="1055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elaborar </a:t>
            </a:r>
            <a:r>
              <a:rPr dirty="0" sz="1000" spc="-30">
                <a:latin typeface="Trebuchet MS"/>
                <a:cs typeface="Trebuchet MS"/>
              </a:rPr>
              <a:t>els continguts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70">
                <a:latin typeface="Trebuchet MS"/>
                <a:cs typeface="Trebuchet MS"/>
              </a:rPr>
              <a:t>utilitzat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estàndards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Global </a:t>
            </a:r>
            <a:r>
              <a:rPr dirty="0" sz="1000" spc="-30">
                <a:latin typeface="Trebuchet MS"/>
                <a:cs typeface="Trebuchet MS"/>
              </a:rPr>
              <a:t>Reporting </a:t>
            </a:r>
            <a:r>
              <a:rPr dirty="0" sz="1000" spc="-55">
                <a:latin typeface="Trebuchet MS"/>
                <a:cs typeface="Trebuchet MS"/>
              </a:rPr>
              <a:t>Initiative </a:t>
            </a:r>
            <a:r>
              <a:rPr dirty="0" sz="1000">
                <a:latin typeface="Trebuchet MS"/>
                <a:cs typeface="Trebuchet MS"/>
              </a:rPr>
              <a:t>(GRI)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nivell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conformitat </a:t>
            </a:r>
            <a:r>
              <a:rPr dirty="0" sz="1000" spc="-40">
                <a:latin typeface="Trebuchet MS"/>
                <a:cs typeface="Trebuchet MS"/>
              </a:rPr>
              <a:t>d’opció </a:t>
            </a:r>
            <a:r>
              <a:rPr dirty="0" sz="1000" spc="-20">
                <a:latin typeface="Trebuchet MS"/>
                <a:cs typeface="Trebuchet MS"/>
              </a:rPr>
              <a:t>essencial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75">
                <a:latin typeface="Trebuchet MS"/>
                <a:cs typeface="Trebuchet MS"/>
              </a:rPr>
              <a:t>fitxa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treball, </a:t>
            </a:r>
            <a:r>
              <a:rPr dirty="0" sz="1000" spc="-40">
                <a:latin typeface="Trebuchet MS"/>
                <a:cs typeface="Trebuchet MS"/>
              </a:rPr>
              <a:t>recull </a:t>
            </a:r>
            <a:r>
              <a:rPr dirty="0" sz="1000" spc="-30">
                <a:latin typeface="Trebuchet MS"/>
                <a:cs typeface="Trebuchet MS"/>
              </a:rPr>
              <a:t>els impactes significatius 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retem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45">
                <a:latin typeface="Trebuchet MS"/>
                <a:cs typeface="Trebuchet MS"/>
              </a:rPr>
              <a:t> l’acompliment ambiental,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econòmic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fem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públics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compromisos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5"/>
              </a:spcBef>
            </a:pPr>
            <a:r>
              <a:rPr dirty="0" sz="1000" spc="-20">
                <a:latin typeface="Trebuchet MS"/>
                <a:cs typeface="Trebuchet MS"/>
              </a:rPr>
              <a:t>Apliquem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principis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25">
                <a:latin typeface="Trebuchet MS"/>
                <a:cs typeface="Trebuchet MS"/>
              </a:rPr>
              <a:t>GRI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metodologia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d’elaboració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memòria.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1150" spc="-35" b="1">
                <a:latin typeface="Tahoma"/>
                <a:cs typeface="Tahoma"/>
              </a:rPr>
              <a:t>Principis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0" b="1">
                <a:latin typeface="Tahoma"/>
                <a:cs typeface="Tahoma"/>
              </a:rPr>
              <a:t>de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contingut</a:t>
            </a:r>
            <a:endParaRPr sz="1150">
              <a:latin typeface="Tahoma"/>
              <a:cs typeface="Tahoma"/>
            </a:endParaRPr>
          </a:p>
          <a:p>
            <a:pPr algn="just" marL="12700" marR="372110">
              <a:lnSpc>
                <a:spcPct val="112500"/>
              </a:lnSpc>
              <a:spcBef>
                <a:spcPts val="395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contingut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Memòria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vol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donar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resposta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interessos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interessades,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context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temes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materials,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l’exhaustivitat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informació.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15">
                <a:latin typeface="Tahoma"/>
                <a:cs typeface="Tahoma"/>
              </a:rPr>
              <a:t>Participació</a:t>
            </a:r>
            <a:r>
              <a:rPr dirty="0" sz="1150" spc="-20">
                <a:latin typeface="Tahoma"/>
                <a:cs typeface="Tahoma"/>
              </a:rPr>
              <a:t> </a:t>
            </a:r>
            <a:r>
              <a:rPr dirty="0" sz="1150" spc="-15">
                <a:latin typeface="Tahoma"/>
                <a:cs typeface="Tahoma"/>
              </a:rPr>
              <a:t>de</a:t>
            </a:r>
            <a:r>
              <a:rPr dirty="0" sz="1150" spc="-20">
                <a:latin typeface="Tahoma"/>
                <a:cs typeface="Tahoma"/>
              </a:rPr>
              <a:t> </a:t>
            </a:r>
            <a:r>
              <a:rPr dirty="0" sz="1150" spc="5">
                <a:latin typeface="Tahoma"/>
                <a:cs typeface="Tahoma"/>
              </a:rPr>
              <a:t>les</a:t>
            </a:r>
            <a:r>
              <a:rPr dirty="0" sz="1150" spc="-20">
                <a:latin typeface="Tahoma"/>
                <a:cs typeface="Tahoma"/>
              </a:rPr>
              <a:t> </a:t>
            </a:r>
            <a:r>
              <a:rPr dirty="0" sz="1150" spc="-15">
                <a:latin typeface="Tahoma"/>
                <a:cs typeface="Tahoma"/>
              </a:rPr>
              <a:t>parts </a:t>
            </a:r>
            <a:r>
              <a:rPr dirty="0" sz="1150" spc="-10">
                <a:latin typeface="Tahoma"/>
                <a:cs typeface="Tahoma"/>
              </a:rPr>
              <a:t>interessades</a:t>
            </a:r>
            <a:endParaRPr sz="1150">
              <a:latin typeface="Tahoma"/>
              <a:cs typeface="Tahoma"/>
            </a:endParaRPr>
          </a:p>
          <a:p>
            <a:pPr algn="just" marL="12700" marR="371475">
              <a:lnSpc>
                <a:spcPct val="116700"/>
              </a:lnSpc>
              <a:spcBef>
                <a:spcPts val="204"/>
              </a:spcBef>
            </a:pPr>
            <a:r>
              <a:rPr dirty="0" sz="1000" spc="-5">
                <a:latin typeface="Trebuchet MS"/>
                <a:cs typeface="Trebuchet MS"/>
              </a:rPr>
              <a:t>Disposem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45">
                <a:latin typeface="Trebuchet MS"/>
                <a:cs typeface="Trebuchet MS"/>
              </a:rPr>
              <a:t>actualitzada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30">
                <a:latin typeface="Trebuchet MS"/>
                <a:cs typeface="Trebuchet MS"/>
              </a:rPr>
              <a:t>interessades,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sistematitza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ma-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terialitat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permet</a:t>
            </a:r>
            <a:r>
              <a:rPr dirty="0" sz="1000" spc="-25">
                <a:latin typeface="Trebuchet MS"/>
                <a:cs typeface="Trebuchet MS"/>
              </a:rPr>
              <a:t> avançar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detecció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tractament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interessos.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-20">
                <a:latin typeface="Tahoma"/>
                <a:cs typeface="Tahoma"/>
              </a:rPr>
              <a:t>Context</a:t>
            </a:r>
            <a:r>
              <a:rPr dirty="0" sz="1150" spc="-30">
                <a:latin typeface="Tahoma"/>
                <a:cs typeface="Tahoma"/>
              </a:rPr>
              <a:t> </a:t>
            </a:r>
            <a:r>
              <a:rPr dirty="0" sz="1150" spc="-15">
                <a:latin typeface="Tahoma"/>
                <a:cs typeface="Tahoma"/>
              </a:rPr>
              <a:t>de</a:t>
            </a:r>
            <a:r>
              <a:rPr dirty="0" sz="1150" spc="-25">
                <a:latin typeface="Tahoma"/>
                <a:cs typeface="Tahoma"/>
              </a:rPr>
              <a:t> </a:t>
            </a:r>
            <a:r>
              <a:rPr dirty="0" sz="1150" spc="5">
                <a:latin typeface="Tahoma"/>
                <a:cs typeface="Tahoma"/>
              </a:rPr>
              <a:t>sostenibilitat</a:t>
            </a:r>
            <a:endParaRPr sz="1150">
              <a:latin typeface="Tahoma"/>
              <a:cs typeface="Tahoma"/>
            </a:endParaRPr>
          </a:p>
          <a:p>
            <a:pPr algn="just" marL="12700" marR="371475">
              <a:lnSpc>
                <a:spcPct val="112500"/>
              </a:lnSpc>
              <a:spcBef>
                <a:spcPts val="254"/>
              </a:spcBef>
            </a:pPr>
            <a:r>
              <a:rPr dirty="0" sz="1000" spc="-25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informació </a:t>
            </a:r>
            <a:r>
              <a:rPr dirty="0" sz="1000" spc="-40">
                <a:latin typeface="Trebuchet MS"/>
                <a:cs typeface="Trebuchet MS"/>
              </a:rPr>
              <a:t>presentada </a:t>
            </a:r>
            <a:r>
              <a:rPr dirty="0" sz="1000" spc="-50">
                <a:latin typeface="Trebuchet MS"/>
                <a:cs typeface="Trebuchet MS"/>
              </a:rPr>
              <a:t>explica </a:t>
            </a:r>
            <a:r>
              <a:rPr dirty="0" sz="1000" spc="-2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l’organització </a:t>
            </a:r>
            <a:r>
              <a:rPr dirty="0" sz="1000" spc="-50">
                <a:latin typeface="Trebuchet MS"/>
                <a:cs typeface="Trebuchet MS"/>
              </a:rPr>
              <a:t>contribueix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contribuirà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60">
                <a:latin typeface="Trebuchet MS"/>
                <a:cs typeface="Trebuchet MS"/>
              </a:rPr>
              <a:t>futur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les </a:t>
            </a:r>
            <a:r>
              <a:rPr dirty="0" sz="1000" spc="-30">
                <a:latin typeface="Trebuchet MS"/>
                <a:cs typeface="Trebuchet MS"/>
              </a:rPr>
              <a:t>condi-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cions,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avenços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tendències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econòmiques,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socials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àmbits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són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propis.</a:t>
            </a:r>
            <a:endParaRPr sz="1000">
              <a:latin typeface="Trebuchet MS"/>
              <a:cs typeface="Trebuchet MS"/>
            </a:endParaRPr>
          </a:p>
          <a:p>
            <a:pPr marL="1231265">
              <a:lnSpc>
                <a:spcPct val="100000"/>
              </a:lnSpc>
              <a:spcBef>
                <a:spcPts val="540"/>
              </a:spcBef>
              <a:tabLst>
                <a:tab pos="558546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102-46,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102-49,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102-50,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102-51,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102-53,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102-54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900" spc="-75" b="1">
                <a:solidFill>
                  <a:srgbClr val="3A3938"/>
                </a:solidFill>
                <a:latin typeface="Tahoma"/>
                <a:cs typeface="Tahoma"/>
              </a:rPr>
              <a:t>10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1416125"/>
            <a:ext cx="3310254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114" b="1">
                <a:latin typeface="Tahoma"/>
                <a:cs typeface="Tahoma"/>
              </a:rPr>
              <a:t>Informació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40" b="1">
                <a:latin typeface="Tahoma"/>
                <a:cs typeface="Tahoma"/>
              </a:rPr>
              <a:t>de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100" b="1">
                <a:latin typeface="Tahoma"/>
                <a:cs typeface="Tahoma"/>
              </a:rPr>
              <a:t>la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114" b="1">
                <a:latin typeface="Tahoma"/>
                <a:cs typeface="Tahoma"/>
              </a:rPr>
              <a:t>memòria</a:t>
            </a:r>
            <a:endParaRPr sz="2200">
              <a:latin typeface="Tahoma"/>
              <a:cs typeface="Tahoma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712292" y="2255622"/>
            <a:ext cx="749300" cy="749300"/>
            <a:chOff x="712292" y="2255622"/>
            <a:chExt cx="749300" cy="749300"/>
          </a:xfrm>
        </p:grpSpPr>
        <p:sp>
          <p:nvSpPr>
            <p:cNvPr id="20" name="object 20"/>
            <p:cNvSpPr/>
            <p:nvPr/>
          </p:nvSpPr>
          <p:spPr>
            <a:xfrm>
              <a:off x="712292" y="2255622"/>
              <a:ext cx="749300" cy="749300"/>
            </a:xfrm>
            <a:custGeom>
              <a:avLst/>
              <a:gdLst/>
              <a:ahLst/>
              <a:cxnLst/>
              <a:rect l="l" t="t" r="r" b="b"/>
              <a:pathLst>
                <a:path w="749300" h="749300">
                  <a:moveTo>
                    <a:pt x="374548" y="0"/>
                  </a:moveTo>
                  <a:lnTo>
                    <a:pt x="327565" y="2918"/>
                  </a:lnTo>
                  <a:lnTo>
                    <a:pt x="282324" y="11438"/>
                  </a:lnTo>
                  <a:lnTo>
                    <a:pt x="239176" y="25211"/>
                  </a:lnTo>
                  <a:lnTo>
                    <a:pt x="198471" y="43883"/>
                  </a:lnTo>
                  <a:lnTo>
                    <a:pt x="160560" y="67105"/>
                  </a:lnTo>
                  <a:lnTo>
                    <a:pt x="125795" y="94526"/>
                  </a:lnTo>
                  <a:lnTo>
                    <a:pt x="94527" y="125793"/>
                  </a:lnTo>
                  <a:lnTo>
                    <a:pt x="67106" y="160557"/>
                  </a:lnTo>
                  <a:lnTo>
                    <a:pt x="43884" y="198466"/>
                  </a:lnTo>
                  <a:lnTo>
                    <a:pt x="25211" y="239170"/>
                  </a:lnTo>
                  <a:lnTo>
                    <a:pt x="11439" y="282317"/>
                  </a:lnTo>
                  <a:lnTo>
                    <a:pt x="2918" y="327555"/>
                  </a:lnTo>
                  <a:lnTo>
                    <a:pt x="0" y="374535"/>
                  </a:lnTo>
                  <a:lnTo>
                    <a:pt x="2918" y="421518"/>
                  </a:lnTo>
                  <a:lnTo>
                    <a:pt x="11439" y="466759"/>
                  </a:lnTo>
                  <a:lnTo>
                    <a:pt x="25211" y="509907"/>
                  </a:lnTo>
                  <a:lnTo>
                    <a:pt x="43884" y="550612"/>
                  </a:lnTo>
                  <a:lnTo>
                    <a:pt x="67106" y="588523"/>
                  </a:lnTo>
                  <a:lnTo>
                    <a:pt x="94527" y="623288"/>
                  </a:lnTo>
                  <a:lnTo>
                    <a:pt x="125795" y="654556"/>
                  </a:lnTo>
                  <a:lnTo>
                    <a:pt x="160560" y="681977"/>
                  </a:lnTo>
                  <a:lnTo>
                    <a:pt x="198471" y="705199"/>
                  </a:lnTo>
                  <a:lnTo>
                    <a:pt x="239176" y="723872"/>
                  </a:lnTo>
                  <a:lnTo>
                    <a:pt x="282324" y="737645"/>
                  </a:lnTo>
                  <a:lnTo>
                    <a:pt x="327565" y="746165"/>
                  </a:lnTo>
                  <a:lnTo>
                    <a:pt x="374548" y="749084"/>
                  </a:lnTo>
                  <a:lnTo>
                    <a:pt x="421531" y="746165"/>
                  </a:lnTo>
                  <a:lnTo>
                    <a:pt x="466772" y="737645"/>
                  </a:lnTo>
                  <a:lnTo>
                    <a:pt x="509920" y="723872"/>
                  </a:lnTo>
                  <a:lnTo>
                    <a:pt x="550625" y="705199"/>
                  </a:lnTo>
                  <a:lnTo>
                    <a:pt x="588536" y="681977"/>
                  </a:lnTo>
                  <a:lnTo>
                    <a:pt x="623300" y="654556"/>
                  </a:lnTo>
                  <a:lnTo>
                    <a:pt x="654569" y="623288"/>
                  </a:lnTo>
                  <a:lnTo>
                    <a:pt x="681990" y="588523"/>
                  </a:lnTo>
                  <a:lnTo>
                    <a:pt x="705212" y="550612"/>
                  </a:lnTo>
                  <a:lnTo>
                    <a:pt x="723885" y="509907"/>
                  </a:lnTo>
                  <a:lnTo>
                    <a:pt x="737657" y="466759"/>
                  </a:lnTo>
                  <a:lnTo>
                    <a:pt x="746178" y="421518"/>
                  </a:lnTo>
                  <a:lnTo>
                    <a:pt x="749096" y="374535"/>
                  </a:lnTo>
                  <a:lnTo>
                    <a:pt x="746178" y="327555"/>
                  </a:lnTo>
                  <a:lnTo>
                    <a:pt x="737657" y="282317"/>
                  </a:lnTo>
                  <a:lnTo>
                    <a:pt x="723885" y="239170"/>
                  </a:lnTo>
                  <a:lnTo>
                    <a:pt x="705212" y="198466"/>
                  </a:lnTo>
                  <a:lnTo>
                    <a:pt x="681990" y="160557"/>
                  </a:lnTo>
                  <a:lnTo>
                    <a:pt x="654569" y="125793"/>
                  </a:lnTo>
                  <a:lnTo>
                    <a:pt x="623300" y="94526"/>
                  </a:lnTo>
                  <a:lnTo>
                    <a:pt x="588536" y="67105"/>
                  </a:lnTo>
                  <a:lnTo>
                    <a:pt x="550625" y="43883"/>
                  </a:lnTo>
                  <a:lnTo>
                    <a:pt x="509920" y="25211"/>
                  </a:lnTo>
                  <a:lnTo>
                    <a:pt x="466772" y="11438"/>
                  </a:lnTo>
                  <a:lnTo>
                    <a:pt x="421531" y="2918"/>
                  </a:lnTo>
                  <a:lnTo>
                    <a:pt x="3745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32910" y="2376304"/>
              <a:ext cx="508000" cy="508000"/>
            </a:xfrm>
            <a:custGeom>
              <a:avLst/>
              <a:gdLst/>
              <a:ahLst/>
              <a:cxnLst/>
              <a:rect l="l" t="t" r="r" b="b"/>
              <a:pathLst>
                <a:path w="508000" h="508000">
                  <a:moveTo>
                    <a:pt x="253872" y="0"/>
                  </a:moveTo>
                  <a:lnTo>
                    <a:pt x="299537" y="4089"/>
                  </a:lnTo>
                  <a:lnTo>
                    <a:pt x="342512" y="15881"/>
                  </a:lnTo>
                  <a:lnTo>
                    <a:pt x="382081" y="34658"/>
                  </a:lnTo>
                  <a:lnTo>
                    <a:pt x="417528" y="59704"/>
                  </a:lnTo>
                  <a:lnTo>
                    <a:pt x="448137" y="90301"/>
                  </a:lnTo>
                  <a:lnTo>
                    <a:pt x="473191" y="125733"/>
                  </a:lnTo>
                  <a:lnTo>
                    <a:pt x="491974" y="165284"/>
                  </a:lnTo>
                  <a:lnTo>
                    <a:pt x="503769" y="208236"/>
                  </a:lnTo>
                  <a:lnTo>
                    <a:pt x="507860" y="253872"/>
                  </a:lnTo>
                  <a:lnTo>
                    <a:pt x="503769" y="299502"/>
                  </a:lnTo>
                  <a:lnTo>
                    <a:pt x="491974" y="342448"/>
                  </a:lnTo>
                  <a:lnTo>
                    <a:pt x="473191" y="381994"/>
                  </a:lnTo>
                  <a:lnTo>
                    <a:pt x="448137" y="417423"/>
                  </a:lnTo>
                  <a:lnTo>
                    <a:pt x="417528" y="448018"/>
                  </a:lnTo>
                  <a:lnTo>
                    <a:pt x="382081" y="473062"/>
                  </a:lnTo>
                  <a:lnTo>
                    <a:pt x="342512" y="491839"/>
                  </a:lnTo>
                  <a:lnTo>
                    <a:pt x="299537" y="503630"/>
                  </a:lnTo>
                  <a:lnTo>
                    <a:pt x="253872" y="507720"/>
                  </a:lnTo>
                  <a:lnTo>
                    <a:pt x="208239" y="503630"/>
                  </a:lnTo>
                  <a:lnTo>
                    <a:pt x="165289" y="491839"/>
                  </a:lnTo>
                  <a:lnTo>
                    <a:pt x="125739" y="473062"/>
                  </a:lnTo>
                  <a:lnTo>
                    <a:pt x="90306" y="448018"/>
                  </a:lnTo>
                  <a:lnTo>
                    <a:pt x="59708" y="417423"/>
                  </a:lnTo>
                  <a:lnTo>
                    <a:pt x="34661" y="381994"/>
                  </a:lnTo>
                  <a:lnTo>
                    <a:pt x="15883" y="342448"/>
                  </a:lnTo>
                  <a:lnTo>
                    <a:pt x="4090" y="299502"/>
                  </a:lnTo>
                  <a:lnTo>
                    <a:pt x="0" y="253872"/>
                  </a:lnTo>
                  <a:lnTo>
                    <a:pt x="4446" y="206318"/>
                  </a:lnTo>
                  <a:lnTo>
                    <a:pt x="17243" y="161718"/>
                  </a:lnTo>
                  <a:lnTo>
                    <a:pt x="37576" y="120888"/>
                  </a:lnTo>
                  <a:lnTo>
                    <a:pt x="64628" y="84642"/>
                  </a:lnTo>
                  <a:lnTo>
                    <a:pt x="97586" y="53797"/>
                  </a:lnTo>
                </a:path>
              </a:pathLst>
            </a:custGeom>
            <a:ln w="3049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49718" y="2461247"/>
              <a:ext cx="74295" cy="338455"/>
            </a:xfrm>
            <a:custGeom>
              <a:avLst/>
              <a:gdLst/>
              <a:ahLst/>
              <a:cxnLst/>
              <a:rect l="l" t="t" r="r" b="b"/>
              <a:pathLst>
                <a:path w="74294" h="338455">
                  <a:moveTo>
                    <a:pt x="69443" y="103047"/>
                  </a:moveTo>
                  <a:lnTo>
                    <a:pt x="4800" y="103047"/>
                  </a:lnTo>
                  <a:lnTo>
                    <a:pt x="4800" y="337845"/>
                  </a:lnTo>
                  <a:lnTo>
                    <a:pt x="69443" y="337845"/>
                  </a:lnTo>
                  <a:lnTo>
                    <a:pt x="69443" y="103047"/>
                  </a:lnTo>
                  <a:close/>
                </a:path>
                <a:path w="74294" h="338455">
                  <a:moveTo>
                    <a:pt x="35928" y="0"/>
                  </a:moveTo>
                  <a:lnTo>
                    <a:pt x="21222" y="2581"/>
                  </a:lnTo>
                  <a:lnTo>
                    <a:pt x="9882" y="9875"/>
                  </a:lnTo>
                  <a:lnTo>
                    <a:pt x="2583" y="21211"/>
                  </a:lnTo>
                  <a:lnTo>
                    <a:pt x="0" y="35915"/>
                  </a:lnTo>
                  <a:lnTo>
                    <a:pt x="2583" y="50619"/>
                  </a:lnTo>
                  <a:lnTo>
                    <a:pt x="9882" y="61955"/>
                  </a:lnTo>
                  <a:lnTo>
                    <a:pt x="21222" y="69250"/>
                  </a:lnTo>
                  <a:lnTo>
                    <a:pt x="35928" y="71831"/>
                  </a:lnTo>
                  <a:lnTo>
                    <a:pt x="52012" y="69250"/>
                  </a:lnTo>
                  <a:lnTo>
                    <a:pt x="64057" y="61955"/>
                  </a:lnTo>
                  <a:lnTo>
                    <a:pt x="71613" y="50619"/>
                  </a:lnTo>
                  <a:lnTo>
                    <a:pt x="74231" y="35915"/>
                  </a:lnTo>
                  <a:lnTo>
                    <a:pt x="71613" y="21211"/>
                  </a:lnTo>
                  <a:lnTo>
                    <a:pt x="64057" y="9875"/>
                  </a:lnTo>
                  <a:lnTo>
                    <a:pt x="52012" y="2581"/>
                  </a:lnTo>
                  <a:lnTo>
                    <a:pt x="35928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12292" y="6521622"/>
            <a:ext cx="749300" cy="749300"/>
            <a:chOff x="712292" y="6521622"/>
            <a:chExt cx="749300" cy="749300"/>
          </a:xfrm>
        </p:grpSpPr>
        <p:sp>
          <p:nvSpPr>
            <p:cNvPr id="24" name="object 24"/>
            <p:cNvSpPr/>
            <p:nvPr/>
          </p:nvSpPr>
          <p:spPr>
            <a:xfrm>
              <a:off x="712292" y="6521622"/>
              <a:ext cx="749300" cy="749300"/>
            </a:xfrm>
            <a:custGeom>
              <a:avLst/>
              <a:gdLst/>
              <a:ahLst/>
              <a:cxnLst/>
              <a:rect l="l" t="t" r="r" b="b"/>
              <a:pathLst>
                <a:path w="749300" h="749300">
                  <a:moveTo>
                    <a:pt x="374548" y="0"/>
                  </a:moveTo>
                  <a:lnTo>
                    <a:pt x="327565" y="2918"/>
                  </a:lnTo>
                  <a:lnTo>
                    <a:pt x="282324" y="11438"/>
                  </a:lnTo>
                  <a:lnTo>
                    <a:pt x="239176" y="25211"/>
                  </a:lnTo>
                  <a:lnTo>
                    <a:pt x="198471" y="43883"/>
                  </a:lnTo>
                  <a:lnTo>
                    <a:pt x="160560" y="67105"/>
                  </a:lnTo>
                  <a:lnTo>
                    <a:pt x="125795" y="94526"/>
                  </a:lnTo>
                  <a:lnTo>
                    <a:pt x="94527" y="125793"/>
                  </a:lnTo>
                  <a:lnTo>
                    <a:pt x="67106" y="160557"/>
                  </a:lnTo>
                  <a:lnTo>
                    <a:pt x="43884" y="198466"/>
                  </a:lnTo>
                  <a:lnTo>
                    <a:pt x="25211" y="239170"/>
                  </a:lnTo>
                  <a:lnTo>
                    <a:pt x="11439" y="282317"/>
                  </a:lnTo>
                  <a:lnTo>
                    <a:pt x="2918" y="327555"/>
                  </a:lnTo>
                  <a:lnTo>
                    <a:pt x="0" y="374535"/>
                  </a:lnTo>
                  <a:lnTo>
                    <a:pt x="2918" y="421518"/>
                  </a:lnTo>
                  <a:lnTo>
                    <a:pt x="11439" y="466759"/>
                  </a:lnTo>
                  <a:lnTo>
                    <a:pt x="25211" y="509907"/>
                  </a:lnTo>
                  <a:lnTo>
                    <a:pt x="43884" y="550612"/>
                  </a:lnTo>
                  <a:lnTo>
                    <a:pt x="67106" y="588523"/>
                  </a:lnTo>
                  <a:lnTo>
                    <a:pt x="94527" y="623288"/>
                  </a:lnTo>
                  <a:lnTo>
                    <a:pt x="125795" y="654556"/>
                  </a:lnTo>
                  <a:lnTo>
                    <a:pt x="160560" y="681977"/>
                  </a:lnTo>
                  <a:lnTo>
                    <a:pt x="198471" y="705199"/>
                  </a:lnTo>
                  <a:lnTo>
                    <a:pt x="239176" y="723872"/>
                  </a:lnTo>
                  <a:lnTo>
                    <a:pt x="282324" y="737645"/>
                  </a:lnTo>
                  <a:lnTo>
                    <a:pt x="327565" y="746165"/>
                  </a:lnTo>
                  <a:lnTo>
                    <a:pt x="374548" y="749084"/>
                  </a:lnTo>
                  <a:lnTo>
                    <a:pt x="421531" y="746165"/>
                  </a:lnTo>
                  <a:lnTo>
                    <a:pt x="466772" y="737645"/>
                  </a:lnTo>
                  <a:lnTo>
                    <a:pt x="509920" y="723872"/>
                  </a:lnTo>
                  <a:lnTo>
                    <a:pt x="550625" y="705199"/>
                  </a:lnTo>
                  <a:lnTo>
                    <a:pt x="588536" y="681977"/>
                  </a:lnTo>
                  <a:lnTo>
                    <a:pt x="623300" y="654556"/>
                  </a:lnTo>
                  <a:lnTo>
                    <a:pt x="654569" y="623288"/>
                  </a:lnTo>
                  <a:lnTo>
                    <a:pt x="681990" y="588523"/>
                  </a:lnTo>
                  <a:lnTo>
                    <a:pt x="705212" y="550612"/>
                  </a:lnTo>
                  <a:lnTo>
                    <a:pt x="723885" y="509907"/>
                  </a:lnTo>
                  <a:lnTo>
                    <a:pt x="737657" y="466759"/>
                  </a:lnTo>
                  <a:lnTo>
                    <a:pt x="746178" y="421518"/>
                  </a:lnTo>
                  <a:lnTo>
                    <a:pt x="749096" y="374535"/>
                  </a:lnTo>
                  <a:lnTo>
                    <a:pt x="746178" y="327555"/>
                  </a:lnTo>
                  <a:lnTo>
                    <a:pt x="737657" y="282317"/>
                  </a:lnTo>
                  <a:lnTo>
                    <a:pt x="723885" y="239170"/>
                  </a:lnTo>
                  <a:lnTo>
                    <a:pt x="705212" y="198466"/>
                  </a:lnTo>
                  <a:lnTo>
                    <a:pt x="681990" y="160557"/>
                  </a:lnTo>
                  <a:lnTo>
                    <a:pt x="654569" y="125793"/>
                  </a:lnTo>
                  <a:lnTo>
                    <a:pt x="623300" y="94526"/>
                  </a:lnTo>
                  <a:lnTo>
                    <a:pt x="588536" y="67105"/>
                  </a:lnTo>
                  <a:lnTo>
                    <a:pt x="550625" y="43883"/>
                  </a:lnTo>
                  <a:lnTo>
                    <a:pt x="509920" y="25211"/>
                  </a:lnTo>
                  <a:lnTo>
                    <a:pt x="466772" y="11438"/>
                  </a:lnTo>
                  <a:lnTo>
                    <a:pt x="421531" y="2918"/>
                  </a:lnTo>
                  <a:lnTo>
                    <a:pt x="3745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81989" y="6632930"/>
              <a:ext cx="659765" cy="495934"/>
            </a:xfrm>
            <a:custGeom>
              <a:avLst/>
              <a:gdLst/>
              <a:ahLst/>
              <a:cxnLst/>
              <a:rect l="l" t="t" r="r" b="b"/>
              <a:pathLst>
                <a:path w="659765" h="495934">
                  <a:moveTo>
                    <a:pt x="457339" y="261188"/>
                  </a:moveTo>
                  <a:lnTo>
                    <a:pt x="451612" y="255460"/>
                  </a:lnTo>
                  <a:lnTo>
                    <a:pt x="444538" y="255460"/>
                  </a:lnTo>
                  <a:lnTo>
                    <a:pt x="431520" y="255460"/>
                  </a:lnTo>
                  <a:lnTo>
                    <a:pt x="407339" y="210959"/>
                  </a:lnTo>
                  <a:lnTo>
                    <a:pt x="400354" y="207454"/>
                  </a:lnTo>
                  <a:lnTo>
                    <a:pt x="393395" y="208305"/>
                  </a:lnTo>
                  <a:lnTo>
                    <a:pt x="387731" y="213042"/>
                  </a:lnTo>
                  <a:lnTo>
                    <a:pt x="386600" y="215061"/>
                  </a:lnTo>
                  <a:lnTo>
                    <a:pt x="356997" y="285076"/>
                  </a:lnTo>
                  <a:lnTo>
                    <a:pt x="318960" y="151523"/>
                  </a:lnTo>
                  <a:lnTo>
                    <a:pt x="317373" y="149288"/>
                  </a:lnTo>
                  <a:lnTo>
                    <a:pt x="311251" y="145427"/>
                  </a:lnTo>
                  <a:lnTo>
                    <a:pt x="306171" y="145059"/>
                  </a:lnTo>
                  <a:lnTo>
                    <a:pt x="301269" y="146710"/>
                  </a:lnTo>
                  <a:lnTo>
                    <a:pt x="298716" y="148590"/>
                  </a:lnTo>
                  <a:lnTo>
                    <a:pt x="295592" y="153847"/>
                  </a:lnTo>
                  <a:lnTo>
                    <a:pt x="263855" y="255562"/>
                  </a:lnTo>
                  <a:lnTo>
                    <a:pt x="235851" y="190169"/>
                  </a:lnTo>
                  <a:lnTo>
                    <a:pt x="232397" y="187540"/>
                  </a:lnTo>
                  <a:lnTo>
                    <a:pt x="227952" y="186156"/>
                  </a:lnTo>
                  <a:lnTo>
                    <a:pt x="224599" y="186143"/>
                  </a:lnTo>
                  <a:lnTo>
                    <a:pt x="223050" y="186423"/>
                  </a:lnTo>
                  <a:lnTo>
                    <a:pt x="217081" y="190157"/>
                  </a:lnTo>
                  <a:lnTo>
                    <a:pt x="214642" y="193929"/>
                  </a:lnTo>
                  <a:lnTo>
                    <a:pt x="188061" y="257543"/>
                  </a:lnTo>
                  <a:lnTo>
                    <a:pt x="5740" y="257543"/>
                  </a:lnTo>
                  <a:lnTo>
                    <a:pt x="0" y="263283"/>
                  </a:lnTo>
                  <a:lnTo>
                    <a:pt x="0" y="277418"/>
                  </a:lnTo>
                  <a:lnTo>
                    <a:pt x="5740" y="283146"/>
                  </a:lnTo>
                  <a:lnTo>
                    <a:pt x="197802" y="283133"/>
                  </a:lnTo>
                  <a:lnTo>
                    <a:pt x="226415" y="232168"/>
                  </a:lnTo>
                  <a:lnTo>
                    <a:pt x="254406" y="299326"/>
                  </a:lnTo>
                  <a:lnTo>
                    <a:pt x="256654" y="302247"/>
                  </a:lnTo>
                  <a:lnTo>
                    <a:pt x="259753" y="304469"/>
                  </a:lnTo>
                  <a:lnTo>
                    <a:pt x="263004" y="305663"/>
                  </a:lnTo>
                  <a:lnTo>
                    <a:pt x="266738" y="305866"/>
                  </a:lnTo>
                  <a:lnTo>
                    <a:pt x="271373" y="304520"/>
                  </a:lnTo>
                  <a:lnTo>
                    <a:pt x="274218" y="302501"/>
                  </a:lnTo>
                  <a:lnTo>
                    <a:pt x="276720" y="299415"/>
                  </a:lnTo>
                  <a:lnTo>
                    <a:pt x="277761" y="296989"/>
                  </a:lnTo>
                  <a:lnTo>
                    <a:pt x="307162" y="202717"/>
                  </a:lnTo>
                  <a:lnTo>
                    <a:pt x="342798" y="328676"/>
                  </a:lnTo>
                  <a:lnTo>
                    <a:pt x="344982" y="332143"/>
                  </a:lnTo>
                  <a:lnTo>
                    <a:pt x="348678" y="335064"/>
                  </a:lnTo>
                  <a:lnTo>
                    <a:pt x="353377" y="336473"/>
                  </a:lnTo>
                  <a:lnTo>
                    <a:pt x="356895" y="336308"/>
                  </a:lnTo>
                  <a:lnTo>
                    <a:pt x="399656" y="249923"/>
                  </a:lnTo>
                  <a:lnTo>
                    <a:pt x="414680" y="278434"/>
                  </a:lnTo>
                  <a:lnTo>
                    <a:pt x="419036" y="281063"/>
                  </a:lnTo>
                  <a:lnTo>
                    <a:pt x="451612" y="281063"/>
                  </a:lnTo>
                  <a:lnTo>
                    <a:pt x="457339" y="275336"/>
                  </a:lnTo>
                  <a:lnTo>
                    <a:pt x="457339" y="261188"/>
                  </a:lnTo>
                  <a:close/>
                </a:path>
                <a:path w="659765" h="495934">
                  <a:moveTo>
                    <a:pt x="503008" y="247700"/>
                  </a:moveTo>
                  <a:lnTo>
                    <a:pt x="488746" y="175704"/>
                  </a:lnTo>
                  <a:lnTo>
                    <a:pt x="447814" y="114655"/>
                  </a:lnTo>
                  <a:lnTo>
                    <a:pt x="386765" y="73710"/>
                  </a:lnTo>
                  <a:lnTo>
                    <a:pt x="314756" y="59461"/>
                  </a:lnTo>
                  <a:lnTo>
                    <a:pt x="270586" y="64681"/>
                  </a:lnTo>
                  <a:lnTo>
                    <a:pt x="229946" y="79603"/>
                  </a:lnTo>
                  <a:lnTo>
                    <a:pt x="194183" y="103098"/>
                  </a:lnTo>
                  <a:lnTo>
                    <a:pt x="164630" y="134048"/>
                  </a:lnTo>
                  <a:lnTo>
                    <a:pt x="142646" y="171323"/>
                  </a:lnTo>
                  <a:lnTo>
                    <a:pt x="129578" y="213817"/>
                  </a:lnTo>
                  <a:lnTo>
                    <a:pt x="128308" y="220764"/>
                  </a:lnTo>
                  <a:lnTo>
                    <a:pt x="132918" y="227431"/>
                  </a:lnTo>
                  <a:lnTo>
                    <a:pt x="146824" y="229933"/>
                  </a:lnTo>
                  <a:lnTo>
                    <a:pt x="153492" y="225374"/>
                  </a:lnTo>
                  <a:lnTo>
                    <a:pt x="154762" y="218414"/>
                  </a:lnTo>
                  <a:lnTo>
                    <a:pt x="169265" y="174879"/>
                  </a:lnTo>
                  <a:lnTo>
                    <a:pt x="194538" y="138099"/>
                  </a:lnTo>
                  <a:lnTo>
                    <a:pt x="228549" y="109753"/>
                  </a:lnTo>
                  <a:lnTo>
                    <a:pt x="269290" y="91516"/>
                  </a:lnTo>
                  <a:lnTo>
                    <a:pt x="314782" y="85064"/>
                  </a:lnTo>
                  <a:lnTo>
                    <a:pt x="346697" y="88188"/>
                  </a:lnTo>
                  <a:lnTo>
                    <a:pt x="404863" y="112331"/>
                  </a:lnTo>
                  <a:lnTo>
                    <a:pt x="450126" y="157594"/>
                  </a:lnTo>
                  <a:lnTo>
                    <a:pt x="474268" y="215773"/>
                  </a:lnTo>
                  <a:lnTo>
                    <a:pt x="477405" y="247700"/>
                  </a:lnTo>
                  <a:lnTo>
                    <a:pt x="474268" y="279641"/>
                  </a:lnTo>
                  <a:lnTo>
                    <a:pt x="450126" y="337807"/>
                  </a:lnTo>
                  <a:lnTo>
                    <a:pt x="404863" y="383082"/>
                  </a:lnTo>
                  <a:lnTo>
                    <a:pt x="346697" y="407212"/>
                  </a:lnTo>
                  <a:lnTo>
                    <a:pt x="314756" y="410337"/>
                  </a:lnTo>
                  <a:lnTo>
                    <a:pt x="269646" y="404037"/>
                  </a:lnTo>
                  <a:lnTo>
                    <a:pt x="228955" y="386003"/>
                  </a:lnTo>
                  <a:lnTo>
                    <a:pt x="194716" y="357479"/>
                  </a:lnTo>
                  <a:lnTo>
                    <a:pt x="168986" y="319747"/>
                  </a:lnTo>
                  <a:lnTo>
                    <a:pt x="165836" y="313423"/>
                  </a:lnTo>
                  <a:lnTo>
                    <a:pt x="158165" y="310832"/>
                  </a:lnTo>
                  <a:lnTo>
                    <a:pt x="145491" y="317131"/>
                  </a:lnTo>
                  <a:lnTo>
                    <a:pt x="142913" y="324802"/>
                  </a:lnTo>
                  <a:lnTo>
                    <a:pt x="146050" y="331139"/>
                  </a:lnTo>
                  <a:lnTo>
                    <a:pt x="175818" y="374789"/>
                  </a:lnTo>
                  <a:lnTo>
                    <a:pt x="215442" y="407784"/>
                  </a:lnTo>
                  <a:lnTo>
                    <a:pt x="262534" y="428663"/>
                  </a:lnTo>
                  <a:lnTo>
                    <a:pt x="314769" y="435940"/>
                  </a:lnTo>
                  <a:lnTo>
                    <a:pt x="351726" y="432320"/>
                  </a:lnTo>
                  <a:lnTo>
                    <a:pt x="419061" y="404393"/>
                  </a:lnTo>
                  <a:lnTo>
                    <a:pt x="471449" y="352005"/>
                  </a:lnTo>
                  <a:lnTo>
                    <a:pt x="499376" y="284670"/>
                  </a:lnTo>
                  <a:lnTo>
                    <a:pt x="503008" y="247700"/>
                  </a:lnTo>
                  <a:close/>
                </a:path>
                <a:path w="659765" h="495934">
                  <a:moveTo>
                    <a:pt x="562444" y="247700"/>
                  </a:moveTo>
                  <a:lnTo>
                    <a:pt x="557403" y="197840"/>
                  </a:lnTo>
                  <a:lnTo>
                    <a:pt x="542950" y="151384"/>
                  </a:lnTo>
                  <a:lnTo>
                    <a:pt x="520090" y="109308"/>
                  </a:lnTo>
                  <a:lnTo>
                    <a:pt x="489813" y="72631"/>
                  </a:lnTo>
                  <a:lnTo>
                    <a:pt x="453148" y="42367"/>
                  </a:lnTo>
                  <a:lnTo>
                    <a:pt x="411073" y="19494"/>
                  </a:lnTo>
                  <a:lnTo>
                    <a:pt x="364617" y="5041"/>
                  </a:lnTo>
                  <a:lnTo>
                    <a:pt x="314756" y="0"/>
                  </a:lnTo>
                  <a:lnTo>
                    <a:pt x="269417" y="4203"/>
                  </a:lnTo>
                  <a:lnTo>
                    <a:pt x="226606" y="16319"/>
                  </a:lnTo>
                  <a:lnTo>
                    <a:pt x="187134" y="35610"/>
                  </a:lnTo>
                  <a:lnTo>
                    <a:pt x="151866" y="61366"/>
                  </a:lnTo>
                  <a:lnTo>
                    <a:pt x="121602" y="92862"/>
                  </a:lnTo>
                  <a:lnTo>
                    <a:pt x="97205" y="129349"/>
                  </a:lnTo>
                  <a:lnTo>
                    <a:pt x="79489" y="170103"/>
                  </a:lnTo>
                  <a:lnTo>
                    <a:pt x="69291" y="214414"/>
                  </a:lnTo>
                  <a:lnTo>
                    <a:pt x="68351" y="221411"/>
                  </a:lnTo>
                  <a:lnTo>
                    <a:pt x="73266" y="227863"/>
                  </a:lnTo>
                  <a:lnTo>
                    <a:pt x="87261" y="229717"/>
                  </a:lnTo>
                  <a:lnTo>
                    <a:pt x="93726" y="224828"/>
                  </a:lnTo>
                  <a:lnTo>
                    <a:pt x="94665" y="217817"/>
                  </a:lnTo>
                  <a:lnTo>
                    <a:pt x="105676" y="172669"/>
                  </a:lnTo>
                  <a:lnTo>
                    <a:pt x="125361" y="131800"/>
                  </a:lnTo>
                  <a:lnTo>
                    <a:pt x="152603" y="96164"/>
                  </a:lnTo>
                  <a:lnTo>
                    <a:pt x="186270" y="66763"/>
                  </a:lnTo>
                  <a:lnTo>
                    <a:pt x="225272" y="44551"/>
                  </a:lnTo>
                  <a:lnTo>
                    <a:pt x="268465" y="30505"/>
                  </a:lnTo>
                  <a:lnTo>
                    <a:pt x="314756" y="25603"/>
                  </a:lnTo>
                  <a:lnTo>
                    <a:pt x="359460" y="30124"/>
                  </a:lnTo>
                  <a:lnTo>
                    <a:pt x="401116" y="43091"/>
                  </a:lnTo>
                  <a:lnTo>
                    <a:pt x="438835" y="63588"/>
                  </a:lnTo>
                  <a:lnTo>
                    <a:pt x="471716" y="90728"/>
                  </a:lnTo>
                  <a:lnTo>
                    <a:pt x="498856" y="123609"/>
                  </a:lnTo>
                  <a:lnTo>
                    <a:pt x="519366" y="161340"/>
                  </a:lnTo>
                  <a:lnTo>
                    <a:pt x="532320" y="202996"/>
                  </a:lnTo>
                  <a:lnTo>
                    <a:pt x="536841" y="247700"/>
                  </a:lnTo>
                  <a:lnTo>
                    <a:pt x="532574" y="291376"/>
                  </a:lnTo>
                  <a:lnTo>
                    <a:pt x="520052" y="332740"/>
                  </a:lnTo>
                  <a:lnTo>
                    <a:pt x="499668" y="370852"/>
                  </a:lnTo>
                  <a:lnTo>
                    <a:pt x="471805" y="404736"/>
                  </a:lnTo>
                  <a:lnTo>
                    <a:pt x="437921" y="432600"/>
                  </a:lnTo>
                  <a:lnTo>
                    <a:pt x="399808" y="452996"/>
                  </a:lnTo>
                  <a:lnTo>
                    <a:pt x="358432" y="465518"/>
                  </a:lnTo>
                  <a:lnTo>
                    <a:pt x="314756" y="469785"/>
                  </a:lnTo>
                  <a:lnTo>
                    <a:pt x="268681" y="464959"/>
                  </a:lnTo>
                  <a:lnTo>
                    <a:pt x="225463" y="451015"/>
                  </a:lnTo>
                  <a:lnTo>
                    <a:pt x="186296" y="428828"/>
                  </a:lnTo>
                  <a:lnTo>
                    <a:pt x="152400" y="399237"/>
                  </a:lnTo>
                  <a:lnTo>
                    <a:pt x="124942" y="363093"/>
                  </a:lnTo>
                  <a:lnTo>
                    <a:pt x="105143" y="321233"/>
                  </a:lnTo>
                  <a:lnTo>
                    <a:pt x="102793" y="314553"/>
                  </a:lnTo>
                  <a:lnTo>
                    <a:pt x="95478" y="311061"/>
                  </a:lnTo>
                  <a:lnTo>
                    <a:pt x="82156" y="315734"/>
                  </a:lnTo>
                  <a:lnTo>
                    <a:pt x="78638" y="323024"/>
                  </a:lnTo>
                  <a:lnTo>
                    <a:pt x="80975" y="329704"/>
                  </a:lnTo>
                  <a:lnTo>
                    <a:pt x="103060" y="376389"/>
                  </a:lnTo>
                  <a:lnTo>
                    <a:pt x="133680" y="416712"/>
                  </a:lnTo>
                  <a:lnTo>
                    <a:pt x="171500" y="449707"/>
                  </a:lnTo>
                  <a:lnTo>
                    <a:pt x="215163" y="474459"/>
                  </a:lnTo>
                  <a:lnTo>
                    <a:pt x="263372" y="490004"/>
                  </a:lnTo>
                  <a:lnTo>
                    <a:pt x="314756" y="495388"/>
                  </a:lnTo>
                  <a:lnTo>
                    <a:pt x="363461" y="490639"/>
                  </a:lnTo>
                  <a:lnTo>
                    <a:pt x="409600" y="476656"/>
                  </a:lnTo>
                  <a:lnTo>
                    <a:pt x="452107" y="453923"/>
                  </a:lnTo>
                  <a:lnTo>
                    <a:pt x="489915" y="422846"/>
                  </a:lnTo>
                  <a:lnTo>
                    <a:pt x="520979" y="385051"/>
                  </a:lnTo>
                  <a:lnTo>
                    <a:pt x="543725" y="342544"/>
                  </a:lnTo>
                  <a:lnTo>
                    <a:pt x="557695" y="296405"/>
                  </a:lnTo>
                  <a:lnTo>
                    <a:pt x="562444" y="247700"/>
                  </a:lnTo>
                  <a:close/>
                </a:path>
                <a:path w="659765" h="495934">
                  <a:moveTo>
                    <a:pt x="659371" y="261188"/>
                  </a:moveTo>
                  <a:lnTo>
                    <a:pt x="653643" y="255460"/>
                  </a:lnTo>
                  <a:lnTo>
                    <a:pt x="587095" y="255460"/>
                  </a:lnTo>
                  <a:lnTo>
                    <a:pt x="581355" y="261188"/>
                  </a:lnTo>
                  <a:lnTo>
                    <a:pt x="581355" y="275336"/>
                  </a:lnTo>
                  <a:lnTo>
                    <a:pt x="587095" y="281063"/>
                  </a:lnTo>
                  <a:lnTo>
                    <a:pt x="646569" y="281063"/>
                  </a:lnTo>
                  <a:lnTo>
                    <a:pt x="653643" y="281063"/>
                  </a:lnTo>
                  <a:lnTo>
                    <a:pt x="659371" y="275336"/>
                  </a:lnTo>
                  <a:lnTo>
                    <a:pt x="659371" y="261188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4769" y="7038850"/>
              <a:ext cx="176169" cy="154833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51040"/>
            <a:ext cx="3073400" cy="405130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Noves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contractacions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grup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d’edat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51033"/>
          <a:ext cx="6492875" cy="3507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1065"/>
                <a:gridCol w="930274"/>
                <a:gridCol w="929004"/>
                <a:gridCol w="968375"/>
                <a:gridCol w="891539"/>
                <a:gridCol w="931545"/>
                <a:gridCol w="943610"/>
              </a:tblGrid>
              <a:tr h="2880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Edat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42875" marR="135255" indent="215265">
                        <a:lnSpc>
                          <a:spcPts val="900"/>
                        </a:lnSpc>
                        <a:spcBef>
                          <a:spcPts val="5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 </a:t>
                      </a: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incorporacions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9781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Incorporacions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50" marR="214629" indent="-4000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respecte 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11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Incorporacions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0" marR="214629" indent="-26034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respecte 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&lt;25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683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25-30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21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683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30-35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683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35-40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683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40-45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45-50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50-55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530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55-60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30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06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60-65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8354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530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1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638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363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147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527300" y="6180174"/>
            <a:ext cx="5100320" cy="466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percentatge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noves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contractacions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menors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30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anys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225" b="1">
                <a:solidFill>
                  <a:srgbClr val="706F6F"/>
                </a:solidFill>
                <a:latin typeface="Tahoma"/>
                <a:cs typeface="Tahoma"/>
              </a:rPr>
              <a:t>(%)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95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40000" y="7405484"/>
          <a:ext cx="6492875" cy="9785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179997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145"/>
                        </a:spcBef>
                        <a:tabLst>
                          <a:tab pos="2035810" algn="l"/>
                          <a:tab pos="4121785" algn="l"/>
                          <a:tab pos="6210935" algn="l"/>
                        </a:tabLst>
                      </a:pP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Homes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39	32	40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8415">
                    <a:solidFill>
                      <a:srgbClr val="A9D2A4"/>
                    </a:solidFill>
                  </a:tcPr>
                </a:tc>
              </a:tr>
              <a:tr h="764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945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215"/>
                        </a:spcBef>
                        <a:tabLst>
                          <a:tab pos="1997710" algn="l"/>
                          <a:tab pos="4083685" algn="l"/>
                          <a:tab pos="6173470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Dones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55	52	57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7305">
                    <a:solidFill>
                      <a:srgbClr val="A9D2A4"/>
                    </a:solidFill>
                  </a:tcPr>
                </a:tc>
              </a:tr>
              <a:tr h="854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855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274491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285"/>
                        </a:spcBef>
                        <a:tabLst>
                          <a:tab pos="1971039" algn="l"/>
                          <a:tab pos="3987165" algn="l"/>
                          <a:tab pos="6146165" algn="l"/>
                        </a:tabLst>
                      </a:pPr>
                      <a:r>
                        <a:rPr dirty="0" sz="900" spc="7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&gt;30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6	16	3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3290519" y="6901472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04328" y="6901472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76697" y="6901472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204328" y="7405484"/>
            <a:ext cx="982980" cy="180340"/>
          </a:xfrm>
          <a:custGeom>
            <a:avLst/>
            <a:gdLst/>
            <a:ahLst/>
            <a:cxnLst/>
            <a:rect l="l" t="t" r="r" b="b"/>
            <a:pathLst>
              <a:path w="982980" h="180340">
                <a:moveTo>
                  <a:pt x="982802" y="0"/>
                </a:moveTo>
                <a:lnTo>
                  <a:pt x="0" y="0"/>
                </a:lnTo>
                <a:lnTo>
                  <a:pt x="0" y="179997"/>
                </a:lnTo>
                <a:lnTo>
                  <a:pt x="982802" y="179997"/>
                </a:lnTo>
                <a:lnTo>
                  <a:pt x="98280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204328" y="7756487"/>
            <a:ext cx="1386205" cy="180340"/>
          </a:xfrm>
          <a:custGeom>
            <a:avLst/>
            <a:gdLst/>
            <a:ahLst/>
            <a:cxnLst/>
            <a:rect l="l" t="t" r="r" b="b"/>
            <a:pathLst>
              <a:path w="1386205" h="180340">
                <a:moveTo>
                  <a:pt x="1386001" y="0"/>
                </a:moveTo>
                <a:lnTo>
                  <a:pt x="0" y="0"/>
                </a:lnTo>
                <a:lnTo>
                  <a:pt x="0" y="179997"/>
                </a:lnTo>
                <a:lnTo>
                  <a:pt x="1386001" y="179997"/>
                </a:lnTo>
                <a:lnTo>
                  <a:pt x="1386001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04328" y="8107489"/>
            <a:ext cx="151765" cy="180340"/>
          </a:xfrm>
          <a:custGeom>
            <a:avLst/>
            <a:gdLst/>
            <a:ahLst/>
            <a:cxnLst/>
            <a:rect l="l" t="t" r="r" b="b"/>
            <a:pathLst>
              <a:path w="151765" h="180340">
                <a:moveTo>
                  <a:pt x="151206" y="0"/>
                </a:moveTo>
                <a:lnTo>
                  <a:pt x="0" y="0"/>
                </a:lnTo>
                <a:lnTo>
                  <a:pt x="0" y="179997"/>
                </a:lnTo>
                <a:lnTo>
                  <a:pt x="151206" y="179997"/>
                </a:lnTo>
                <a:lnTo>
                  <a:pt x="15120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90519" y="7405484"/>
            <a:ext cx="806450" cy="180340"/>
          </a:xfrm>
          <a:custGeom>
            <a:avLst/>
            <a:gdLst/>
            <a:ahLst/>
            <a:cxnLst/>
            <a:rect l="l" t="t" r="r" b="b"/>
            <a:pathLst>
              <a:path w="806450" h="180340">
                <a:moveTo>
                  <a:pt x="806399" y="0"/>
                </a:moveTo>
                <a:lnTo>
                  <a:pt x="0" y="0"/>
                </a:lnTo>
                <a:lnTo>
                  <a:pt x="0" y="179997"/>
                </a:lnTo>
                <a:lnTo>
                  <a:pt x="806399" y="179997"/>
                </a:lnTo>
                <a:lnTo>
                  <a:pt x="8063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90519" y="7756487"/>
            <a:ext cx="1310640" cy="180340"/>
          </a:xfrm>
          <a:custGeom>
            <a:avLst/>
            <a:gdLst/>
            <a:ahLst/>
            <a:cxnLst/>
            <a:rect l="l" t="t" r="r" b="b"/>
            <a:pathLst>
              <a:path w="1310639" h="180340">
                <a:moveTo>
                  <a:pt x="1310398" y="0"/>
                </a:moveTo>
                <a:lnTo>
                  <a:pt x="0" y="0"/>
                </a:lnTo>
                <a:lnTo>
                  <a:pt x="0" y="179997"/>
                </a:lnTo>
                <a:lnTo>
                  <a:pt x="1310398" y="179997"/>
                </a:lnTo>
                <a:lnTo>
                  <a:pt x="1310398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290519" y="8107489"/>
            <a:ext cx="403225" cy="180340"/>
          </a:xfrm>
          <a:custGeom>
            <a:avLst/>
            <a:gdLst/>
            <a:ahLst/>
            <a:cxnLst/>
            <a:rect l="l" t="t" r="r" b="b"/>
            <a:pathLst>
              <a:path w="403225" h="180340">
                <a:moveTo>
                  <a:pt x="403199" y="0"/>
                </a:moveTo>
                <a:lnTo>
                  <a:pt x="0" y="0"/>
                </a:lnTo>
                <a:lnTo>
                  <a:pt x="0" y="179997"/>
                </a:lnTo>
                <a:lnTo>
                  <a:pt x="403199" y="179997"/>
                </a:lnTo>
                <a:lnTo>
                  <a:pt x="4031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76697" y="7405484"/>
            <a:ext cx="1008380" cy="180340"/>
          </a:xfrm>
          <a:custGeom>
            <a:avLst/>
            <a:gdLst/>
            <a:ahLst/>
            <a:cxnLst/>
            <a:rect l="l" t="t" r="r" b="b"/>
            <a:pathLst>
              <a:path w="1008379" h="180340">
                <a:moveTo>
                  <a:pt x="1007999" y="0"/>
                </a:moveTo>
                <a:lnTo>
                  <a:pt x="0" y="0"/>
                </a:lnTo>
                <a:lnTo>
                  <a:pt x="0" y="179997"/>
                </a:lnTo>
                <a:lnTo>
                  <a:pt x="1007999" y="179997"/>
                </a:lnTo>
                <a:lnTo>
                  <a:pt x="10079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376697" y="7756487"/>
            <a:ext cx="1437005" cy="180340"/>
          </a:xfrm>
          <a:custGeom>
            <a:avLst/>
            <a:gdLst/>
            <a:ahLst/>
            <a:cxnLst/>
            <a:rect l="l" t="t" r="r" b="b"/>
            <a:pathLst>
              <a:path w="1437004" h="180340">
                <a:moveTo>
                  <a:pt x="1436395" y="0"/>
                </a:moveTo>
                <a:lnTo>
                  <a:pt x="0" y="0"/>
                </a:lnTo>
                <a:lnTo>
                  <a:pt x="0" y="179997"/>
                </a:lnTo>
                <a:lnTo>
                  <a:pt x="1436395" y="179997"/>
                </a:lnTo>
                <a:lnTo>
                  <a:pt x="143639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376697" y="8107489"/>
            <a:ext cx="76200" cy="180340"/>
          </a:xfrm>
          <a:custGeom>
            <a:avLst/>
            <a:gdLst/>
            <a:ahLst/>
            <a:cxnLst/>
            <a:rect l="l" t="t" r="r" b="b"/>
            <a:pathLst>
              <a:path w="76200" h="180340">
                <a:moveTo>
                  <a:pt x="75603" y="0"/>
                </a:moveTo>
                <a:lnTo>
                  <a:pt x="0" y="0"/>
                </a:lnTo>
                <a:lnTo>
                  <a:pt x="0" y="179997"/>
                </a:lnTo>
                <a:lnTo>
                  <a:pt x="75603" y="179997"/>
                </a:lnTo>
                <a:lnTo>
                  <a:pt x="7560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7140141" y="10226909"/>
            <a:ext cx="3251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30" b="1">
                <a:solidFill>
                  <a:srgbClr val="3A3938"/>
                </a:solidFill>
                <a:latin typeface="Tahoma"/>
                <a:cs typeface="Tahoma"/>
              </a:rPr>
              <a:t>100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43195" y="10296355"/>
            <a:ext cx="8896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6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401-1,</a:t>
            </a:r>
            <a:r>
              <a:rPr dirty="0" sz="900" spc="-6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4161154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Distribució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les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baixes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d’empresa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motiu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47573" y="10226909"/>
            <a:ext cx="31051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102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38333"/>
          <a:ext cx="6480175" cy="3464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38475"/>
                <a:gridCol w="1072514"/>
                <a:gridCol w="1111885"/>
                <a:gridCol w="1256664"/>
              </a:tblGrid>
              <a:tr h="28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592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esgotament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final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temporal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durada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determinada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100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oluntària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Canvi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d'Empresa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Acomiadament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Excedència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oluntària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Defunció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Incapacitat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Jubilació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superació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període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prova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153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127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394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41694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Distribució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les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baixes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d’empresa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unitat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47573" y="10226909"/>
            <a:ext cx="31051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102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38333"/>
          <a:ext cx="6480175" cy="6388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2880"/>
                <a:gridCol w="1001394"/>
                <a:gridCol w="821689"/>
                <a:gridCol w="1002030"/>
                <a:gridCol w="820420"/>
                <a:gridCol w="799464"/>
                <a:gridCol w="581025"/>
              </a:tblGrid>
              <a:tr h="2880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7470" marR="69850" indent="215265">
                        <a:lnSpc>
                          <a:spcPts val="9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 </a:t>
                      </a: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incorporacions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23189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Incorporacions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Incorporacions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Administració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comptabilitat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 marR="42354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Assessoria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Jurídica,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Atenció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Estacionament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regulat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Màrqueting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Comunicació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Zoològic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Persones,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Organització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RSC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Planificació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Estratègica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ècnics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Sistemes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d’informació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Visualitzadors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746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153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098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098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394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6800" y="1283306"/>
            <a:ext cx="4033520" cy="523875"/>
          </a:xfrm>
          <a:prstGeom prst="rect">
            <a:avLst/>
          </a:prstGeom>
        </p:spPr>
        <p:txBody>
          <a:bodyPr wrap="square" lIns="0" tIns="1143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0"/>
              </a:spcBef>
            </a:pP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Baixes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l’empresa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2018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franges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d’edat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147573" y="10226909"/>
            <a:ext cx="31051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102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498" y="2001833"/>
          <a:ext cx="5400040" cy="3464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6190"/>
                <a:gridCol w="1442085"/>
                <a:gridCol w="1256664"/>
                <a:gridCol w="1435100"/>
              </a:tblGrid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Edat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&lt;25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25-30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30-35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35-40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40-45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45-50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50-55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55-60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60-65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&gt;65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153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394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5948513"/>
            <a:ext cx="324675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35" b="1">
                <a:solidFill>
                  <a:srgbClr val="706F6F"/>
                </a:solidFill>
                <a:latin typeface="Tahoma"/>
                <a:cs typeface="Tahoma"/>
              </a:rPr>
              <a:t>Índex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rotació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edat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30" b="1">
                <a:solidFill>
                  <a:srgbClr val="706F6F"/>
                </a:solidFill>
                <a:latin typeface="Tahoma"/>
                <a:cs typeface="Tahoma"/>
              </a:rPr>
              <a:t>sexe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225" b="1">
                <a:solidFill>
                  <a:srgbClr val="706F6F"/>
                </a:solidFill>
                <a:latin typeface="Tahoma"/>
                <a:cs typeface="Tahoma"/>
              </a:rPr>
              <a:t>(%)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498" y="6446871"/>
          <a:ext cx="5400040" cy="3176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3945"/>
                <a:gridCol w="1616075"/>
                <a:gridCol w="1303020"/>
                <a:gridCol w="1396364"/>
              </a:tblGrid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Edat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372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&lt;25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9466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25,62%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-4,41%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2,61%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25-30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781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-13,63%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12,07%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-1,98%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30-35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2324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4,41%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11,57%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6,29%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35-40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60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-4,48%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-8,16%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-5,94%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40-45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060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-2,42%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-3,39%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-2,82%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45-50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60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-2,35%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-1,17%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-1,95%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50-55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060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-1,13%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-5,47%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-2,16%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55-60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60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-3,16%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-1,98%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-2,82%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&gt;60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060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-7,30%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48577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-25,00%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-10,65%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657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-2,52%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419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-1,65%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-2,22%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27777"/>
            <a:ext cx="5426075" cy="1463040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560"/>
              </a:spcBef>
            </a:pPr>
            <a:r>
              <a:rPr dirty="0" sz="1150" spc="15">
                <a:latin typeface="Tahoma"/>
                <a:cs typeface="Tahoma"/>
              </a:rPr>
              <a:t>Mobilitat</a:t>
            </a:r>
            <a:r>
              <a:rPr dirty="0" sz="1150" spc="-20">
                <a:latin typeface="Tahoma"/>
                <a:cs typeface="Tahoma"/>
              </a:rPr>
              <a:t> </a:t>
            </a:r>
            <a:r>
              <a:rPr dirty="0" sz="1150" spc="-10">
                <a:latin typeface="Tahoma"/>
                <a:cs typeface="Tahoma"/>
              </a:rPr>
              <a:t>interna</a:t>
            </a:r>
            <a:r>
              <a:rPr dirty="0" sz="1150" spc="-15">
                <a:latin typeface="Tahoma"/>
                <a:cs typeface="Tahoma"/>
              </a:rPr>
              <a:t> </a:t>
            </a:r>
            <a:r>
              <a:rPr dirty="0" sz="1150" spc="55">
                <a:latin typeface="Tahoma"/>
                <a:cs typeface="Tahoma"/>
              </a:rPr>
              <a:t>i</a:t>
            </a:r>
            <a:r>
              <a:rPr dirty="0" sz="1150" spc="-15">
                <a:latin typeface="Tahoma"/>
                <a:cs typeface="Tahoma"/>
              </a:rPr>
              <a:t> </a:t>
            </a:r>
            <a:r>
              <a:rPr dirty="0" sz="1150" spc="-10">
                <a:latin typeface="Tahoma"/>
                <a:cs typeface="Tahoma"/>
              </a:rPr>
              <a:t>promocions</a:t>
            </a:r>
            <a:endParaRPr sz="115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254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potenciat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45">
                <a:latin typeface="Trebuchet MS"/>
                <a:cs typeface="Trebuchet MS"/>
              </a:rPr>
              <a:t>interna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arribat al </a:t>
            </a:r>
            <a:r>
              <a:rPr dirty="0" sz="1000" spc="55">
                <a:latin typeface="Trebuchet MS"/>
                <a:cs typeface="Trebuchet MS"/>
              </a:rPr>
              <a:t>7,34%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canviat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lloc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feina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programa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CRETA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promoció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interna,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d’altres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opcions,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permès</a:t>
            </a:r>
            <a:r>
              <a:rPr dirty="0" sz="1000" spc="-25">
                <a:latin typeface="Trebuchet MS"/>
                <a:cs typeface="Trebuchet MS"/>
              </a:rPr>
              <a:t> assolir aquesta </a:t>
            </a:r>
            <a:r>
              <a:rPr dirty="0" sz="1000" spc="-65">
                <a:latin typeface="Trebuchet MS"/>
                <a:cs typeface="Trebuchet MS"/>
              </a:rPr>
              <a:t>xifra.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promocions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internes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104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502" y="2913899"/>
          <a:ext cx="5400040" cy="22713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1310"/>
                <a:gridCol w="1108710"/>
                <a:gridCol w="1350009"/>
                <a:gridCol w="1350010"/>
              </a:tblGrid>
              <a:tr h="25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promocions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internes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vacants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otal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presentades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presentades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presentats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seleccionades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33679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seleccionats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147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69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527298" y="5697466"/>
            <a:ext cx="243395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Promocions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unitat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30" b="1">
                <a:solidFill>
                  <a:srgbClr val="706F6F"/>
                </a:solidFill>
                <a:latin typeface="Tahoma"/>
                <a:cs typeface="Tahoma"/>
              </a:rPr>
              <a:t>sexe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39998" y="6267824"/>
          <a:ext cx="6480175" cy="35363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31950"/>
                <a:gridCol w="808989"/>
                <a:gridCol w="815975"/>
                <a:gridCol w="800100"/>
                <a:gridCol w="817244"/>
                <a:gridCol w="799464"/>
                <a:gridCol w="809625"/>
              </a:tblGrid>
              <a:tr h="25199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Vacants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295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Persones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presentades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870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Persones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seleccionades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Assessoria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Jurídica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Atenció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CRETA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Centr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Supor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le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Operacions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Planificació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Estratègica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ècnics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Sistemes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Visualitzadors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251587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50" b="1">
                <a:latin typeface="Tahoma"/>
                <a:cs typeface="Tahoma"/>
              </a:rPr>
              <a:t>Relacions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0" b="1">
                <a:latin typeface="Tahoma"/>
                <a:cs typeface="Tahoma"/>
              </a:rPr>
              <a:t>empresa-personal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1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30">
                <a:latin typeface="Trebuchet MS"/>
                <a:cs typeface="Trebuchet MS"/>
              </a:rPr>
              <a:t>interessada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55">
                <a:latin typeface="Trebuchet MS"/>
                <a:cs typeface="Trebuchet MS"/>
              </a:rPr>
              <a:t>molta </a:t>
            </a:r>
            <a:r>
              <a:rPr dirty="0" sz="1000" spc="-40">
                <a:latin typeface="Trebuchet MS"/>
                <a:cs typeface="Trebuchet MS"/>
              </a:rPr>
              <a:t>rellevància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personal, que,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30">
                <a:latin typeface="Trebuchet MS"/>
                <a:cs typeface="Trebuchet MS"/>
              </a:rPr>
              <a:t>in-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terlocutors </a:t>
            </a:r>
            <a:r>
              <a:rPr dirty="0" sz="1000" spc="-30">
                <a:latin typeface="Trebuchet MS"/>
                <a:cs typeface="Trebuchet MS"/>
              </a:rPr>
              <a:t>socials, </a:t>
            </a:r>
            <a:r>
              <a:rPr dirty="0" sz="1000" spc="-15">
                <a:latin typeface="Trebuchet MS"/>
                <a:cs typeface="Trebuchet MS"/>
              </a:rPr>
              <a:t>comunica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25">
                <a:latin typeface="Trebuchet MS"/>
                <a:cs typeface="Trebuchet MS"/>
              </a:rPr>
              <a:t>interessos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expectatives.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5">
                <a:latin typeface="Trebuchet MS"/>
                <a:cs typeface="Trebuchet MS"/>
              </a:rPr>
              <a:t>fomentem </a:t>
            </a:r>
            <a:r>
              <a:rPr dirty="0" sz="1000" spc="-10">
                <a:latin typeface="Trebuchet MS"/>
                <a:cs typeface="Trebuchet MS"/>
              </a:rPr>
              <a:t>espais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diàleg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constant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representació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treballadores.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tingut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lloc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127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reunions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representants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sindicals.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L’actual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veni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vigència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31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desembre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2022.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Els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temes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destacats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reunions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esdevenen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material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l’anàlisi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aspectes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significa-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tius per </a:t>
            </a:r>
            <a:r>
              <a:rPr dirty="0" sz="1000" spc="-55">
                <a:latin typeface="Trebuchet MS"/>
                <a:cs typeface="Trebuchet MS"/>
              </a:rPr>
              <a:t>al </a:t>
            </a:r>
            <a:r>
              <a:rPr dirty="0" sz="1000" spc="-30">
                <a:latin typeface="Trebuchet MS"/>
                <a:cs typeface="Trebuchet MS"/>
              </a:rPr>
              <a:t>personal </a:t>
            </a:r>
            <a:r>
              <a:rPr dirty="0" sz="1000" spc="-10">
                <a:latin typeface="Trebuchet MS"/>
                <a:cs typeface="Trebuchet MS"/>
              </a:rPr>
              <a:t>han </a:t>
            </a:r>
            <a:r>
              <a:rPr dirty="0" sz="1000" spc="-60">
                <a:latin typeface="Trebuchet MS"/>
                <a:cs typeface="Trebuchet MS"/>
              </a:rPr>
              <a:t>estat </a:t>
            </a:r>
            <a:r>
              <a:rPr dirty="0" sz="1000" spc="-30">
                <a:latin typeface="Trebuchet MS"/>
                <a:cs typeface="Trebuchet MS"/>
              </a:rPr>
              <a:t>els calendaris </a:t>
            </a:r>
            <a:r>
              <a:rPr dirty="0" sz="1000" spc="-45">
                <a:latin typeface="Trebuchet MS"/>
                <a:cs typeface="Trebuchet MS"/>
              </a:rPr>
              <a:t>laborals,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torns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treball,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vacances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jornada </a:t>
            </a:r>
            <a:r>
              <a:rPr dirty="0" sz="1000" spc="-40">
                <a:latin typeface="Trebuchet MS"/>
                <a:cs typeface="Trebuchet MS"/>
              </a:rPr>
              <a:t>lab-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oral,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desvinculació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tancament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Pla</a:t>
            </a:r>
            <a:r>
              <a:rPr dirty="0" sz="1000" spc="-65">
                <a:latin typeface="Trebuchet MS"/>
                <a:cs typeface="Trebuchet MS"/>
              </a:rPr>
              <a:t> d’igualtat.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També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s’han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tractat,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reunions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perti-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nents,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mesures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conciliació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temes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referents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la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informació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l’organització,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50">
                <a:latin typeface="Trebuchet MS"/>
                <a:cs typeface="Trebuchet MS"/>
              </a:rPr>
              <a:t>retribució </a:t>
            </a:r>
            <a:r>
              <a:rPr dirty="0" sz="1000" spc="-55">
                <a:latin typeface="Trebuchet MS"/>
                <a:cs typeface="Trebuchet MS"/>
              </a:rPr>
              <a:t>variable,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resultats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objectius </a:t>
            </a:r>
            <a:r>
              <a:rPr dirty="0" sz="1000" spc="-20">
                <a:latin typeface="Trebuchet MS"/>
                <a:cs typeface="Trebuchet MS"/>
              </a:rPr>
              <a:t>econòmics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45">
                <a:latin typeface="Trebuchet MS"/>
                <a:cs typeface="Trebuchet MS"/>
              </a:rPr>
              <a:t>BSM.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30">
                <a:latin typeface="Trebuchet MS"/>
                <a:cs typeface="Trebuchet MS"/>
              </a:rPr>
              <a:t>més, s’han </a:t>
            </a:r>
            <a:r>
              <a:rPr dirty="0" sz="1000" spc="-50">
                <a:latin typeface="Trebuchet MS"/>
                <a:cs typeface="Trebuchet MS"/>
              </a:rPr>
              <a:t>concretat </a:t>
            </a:r>
            <a:r>
              <a:rPr dirty="0" sz="1000" spc="-25">
                <a:latin typeface="Trebuchet MS"/>
                <a:cs typeface="Trebuchet MS"/>
              </a:rPr>
              <a:t>aspectes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sobre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formació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promocions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</a:t>
            </a:r>
            <a:r>
              <a:rPr dirty="0" sz="1000" spc="-30">
                <a:latin typeface="Trebuchet MS"/>
                <a:cs typeface="Trebuchet MS"/>
              </a:rPr>
              <a:t> 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posicions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creades </a:t>
            </a:r>
            <a:r>
              <a:rPr dirty="0" sz="1000" spc="-35">
                <a:latin typeface="Trebuchet MS"/>
                <a:cs typeface="Trebuchet MS"/>
              </a:rPr>
              <a:t>arran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canvis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organitzatius.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7299" y="4320379"/>
            <a:ext cx="278574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Reunions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amb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els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representants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sindicals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895745" y="5583947"/>
            <a:ext cx="5123180" cy="2880995"/>
            <a:chOff x="1895745" y="5583947"/>
            <a:chExt cx="5123180" cy="2880995"/>
          </a:xfrm>
        </p:grpSpPr>
        <p:sp>
          <p:nvSpPr>
            <p:cNvPr id="20" name="object 20"/>
            <p:cNvSpPr/>
            <p:nvPr/>
          </p:nvSpPr>
          <p:spPr>
            <a:xfrm>
              <a:off x="1895745" y="8103492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5" h="0">
                  <a:moveTo>
                    <a:pt x="0" y="0"/>
                  </a:moveTo>
                  <a:lnTo>
                    <a:pt x="109591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895745" y="8463201"/>
              <a:ext cx="5123180" cy="0"/>
            </a:xfrm>
            <a:custGeom>
              <a:avLst/>
              <a:gdLst/>
              <a:ahLst/>
              <a:cxnLst/>
              <a:rect l="l" t="t" r="r" b="b"/>
              <a:pathLst>
                <a:path w="5123180" h="0">
                  <a:moveTo>
                    <a:pt x="0" y="0"/>
                  </a:moveTo>
                  <a:lnTo>
                    <a:pt x="5122583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897333" y="558712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897333" y="5946837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897333" y="6306545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897333" y="6666254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897333" y="7025950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897333" y="7385671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897333" y="774537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897333" y="8105086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895745" y="5585535"/>
              <a:ext cx="5123180" cy="0"/>
            </a:xfrm>
            <a:custGeom>
              <a:avLst/>
              <a:gdLst/>
              <a:ahLst/>
              <a:cxnLst/>
              <a:rect l="l" t="t" r="r" b="b"/>
              <a:pathLst>
                <a:path w="5123180" h="0">
                  <a:moveTo>
                    <a:pt x="0" y="0"/>
                  </a:moveTo>
                  <a:lnTo>
                    <a:pt x="5122583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/>
          <p:cNvSpPr/>
          <p:nvPr/>
        </p:nvSpPr>
        <p:spPr>
          <a:xfrm>
            <a:off x="1895745" y="5945243"/>
            <a:ext cx="1793875" cy="0"/>
          </a:xfrm>
          <a:custGeom>
            <a:avLst/>
            <a:gdLst/>
            <a:ahLst/>
            <a:cxnLst/>
            <a:rect l="l" t="t" r="r" b="b"/>
            <a:pathLst>
              <a:path w="1793875" h="0">
                <a:moveTo>
                  <a:pt x="0" y="0"/>
                </a:moveTo>
                <a:lnTo>
                  <a:pt x="1793433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49171" y="5945243"/>
            <a:ext cx="2069464" cy="0"/>
          </a:xfrm>
          <a:custGeom>
            <a:avLst/>
            <a:gdLst/>
            <a:ahLst/>
            <a:cxnLst/>
            <a:rect l="l" t="t" r="r" b="b"/>
            <a:pathLst>
              <a:path w="2069465" h="0">
                <a:moveTo>
                  <a:pt x="0" y="0"/>
                </a:moveTo>
                <a:lnTo>
                  <a:pt x="2069157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895745" y="6304951"/>
            <a:ext cx="1793875" cy="0"/>
          </a:xfrm>
          <a:custGeom>
            <a:avLst/>
            <a:gdLst/>
            <a:ahLst/>
            <a:cxnLst/>
            <a:rect l="l" t="t" r="r" b="b"/>
            <a:pathLst>
              <a:path w="1793875" h="0">
                <a:moveTo>
                  <a:pt x="0" y="0"/>
                </a:moveTo>
                <a:lnTo>
                  <a:pt x="1793433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949171" y="6304951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 h="0">
                <a:moveTo>
                  <a:pt x="0" y="0"/>
                </a:moveTo>
                <a:lnTo>
                  <a:pt x="611168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6820344" y="6304951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798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895745" y="6664660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591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65339" y="6664660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 h="0">
                <a:moveTo>
                  <a:pt x="0" y="0"/>
                </a:moveTo>
                <a:lnTo>
                  <a:pt x="423839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949171" y="6664660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 h="0">
                <a:moveTo>
                  <a:pt x="0" y="0"/>
                </a:moveTo>
                <a:lnTo>
                  <a:pt x="611168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6820344" y="6664660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798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895745" y="702436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591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265339" y="7024368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 h="0">
                <a:moveTo>
                  <a:pt x="0" y="0"/>
                </a:moveTo>
                <a:lnTo>
                  <a:pt x="423839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949171" y="7024368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 h="0">
                <a:moveTo>
                  <a:pt x="0" y="0"/>
                </a:moveTo>
                <a:lnTo>
                  <a:pt x="611168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6820344" y="7024368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798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895745" y="738407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591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65339" y="7384077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 h="0">
                <a:moveTo>
                  <a:pt x="0" y="0"/>
                </a:moveTo>
                <a:lnTo>
                  <a:pt x="423839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949171" y="7384077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 h="0">
                <a:moveTo>
                  <a:pt x="0" y="0"/>
                </a:moveTo>
                <a:lnTo>
                  <a:pt x="611168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6820344" y="7384077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798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95745" y="7743785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591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65339" y="7743785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 h="0">
                <a:moveTo>
                  <a:pt x="0" y="0"/>
                </a:moveTo>
                <a:lnTo>
                  <a:pt x="423839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949171" y="7743785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 h="0">
                <a:moveTo>
                  <a:pt x="0" y="0"/>
                </a:moveTo>
                <a:lnTo>
                  <a:pt x="611168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6820344" y="774378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798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65339" y="8103492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 h="0">
                <a:moveTo>
                  <a:pt x="0" y="0"/>
                </a:moveTo>
                <a:lnTo>
                  <a:pt x="423839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949171" y="8103492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 h="0">
                <a:moveTo>
                  <a:pt x="0" y="0"/>
                </a:moveTo>
                <a:lnTo>
                  <a:pt x="611168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820344" y="8103492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 h="0">
                <a:moveTo>
                  <a:pt x="0" y="0"/>
                </a:moveTo>
                <a:lnTo>
                  <a:pt x="19798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1492999" y="5584962"/>
          <a:ext cx="447040" cy="2653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46405"/>
              </a:tblGrid>
              <a:tr h="247576">
                <a:tc>
                  <a:txBody>
                    <a:bodyPr/>
                    <a:lstStyle/>
                    <a:p>
                      <a:pPr algn="ctr" marR="3175">
                        <a:lnSpc>
                          <a:spcPts val="1050"/>
                        </a:lnSpc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160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359708">
                <a:tc>
                  <a:txBody>
                    <a:bodyPr/>
                    <a:lstStyle/>
                    <a:p>
                      <a:pPr algn="ctr" marR="381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-2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140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algn="ctr" marR="635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120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7">
                <a:tc>
                  <a:txBody>
                    <a:bodyPr/>
                    <a:lstStyle/>
                    <a:p>
                      <a:pPr algn="ctr" marR="4191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7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80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7">
                <a:tc>
                  <a:txBody>
                    <a:bodyPr/>
                    <a:lstStyle/>
                    <a:p>
                      <a:pPr algn="ctr" marR="42545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6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60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algn="ctr" marR="43815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6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40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247576">
                <a:tc>
                  <a:txBody>
                    <a:bodyPr/>
                    <a:lstStyle/>
                    <a:p>
                      <a:pPr algn="ctr" marR="45720">
                        <a:lnSpc>
                          <a:spcPts val="1000"/>
                        </a:lnSpc>
                        <a:spcBef>
                          <a:spcPts val="850"/>
                        </a:spcBef>
                      </a:pPr>
                      <a:r>
                        <a:rPr dirty="0" sz="900" spc="5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</a:tbl>
          </a:graphicData>
        </a:graphic>
      </p:graphicFrame>
      <p:sp>
        <p:nvSpPr>
          <p:cNvPr id="62" name="object 62"/>
          <p:cNvSpPr txBox="1"/>
          <p:nvPr/>
        </p:nvSpPr>
        <p:spPr>
          <a:xfrm>
            <a:off x="7145285" y="10226909"/>
            <a:ext cx="31496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55" b="1">
                <a:solidFill>
                  <a:srgbClr val="3A3938"/>
                </a:solidFill>
                <a:latin typeface="Tahoma"/>
                <a:cs typeface="Tahoma"/>
              </a:rPr>
              <a:t>105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91166" y="4913045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19999" y="4913045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362333" y="4913045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005336" y="6551046"/>
            <a:ext cx="1260475" cy="1910080"/>
          </a:xfrm>
          <a:prstGeom prst="rect">
            <a:avLst/>
          </a:prstGeom>
          <a:solidFill>
            <a:srgbClr val="66B364"/>
          </a:solidFill>
        </p:spPr>
        <p:txBody>
          <a:bodyPr wrap="square" lIns="0" tIns="0" rIns="0" bIns="0" rtlCol="0" vert="horz">
            <a:spAutoFit/>
          </a:bodyPr>
          <a:lstStyle/>
          <a:p>
            <a:pPr algn="ctr" marR="20320">
              <a:lnSpc>
                <a:spcPts val="2095"/>
              </a:lnSpc>
            </a:pPr>
            <a:r>
              <a:rPr dirty="0" sz="1800" spc="-260" b="1">
                <a:solidFill>
                  <a:srgbClr val="FFFFFF"/>
                </a:solidFill>
                <a:latin typeface="Tahoma"/>
                <a:cs typeface="Tahoma"/>
              </a:rPr>
              <a:t>107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689178" y="5747980"/>
            <a:ext cx="1260475" cy="2712720"/>
          </a:xfrm>
          <a:prstGeom prst="rect">
            <a:avLst/>
          </a:prstGeom>
          <a:solidFill>
            <a:srgbClr val="66B364"/>
          </a:solidFill>
        </p:spPr>
        <p:txBody>
          <a:bodyPr wrap="square" lIns="0" tIns="317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1800" spc="-190" b="1">
                <a:solidFill>
                  <a:srgbClr val="FFFFFF"/>
                </a:solidFill>
                <a:latin typeface="Tahoma"/>
                <a:cs typeface="Tahoma"/>
              </a:rPr>
              <a:t>152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560339" y="6194133"/>
            <a:ext cx="1260475" cy="2266950"/>
          </a:xfrm>
          <a:prstGeom prst="rect">
            <a:avLst/>
          </a:prstGeom>
          <a:solidFill>
            <a:srgbClr val="66B364"/>
          </a:solidFill>
        </p:spPr>
        <p:txBody>
          <a:bodyPr wrap="square" lIns="0" tIns="9017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710"/>
              </a:spcBef>
            </a:pPr>
            <a:r>
              <a:rPr dirty="0" sz="1800" spc="-265" b="1">
                <a:solidFill>
                  <a:srgbClr val="FFFFFF"/>
                </a:solidFill>
                <a:latin typeface="Tahoma"/>
                <a:cs typeface="Tahoma"/>
              </a:rPr>
              <a:t>127</a:t>
            </a:r>
            <a:endParaRPr sz="1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41833"/>
            <a:ext cx="5426710" cy="246697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25"/>
              </a:spcBef>
            </a:pPr>
            <a:r>
              <a:rPr dirty="0" sz="1150" spc="-40" b="1">
                <a:latin typeface="Tahoma"/>
                <a:cs typeface="Tahoma"/>
              </a:rPr>
              <a:t>Membres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dels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comi</a:t>
            </a:r>
            <a:r>
              <a:rPr dirty="0" sz="1150" spc="-50" b="1">
                <a:latin typeface="Tahoma"/>
                <a:cs typeface="Tahoma"/>
              </a:rPr>
              <a:t>t</a:t>
            </a:r>
            <a:r>
              <a:rPr dirty="0" sz="1150" spc="-50" b="1">
                <a:latin typeface="Tahoma"/>
                <a:cs typeface="Tahoma"/>
              </a:rPr>
              <a:t>ès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d’empresa</a:t>
            </a:r>
            <a:endParaRPr sz="115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395"/>
              </a:spcBef>
            </a:pPr>
            <a:r>
              <a:rPr dirty="0" sz="1000" spc="-30">
                <a:latin typeface="Trebuchet MS"/>
                <a:cs typeface="Trebuchet MS"/>
              </a:rPr>
              <a:t>El màxim </a:t>
            </a:r>
            <a:r>
              <a:rPr dirty="0" sz="1000" spc="-25">
                <a:latin typeface="Trebuchet MS"/>
                <a:cs typeface="Trebuchet MS"/>
              </a:rPr>
              <a:t>òrgan de </a:t>
            </a:r>
            <a:r>
              <a:rPr dirty="0" sz="1000" spc="-40">
                <a:latin typeface="Trebuchet MS"/>
                <a:cs typeface="Trebuchet MS"/>
              </a:rPr>
              <a:t>participació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diàleg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35">
                <a:latin typeface="Trebuchet MS"/>
                <a:cs typeface="Trebuchet MS"/>
              </a:rPr>
              <a:t>d’Empresa. </a:t>
            </a:r>
            <a:r>
              <a:rPr dirty="0" sz="1000" spc="-20">
                <a:latin typeface="Trebuchet MS"/>
                <a:cs typeface="Trebuchet MS"/>
              </a:rPr>
              <a:t>La persona </a:t>
            </a:r>
            <a:r>
              <a:rPr dirty="0" sz="1000" spc="-40">
                <a:latin typeface="Trebuchet MS"/>
                <a:cs typeface="Trebuchet MS"/>
              </a:rPr>
              <a:t>representant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15">
                <a:latin typeface="Trebuchet MS"/>
                <a:cs typeface="Trebuchet MS"/>
              </a:rPr>
              <a:t>designada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60">
                <a:latin typeface="Trebuchet MS"/>
                <a:cs typeface="Trebuchet MS"/>
              </a:rPr>
              <a:t>efecte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reuneix </a:t>
            </a:r>
            <a:r>
              <a:rPr dirty="0" sz="1000" spc="-35">
                <a:latin typeface="Trebuchet MS"/>
                <a:cs typeface="Trebuchet MS"/>
              </a:rPr>
              <a:t> periòdicament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representants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personal.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>
                <a:latin typeface="Trebuchet MS"/>
                <a:cs typeface="Trebuchet MS"/>
              </a:rPr>
              <a:t>Hi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dos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comitès,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5">
                <a:latin typeface="Trebuchet MS"/>
                <a:cs typeface="Trebuchet MS"/>
              </a:rPr>
              <a:t> altre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Unitat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Negoci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escollits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sufragi </a:t>
            </a:r>
            <a:r>
              <a:rPr dirty="0" sz="1000" spc="-35">
                <a:latin typeface="Trebuchet MS"/>
                <a:cs typeface="Trebuchet MS"/>
              </a:rPr>
              <a:t>universal, </a:t>
            </a:r>
            <a:r>
              <a:rPr dirty="0" sz="1000" spc="-60">
                <a:latin typeface="Trebuchet MS"/>
                <a:cs typeface="Trebuchet MS"/>
              </a:rPr>
              <a:t>lliure, </a:t>
            </a:r>
            <a:r>
              <a:rPr dirty="0" sz="1000" spc="-40">
                <a:latin typeface="Trebuchet MS"/>
                <a:cs typeface="Trebuchet MS"/>
              </a:rPr>
              <a:t>secret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directe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25">
                <a:latin typeface="Trebuchet MS"/>
                <a:cs typeface="Trebuchet MS"/>
              </a:rPr>
              <a:t>anys.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31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desembre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d’Empresa 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50">
                <a:latin typeface="Trebuchet MS"/>
                <a:cs typeface="Trebuchet MS"/>
              </a:rPr>
              <a:t>tenia </a:t>
            </a:r>
            <a:r>
              <a:rPr dirty="0" sz="1000" spc="30">
                <a:latin typeface="Trebuchet MS"/>
                <a:cs typeface="Trebuchet MS"/>
              </a:rPr>
              <a:t>10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delegades d’UGT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CCOO, </a:t>
            </a:r>
            <a:r>
              <a:rPr dirty="0" sz="1000" spc="30">
                <a:latin typeface="Trebuchet MS"/>
                <a:cs typeface="Trebuchet MS"/>
              </a:rPr>
              <a:t>7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CSIF, </a:t>
            </a:r>
            <a:r>
              <a:rPr dirty="0" sz="1000" spc="30">
                <a:latin typeface="Trebuchet MS"/>
                <a:cs typeface="Trebuchet MS"/>
              </a:rPr>
              <a:t>3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0">
                <a:latin typeface="Trebuchet MS"/>
                <a:cs typeface="Trebuchet MS"/>
              </a:rPr>
              <a:t>SIAFESIT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30">
                <a:latin typeface="Trebuchet MS"/>
                <a:cs typeface="Trebuchet MS"/>
              </a:rPr>
              <a:t>1 </a:t>
            </a:r>
            <a:r>
              <a:rPr dirty="0" sz="1000" spc="-15">
                <a:latin typeface="Trebuchet MS"/>
                <a:cs typeface="Trebuchet MS"/>
              </a:rPr>
              <a:t>d’USOC;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del Zoo,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representació </a:t>
            </a:r>
            <a:r>
              <a:rPr dirty="0" sz="1000" spc="-45">
                <a:latin typeface="Trebuchet MS"/>
                <a:cs typeface="Trebuchet MS"/>
              </a:rPr>
              <a:t>era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6 </a:t>
            </a:r>
            <a:r>
              <a:rPr dirty="0" sz="1000" spc="-25">
                <a:latin typeface="Trebuchet MS"/>
                <a:cs typeface="Trebuchet MS"/>
              </a:rPr>
              <a:t>d’UGT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30">
                <a:latin typeface="Trebuchet MS"/>
                <a:cs typeface="Trebuchet MS"/>
              </a:rPr>
              <a:t>3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CCOO. La </a:t>
            </a:r>
            <a:r>
              <a:rPr dirty="0" sz="1000" spc="-35">
                <a:latin typeface="Trebuchet MS"/>
                <a:cs typeface="Trebuchet MS"/>
              </a:rPr>
              <a:t>representació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aquests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comitès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28%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13%,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respectivament.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Hores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sindicals</a:t>
            </a:r>
            <a:endParaRPr sz="1200">
              <a:latin typeface="Tahoma"/>
              <a:cs typeface="Tahoma"/>
            </a:endParaRPr>
          </a:p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45570" y="10226909"/>
            <a:ext cx="31432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106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3975110"/>
          <a:ext cx="5400040" cy="1016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6725"/>
                <a:gridCol w="1661160"/>
                <a:gridCol w="1007744"/>
                <a:gridCol w="993775"/>
              </a:tblGrid>
              <a:tr h="25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559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51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Hores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sindicals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527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12.205,50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11.460,70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10.434,80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d’empresa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527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5.023,60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8.420,70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6.352,90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5" b="1"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527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5" b="1">
                          <a:latin typeface="Trebuchet MS"/>
                          <a:cs typeface="Trebuchet MS"/>
                        </a:rPr>
                        <a:t>17.229,10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5" b="1">
                          <a:latin typeface="Trebuchet MS"/>
                          <a:cs typeface="Trebuchet MS"/>
                        </a:rPr>
                        <a:t>19.881,40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5" b="1">
                          <a:latin typeface="Trebuchet MS"/>
                          <a:cs typeface="Trebuchet MS"/>
                        </a:rPr>
                        <a:t>16.787,70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5431437"/>
            <a:ext cx="522224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Membres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Comité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d’empresa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45" b="1">
                <a:solidFill>
                  <a:srgbClr val="706F6F"/>
                </a:solidFill>
                <a:latin typeface="Tahoma"/>
                <a:cs typeface="Tahoma"/>
              </a:rPr>
              <a:t>BSM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(en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els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darrers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tres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anys,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25" b="1">
                <a:solidFill>
                  <a:srgbClr val="706F6F"/>
                </a:solidFill>
                <a:latin typeface="Tahoma"/>
                <a:cs typeface="Tahoma"/>
              </a:rPr>
              <a:t>16,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25" b="1">
                <a:solidFill>
                  <a:srgbClr val="706F6F"/>
                </a:solidFill>
                <a:latin typeface="Tahoma"/>
                <a:cs typeface="Tahoma"/>
              </a:rPr>
              <a:t>17,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5972998"/>
          <a:ext cx="5400040" cy="1520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9"/>
                <a:gridCol w="2103755"/>
                <a:gridCol w="1521460"/>
              </a:tblGrid>
              <a:tr h="25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150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Persones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delegades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Persones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alliberades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UGT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1150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CCOO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150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USOC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1150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SIAFESIT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150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CSIF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1150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1607299" y="7761876"/>
            <a:ext cx="26797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Membres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Comité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d’Empresa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Zoo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619999" y="8303435"/>
          <a:ext cx="5400040" cy="1016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3100"/>
                <a:gridCol w="1174750"/>
                <a:gridCol w="1189355"/>
                <a:gridCol w="1175384"/>
                <a:gridCol w="1189355"/>
              </a:tblGrid>
              <a:tr h="25199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r>
                        <a:rPr dirty="0" sz="8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i</a:t>
                      </a:r>
                      <a:r>
                        <a:rPr dirty="0" sz="800" spc="-1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800" spc="-5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delegades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800" spc="-5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alliberades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800" spc="-5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delegades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800" spc="-5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alliberades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UGT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CCOO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72944"/>
            <a:ext cx="6506209" cy="2441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0922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5">
                <a:latin typeface="Trebuchet MS"/>
                <a:cs typeface="Trebuchet MS"/>
              </a:rPr>
              <a:t>tenim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15">
                <a:latin typeface="Trebuchet MS"/>
                <a:cs typeface="Trebuchet MS"/>
              </a:rPr>
              <a:t>òrgans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representació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treballadores: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For-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mació,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Retribució </a:t>
            </a:r>
            <a:r>
              <a:rPr dirty="0" sz="1000" spc="-50">
                <a:latin typeface="Trebuchet MS"/>
                <a:cs typeface="Trebuchet MS"/>
              </a:rPr>
              <a:t>Variable,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Comitè</a:t>
            </a:r>
            <a:r>
              <a:rPr dirty="0" sz="1000" spc="2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Salut,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55">
                <a:latin typeface="Trebuchet MS"/>
                <a:cs typeface="Trebuchet MS"/>
              </a:rPr>
              <a:t>d’Activitats</a:t>
            </a:r>
            <a:r>
              <a:rPr dirty="0" sz="1000" spc="19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Cultur-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Recreatives,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50">
                <a:latin typeface="Trebuchet MS"/>
                <a:cs typeface="Trebuchet MS"/>
              </a:rPr>
              <a:t>Paritària,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50">
                <a:latin typeface="Trebuchet MS"/>
                <a:cs typeface="Trebuchet MS"/>
              </a:rPr>
              <a:t>d’Àrea,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Grues,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35">
                <a:latin typeface="Trebuchet MS"/>
                <a:cs typeface="Trebuchet MS"/>
              </a:rPr>
              <a:t>d’Aparcaments,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Comissió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Seguiment,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Comissió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d’Igualtat,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Comissió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Pensions,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comissions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Seguretat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AREA,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Aparcaments.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55">
                <a:latin typeface="Trebuchet MS"/>
                <a:cs typeface="Trebuchet MS"/>
              </a:rPr>
              <a:t>tenim: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Retribució </a:t>
            </a:r>
            <a:r>
              <a:rPr dirty="0" sz="1000" spc="-50">
                <a:latin typeface="Trebuchet MS"/>
                <a:cs typeface="Trebuchet MS"/>
              </a:rPr>
              <a:t>Variable,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Salut, </a:t>
            </a:r>
            <a:r>
              <a:rPr dirty="0" sz="1000" spc="-15">
                <a:latin typeface="Trebuchet MS"/>
                <a:cs typeface="Trebuchet MS"/>
              </a:rPr>
              <a:t>Comissió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Seguiment,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Comissió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d’Igualtat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Comissió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Paritària.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cobert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conveni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col·lectiu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92,25%,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80,59%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11,66%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cobert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conveni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col·lectiu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108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7379" y="10296355"/>
            <a:ext cx="12458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103-3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4" y="4045396"/>
          <a:ext cx="6480175" cy="14624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2245"/>
                <a:gridCol w="882015"/>
                <a:gridCol w="882014"/>
                <a:gridCol w="882014"/>
                <a:gridCol w="882014"/>
                <a:gridCol w="798829"/>
                <a:gridCol w="701039"/>
              </a:tblGrid>
              <a:tr h="4459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 marL="30480">
                        <a:lnSpc>
                          <a:spcPct val="1000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96545" marR="124460" indent="-134620">
                        <a:lnSpc>
                          <a:spcPts val="90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sobre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  </a:t>
                      </a: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27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 marL="30480">
                        <a:lnSpc>
                          <a:spcPct val="1000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311150" marR="139700" indent="-163830">
                        <a:lnSpc>
                          <a:spcPts val="90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sobre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  </a:t>
                      </a: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27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92735">
                        <a:lnSpc>
                          <a:spcPct val="1000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3830" marR="15621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sobre  </a:t>
                      </a: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 </a:t>
                      </a: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empresa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Conveni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col·lectiu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90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84%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354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81%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Conveni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col·lectiu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70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Exclòs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Conveni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670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768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900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1381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6800" y="6062026"/>
            <a:ext cx="25273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cobert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conveni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col·lectiu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503" y="6560387"/>
          <a:ext cx="5400040" cy="1511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5005"/>
                <a:gridCol w="1138555"/>
                <a:gridCol w="1275080"/>
                <a:gridCol w="1041400"/>
              </a:tblGrid>
              <a:tr h="2520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81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70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0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4802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coberts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pel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conveni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75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90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40995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90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9265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90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52425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90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conveni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099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92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524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coberts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conveni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689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978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803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cobertes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conveni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9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78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803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93%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93%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4671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92%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326517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50" b="1">
                <a:latin typeface="Tahoma"/>
                <a:cs typeface="Tahoma"/>
              </a:rPr>
              <a:t>Salut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i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benestar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0" b="1">
                <a:latin typeface="Tahoma"/>
                <a:cs typeface="Tahoma"/>
              </a:rPr>
              <a:t>laboral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salut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benestar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laboral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25">
                <a:latin typeface="Trebuchet MS"/>
                <a:cs typeface="Trebuchet MS"/>
              </a:rPr>
              <a:t>cabdal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tenint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interessos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expec-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tatives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25">
                <a:latin typeface="Trebuchet MS"/>
                <a:cs typeface="Trebuchet MS"/>
              </a:rPr>
              <a:t>interessades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companyia, </a:t>
            </a:r>
            <a:r>
              <a:rPr dirty="0" sz="1000" spc="-25">
                <a:latin typeface="Trebuchet MS"/>
                <a:cs typeface="Trebuchet MS"/>
              </a:rPr>
              <a:t>esdevé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aspecte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de Prevenció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centra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condicions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formen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desig </a:t>
            </a:r>
            <a:r>
              <a:rPr dirty="0" sz="1000" spc="-40">
                <a:latin typeface="Trebuchet MS"/>
                <a:cs typeface="Trebuchet MS"/>
              </a:rPr>
              <a:t>clar </a:t>
            </a:r>
            <a:r>
              <a:rPr dirty="0" sz="1000" spc="-60">
                <a:latin typeface="Trebuchet MS"/>
                <a:cs typeface="Trebuchet MS"/>
              </a:rPr>
              <a:t>d’intentar </a:t>
            </a:r>
            <a:r>
              <a:rPr dirty="0" sz="1000" spc="-25">
                <a:latin typeface="Trebuchet MS"/>
                <a:cs typeface="Trebuchet MS"/>
              </a:rPr>
              <a:t>avançar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5">
                <a:latin typeface="Trebuchet MS"/>
                <a:cs typeface="Trebuchet MS"/>
              </a:rPr>
              <a:t>enllà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llei.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0">
                <a:latin typeface="Trebuchet MS"/>
                <a:cs typeface="Trebuchet MS"/>
              </a:rPr>
              <a:t>dotem </a:t>
            </a:r>
            <a:r>
              <a:rPr dirty="0" sz="1000" spc="-35">
                <a:latin typeface="Trebuchet MS"/>
                <a:cs typeface="Trebuchet MS"/>
              </a:rPr>
              <a:t> d’una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carta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defineix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unifica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política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preventiva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estableix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criteris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salut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65">
                <a:latin typeface="Trebuchet MS"/>
                <a:cs typeface="Trebuchet MS"/>
              </a:rPr>
              <a:t>treball.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bases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cultura </a:t>
            </a:r>
            <a:r>
              <a:rPr dirty="0" sz="1000" spc="-45">
                <a:latin typeface="Trebuchet MS"/>
                <a:cs typeface="Trebuchet MS"/>
              </a:rPr>
              <a:t>preventiva </a:t>
            </a:r>
            <a:r>
              <a:rPr dirty="0" sz="1000" spc="-30">
                <a:latin typeface="Trebuchet MS"/>
                <a:cs typeface="Trebuchet MS"/>
              </a:rPr>
              <a:t>estan instau-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rades en </a:t>
            </a:r>
            <a:r>
              <a:rPr dirty="0" sz="1000" spc="-5">
                <a:latin typeface="Trebuchet MS"/>
                <a:cs typeface="Trebuchet MS"/>
              </a:rPr>
              <a:t>cadascuna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divisions,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els fonaments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prevenció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25">
                <a:latin typeface="Trebuchet MS"/>
                <a:cs typeface="Trebuchet MS"/>
              </a:rPr>
              <a:t>consolidats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15">
                <a:latin typeface="Trebuchet MS"/>
                <a:cs typeface="Trebuchet MS"/>
              </a:rPr>
              <a:t>premissa que </a:t>
            </a:r>
            <a:r>
              <a:rPr dirty="0" sz="1000" spc="-35">
                <a:latin typeface="Trebuchet MS"/>
                <a:cs typeface="Trebuchet MS"/>
              </a:rPr>
              <a:t>cal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àmbits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l’empresa.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de Prevenció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posa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l’abast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qualsevol </a:t>
            </a:r>
            <a:r>
              <a:rPr dirty="0" sz="1000" spc="-50">
                <a:latin typeface="Trebuchet MS"/>
                <a:cs typeface="Trebuchet MS"/>
              </a:rPr>
              <a:t>treballador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treballadora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45">
                <a:latin typeface="Trebuchet MS"/>
                <a:cs typeface="Trebuchet MS"/>
              </a:rPr>
              <a:t>criteris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conceptes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prevenció,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processos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guies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d’actuació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anat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creant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temps.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70">
                <a:latin typeface="Trebuchet MS"/>
                <a:cs typeface="Trebuchet MS"/>
              </a:rPr>
              <a:t>L’any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2018,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Servei </a:t>
            </a:r>
            <a:r>
              <a:rPr dirty="0" sz="1000" spc="-30">
                <a:latin typeface="Trebuchet MS"/>
                <a:cs typeface="Trebuchet MS"/>
              </a:rPr>
              <a:t>de Prevenció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constituït </a:t>
            </a:r>
            <a:r>
              <a:rPr dirty="0" sz="1000" spc="-15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Servei </a:t>
            </a:r>
            <a:r>
              <a:rPr dirty="0" sz="1000" spc="-30">
                <a:latin typeface="Trebuchet MS"/>
                <a:cs typeface="Trebuchet MS"/>
              </a:rPr>
              <a:t>de Prevenció </a:t>
            </a:r>
            <a:r>
              <a:rPr dirty="0" sz="1000" spc="-20">
                <a:latin typeface="Trebuchet MS"/>
                <a:cs typeface="Trebuchet MS"/>
              </a:rPr>
              <a:t>Mancomunat.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60">
                <a:latin typeface="Trebuchet MS"/>
                <a:cs typeface="Trebuchet MS"/>
              </a:rPr>
              <a:t>format </a:t>
            </a:r>
            <a:r>
              <a:rPr dirty="0" sz="1000" spc="-50">
                <a:latin typeface="Trebuchet MS"/>
                <a:cs typeface="Trebuchet MS"/>
              </a:rPr>
              <a:t>permetrà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implantació d’un </a:t>
            </a:r>
            <a:r>
              <a:rPr dirty="0" sz="1000" spc="-30">
                <a:latin typeface="Trebuchet MS"/>
                <a:cs typeface="Trebuchet MS"/>
              </a:rPr>
              <a:t>sistema de </a:t>
            </a:r>
            <a:r>
              <a:rPr dirty="0" sz="1000" spc="-45">
                <a:latin typeface="Trebuchet MS"/>
                <a:cs typeface="Trebuchet MS"/>
              </a:rPr>
              <a:t>gestió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salut </a:t>
            </a:r>
            <a:r>
              <a:rPr dirty="0" sz="1000" spc="-50">
                <a:latin typeface="Trebuchet MS"/>
                <a:cs typeface="Trebuchet MS"/>
              </a:rPr>
              <a:t>unificat </a:t>
            </a:r>
            <a:r>
              <a:rPr dirty="0" sz="1000" spc="-40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5">
                <a:latin typeface="Trebuchet MS"/>
                <a:cs typeface="Trebuchet MS"/>
              </a:rPr>
              <a:t>les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empreses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possibilitarà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donar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servei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assessorament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directe </a:t>
            </a:r>
            <a:r>
              <a:rPr dirty="0" sz="1000" spc="-40">
                <a:latin typeface="Trebuchet MS"/>
                <a:cs typeface="Trebuchet MS"/>
              </a:rPr>
              <a:t>per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40">
                <a:latin typeface="Trebuchet MS"/>
                <a:cs typeface="Trebuchet MS"/>
              </a:rPr>
              <a:t>d’un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equip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tècnic </a:t>
            </a:r>
            <a:r>
              <a:rPr dirty="0" sz="1000" spc="-45">
                <a:latin typeface="Trebuchet MS"/>
                <a:cs typeface="Trebuchet MS"/>
              </a:rPr>
              <a:t>multidisciplinari, </a:t>
            </a:r>
            <a:r>
              <a:rPr dirty="0" sz="1000" spc="-40">
                <a:latin typeface="Trebuchet MS"/>
                <a:cs typeface="Trebuchet MS"/>
              </a:rPr>
              <a:t>coneixedor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l’àrea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dedicació </a:t>
            </a:r>
            <a:r>
              <a:rPr dirty="0" sz="1000" spc="-40">
                <a:latin typeface="Trebuchet MS"/>
                <a:cs typeface="Trebuchet MS"/>
              </a:rPr>
              <a:t>exclusiva, </a:t>
            </a:r>
            <a:r>
              <a:rPr dirty="0" sz="1000" spc="-20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potenciarà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integració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prevenció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dintre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l’estructura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Grup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tal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d’incrementar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benestar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laboral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plantilla,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introduirà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concepte</a:t>
            </a:r>
            <a:r>
              <a:rPr dirty="0" sz="1000" spc="-30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salut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integral,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mitjançant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l’escolta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activa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millora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comunicació.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108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87379" y="10296355"/>
            <a:ext cx="12458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103-3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075" cy="56457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actualitzat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millorat el </a:t>
            </a:r>
            <a:r>
              <a:rPr dirty="0" sz="1000" spc="-35">
                <a:latin typeface="Trebuchet MS"/>
                <a:cs typeface="Trebuchet MS"/>
              </a:rPr>
              <a:t>procediment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recerca d’accidents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s’ha donat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formació </a:t>
            </a:r>
            <a:r>
              <a:rPr dirty="0" sz="1000" spc="-30">
                <a:latin typeface="Trebuchet MS"/>
                <a:cs typeface="Trebuchet MS"/>
              </a:rPr>
              <a:t>corresponent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 comandaments </a:t>
            </a:r>
            <a:r>
              <a:rPr dirty="0" sz="1000" spc="-35">
                <a:latin typeface="Trebuchet MS"/>
                <a:cs typeface="Trebuchet MS"/>
              </a:rPr>
              <a:t>intermedis per </a:t>
            </a:r>
            <a:r>
              <a:rPr dirty="0" sz="1000" spc="-55">
                <a:latin typeface="Trebuchet MS"/>
                <a:cs typeface="Trebuchet MS"/>
              </a:rPr>
              <a:t>fer-ne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implantació,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podrà </a:t>
            </a:r>
            <a:r>
              <a:rPr dirty="0" sz="1000" spc="-15">
                <a:latin typeface="Trebuchet MS"/>
                <a:cs typeface="Trebuchet MS"/>
              </a:rPr>
              <a:t>disposar </a:t>
            </a:r>
            <a:r>
              <a:rPr dirty="0" sz="1000" spc="-35">
                <a:latin typeface="Trebuchet MS"/>
                <a:cs typeface="Trebuchet MS"/>
              </a:rPr>
              <a:t>d’una in-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precisa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evitar</a:t>
            </a:r>
            <a:r>
              <a:rPr dirty="0" sz="1000" spc="-25">
                <a:latin typeface="Trebuchet MS"/>
                <a:cs typeface="Trebuchet MS"/>
              </a:rPr>
              <a:t> accidents </a:t>
            </a:r>
            <a:r>
              <a:rPr dirty="0" sz="1000" spc="-45">
                <a:latin typeface="Trebuchet MS"/>
                <a:cs typeface="Trebuchet MS"/>
              </a:rPr>
              <a:t>futurs.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25">
                <a:latin typeface="Trebuchet MS"/>
                <a:cs typeface="Trebuchet MS"/>
              </a:rPr>
              <a:t>S’ha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elaborat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protocol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d’actuació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situacions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possible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risc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atemptat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terrorista.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S’han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20">
                <a:latin typeface="Trebuchet MS"/>
                <a:cs typeface="Trebuchet MS"/>
              </a:rPr>
              <a:t>simulacres </a:t>
            </a:r>
            <a:r>
              <a:rPr dirty="0" sz="1000" spc="-35">
                <a:latin typeface="Trebuchet MS"/>
                <a:cs typeface="Trebuchet MS"/>
              </a:rPr>
              <a:t>d’emergència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35">
                <a:latin typeface="Trebuchet MS"/>
                <a:cs typeface="Trebuchet MS"/>
              </a:rPr>
              <a:t>centres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0">
                <a:latin typeface="Trebuchet MS"/>
                <a:cs typeface="Trebuchet MS"/>
              </a:rPr>
              <a:t>significatius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BSM: </a:t>
            </a:r>
            <a:r>
              <a:rPr dirty="0" sz="1000" spc="-25">
                <a:latin typeface="Trebuchet MS"/>
                <a:cs typeface="Trebuchet MS"/>
              </a:rPr>
              <a:t>Zoo de Barcelona, </a:t>
            </a:r>
            <a:r>
              <a:rPr dirty="0" sz="1000" spc="-40">
                <a:latin typeface="Trebuchet MS"/>
                <a:cs typeface="Trebuchet MS"/>
              </a:rPr>
              <a:t>estadi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Sant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Jordi,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Fòrum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Nord.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Comitè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Seguretat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Salut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l’òrgan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paritari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participació</a:t>
            </a:r>
            <a:r>
              <a:rPr dirty="0" sz="1000" spc="-45">
                <a:latin typeface="Trebuchet MS"/>
                <a:cs typeface="Trebuchet MS"/>
              </a:rPr>
              <a:t> destinat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consulta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regular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periòdi-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actuacions 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prevenció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40">
                <a:latin typeface="Trebuchet MS"/>
                <a:cs typeface="Trebuchet MS"/>
              </a:rPr>
              <a:t>laborals.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25">
                <a:latin typeface="Trebuchet MS"/>
                <a:cs typeface="Trebuchet MS"/>
              </a:rPr>
              <a:t>idiosincràsia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especial,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35">
                <a:latin typeface="Trebuchet MS"/>
                <a:cs typeface="Trebuchet MS"/>
              </a:rPr>
              <a:t>propi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Salut. </a:t>
            </a:r>
            <a:r>
              <a:rPr dirty="0" sz="1000" spc="-30">
                <a:latin typeface="Trebuchet MS"/>
                <a:cs typeface="Trebuchet MS"/>
              </a:rPr>
              <a:t>D’aquesta </a:t>
            </a:r>
            <a:r>
              <a:rPr dirty="0" sz="1000" spc="-35">
                <a:latin typeface="Trebuchet MS"/>
                <a:cs typeface="Trebuchet MS"/>
              </a:rPr>
              <a:t>manera,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personal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representat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65">
                <a:latin typeface="Trebuchet MS"/>
                <a:cs typeface="Trebuchet MS"/>
              </a:rPr>
              <a:t>92%.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Salut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55">
                <a:latin typeface="Trebuchet MS"/>
                <a:cs typeface="Trebuchet MS"/>
              </a:rPr>
              <a:t>format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5">
                <a:latin typeface="Trebuchet MS"/>
                <a:cs typeface="Trebuchet MS"/>
              </a:rPr>
              <a:t>sis </a:t>
            </a:r>
            <a:r>
              <a:rPr dirty="0" sz="1000" spc="-15">
                <a:latin typeface="Trebuchet MS"/>
                <a:cs typeface="Trebuchet MS"/>
              </a:rPr>
              <a:t>membres </a:t>
            </a:r>
            <a:r>
              <a:rPr dirty="0" sz="1000" spc="-45">
                <a:latin typeface="Trebuchet MS"/>
                <a:cs typeface="Trebuchet MS"/>
              </a:rPr>
              <a:t>(tres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representació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reunit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20">
                <a:latin typeface="Trebuchet MS"/>
                <a:cs typeface="Trebuchet MS"/>
              </a:rPr>
              <a:t>vegades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70">
                <a:latin typeface="Trebuchet MS"/>
                <a:cs typeface="Trebuchet MS"/>
              </a:rPr>
              <a:t>l’últim 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exercici </a:t>
            </a:r>
            <a:r>
              <a:rPr dirty="0" sz="1000" spc="-50">
                <a:latin typeface="Trebuchet MS"/>
                <a:cs typeface="Trebuchet MS"/>
              </a:rPr>
              <a:t>(trimestralment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marca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legislació </a:t>
            </a:r>
            <a:r>
              <a:rPr dirty="0" sz="1000" spc="-50">
                <a:latin typeface="Trebuchet MS"/>
                <a:cs typeface="Trebuchet MS"/>
              </a:rPr>
              <a:t>vigent).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Salut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resta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d’unitats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inclou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membres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(cinc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representació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cinc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presa)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reunit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onze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vegades </a:t>
            </a:r>
            <a:r>
              <a:rPr dirty="0" sz="1000" spc="-35">
                <a:latin typeface="Trebuchet MS"/>
                <a:cs typeface="Trebuchet MS"/>
              </a:rPr>
              <a:t>durant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(mensualment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marca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Conveni).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reunions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Salut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70">
                <a:latin typeface="Trebuchet MS"/>
                <a:cs typeface="Trebuchet MS"/>
              </a:rPr>
              <a:t>tractat </a:t>
            </a:r>
            <a:r>
              <a:rPr dirty="0" sz="1000" spc="-25">
                <a:latin typeface="Trebuchet MS"/>
                <a:cs typeface="Trebuchet MS"/>
              </a:rPr>
              <a:t>diversos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40">
                <a:latin typeface="Trebuchet MS"/>
                <a:cs typeface="Trebuchet MS"/>
              </a:rPr>
              <a:t>relacionats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pre-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venció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40">
                <a:latin typeface="Trebuchet MS"/>
                <a:cs typeface="Trebuchet MS"/>
              </a:rPr>
              <a:t>laborals, </a:t>
            </a:r>
            <a:r>
              <a:rPr dirty="0" sz="1000" spc="-50">
                <a:latin typeface="Trebuchet MS"/>
                <a:cs typeface="Trebuchet MS"/>
              </a:rPr>
              <a:t>sobretot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utilització </a:t>
            </a:r>
            <a:r>
              <a:rPr dirty="0" sz="1000" spc="-30">
                <a:latin typeface="Trebuchet MS"/>
                <a:cs typeface="Trebuchet MS"/>
              </a:rPr>
              <a:t>d’equips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protecció </a:t>
            </a:r>
            <a:r>
              <a:rPr dirty="0" sz="1000" spc="-35">
                <a:latin typeface="Trebuchet MS"/>
                <a:cs typeface="Trebuchet MS"/>
              </a:rPr>
              <a:t>personal,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par-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ticipació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representants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avaluacions de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inspeccions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periòdiques, les formacions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60">
                <a:latin typeface="Trebuchet MS"/>
                <a:cs typeface="Trebuchet MS"/>
              </a:rPr>
              <a:t>impartit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matèria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recerques </a:t>
            </a:r>
            <a:r>
              <a:rPr dirty="0" sz="1000" spc="-40">
                <a:latin typeface="Trebuchet MS"/>
                <a:cs typeface="Trebuchet MS"/>
              </a:rPr>
              <a:t>d’accidents, </a:t>
            </a:r>
            <a:r>
              <a:rPr dirty="0" sz="1000" spc="-30">
                <a:latin typeface="Trebuchet MS"/>
                <a:cs typeface="Trebuchet MS"/>
              </a:rPr>
              <a:t>incidents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actes </a:t>
            </a:r>
            <a:r>
              <a:rPr dirty="0" sz="1000" spc="-20">
                <a:latin typeface="Trebuchet MS"/>
                <a:cs typeface="Trebuchet MS"/>
              </a:rPr>
              <a:t>insegurs.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acords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0">
                <a:latin typeface="Trebuchet MS"/>
                <a:cs typeface="Trebuchet MS"/>
              </a:rPr>
              <a:t>importants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arribat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Seguretat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Salut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50">
                <a:latin typeface="Trebuchet MS"/>
                <a:cs typeface="Trebuchet MS"/>
              </a:rPr>
              <a:t> l’aprovació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implantació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5">
                <a:latin typeface="Trebuchet MS"/>
                <a:cs typeface="Trebuchet MS"/>
              </a:rPr>
              <a:t>protocols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seguretat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40">
                <a:latin typeface="Trebuchet MS"/>
                <a:cs typeface="Trebuchet MS"/>
              </a:rPr>
              <a:t>unitats </a:t>
            </a:r>
            <a:r>
              <a:rPr dirty="0" sz="1000" spc="-35">
                <a:latin typeface="Trebuchet MS"/>
                <a:cs typeface="Trebuchet MS"/>
              </a:rPr>
              <a:t>d’Aparcaments, </a:t>
            </a:r>
            <a:r>
              <a:rPr dirty="0" sz="1000" spc="-20">
                <a:latin typeface="Trebuchet MS"/>
                <a:cs typeface="Trebuchet MS"/>
              </a:rPr>
              <a:t>Agents </a:t>
            </a:r>
            <a:r>
              <a:rPr dirty="0" sz="1000" spc="-30">
                <a:latin typeface="Trebuchet MS"/>
                <a:cs typeface="Trebuchet MS"/>
              </a:rPr>
              <a:t>Cívics,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Visualitzadors, </a:t>
            </a:r>
            <a:r>
              <a:rPr dirty="0" sz="1000" spc="-15">
                <a:latin typeface="Trebuchet MS"/>
                <a:cs typeface="Trebuchet MS"/>
              </a:rPr>
              <a:t>Estacions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Zona </a:t>
            </a:r>
            <a:r>
              <a:rPr dirty="0" sz="1000" spc="50">
                <a:latin typeface="Trebuchet MS"/>
                <a:cs typeface="Trebuchet MS"/>
              </a:rPr>
              <a:t>Bus </a:t>
            </a:r>
            <a:r>
              <a:rPr dirty="0" sz="1000" spc="-250">
                <a:latin typeface="Trebuchet MS"/>
                <a:cs typeface="Trebuchet MS"/>
              </a:rPr>
              <a:t>/</a:t>
            </a:r>
            <a:r>
              <a:rPr dirty="0" sz="1000" spc="-2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Plataforma Logística,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procediment per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treballadores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treballadors </a:t>
            </a:r>
            <a:r>
              <a:rPr dirty="0" sz="1000" spc="-35">
                <a:latin typeface="Trebuchet MS"/>
                <a:cs typeface="Trebuchet MS"/>
              </a:rPr>
              <a:t>especialment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sensibles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disposin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equips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protecció </a:t>
            </a:r>
            <a:r>
              <a:rPr dirty="0" sz="1000" spc="-35">
                <a:latin typeface="Trebuchet MS"/>
                <a:cs typeface="Trebuchet MS"/>
              </a:rPr>
              <a:t>individual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40">
                <a:latin typeface="Trebuchet MS"/>
                <a:cs typeface="Trebuchet MS"/>
              </a:rPr>
              <a:t>característiques. </a:t>
            </a: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0">
                <a:latin typeface="Trebuchet MS"/>
                <a:cs typeface="Trebuchet MS"/>
              </a:rPr>
              <a:t>acordar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creació d’un </a:t>
            </a:r>
            <a:r>
              <a:rPr dirty="0" sz="1000" spc="-25">
                <a:latin typeface="Trebuchet MS"/>
                <a:cs typeface="Trebuchet MS"/>
              </a:rPr>
              <a:t>equip 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condicions </a:t>
            </a:r>
            <a:r>
              <a:rPr dirty="0" sz="1000" spc="-35">
                <a:latin typeface="Trebuchet MS"/>
                <a:cs typeface="Trebuchet MS"/>
              </a:rPr>
              <a:t>laborals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Unitat </a:t>
            </a:r>
            <a:r>
              <a:rPr dirty="0" sz="1000" spc="-35">
                <a:latin typeface="Trebuchet MS"/>
                <a:cs typeface="Trebuchet MS"/>
              </a:rPr>
              <a:t>d’Estacionament Regulat, </a:t>
            </a:r>
            <a:r>
              <a:rPr dirty="0" sz="1000" spc="-50">
                <a:latin typeface="Trebuchet MS"/>
                <a:cs typeface="Trebuchet MS"/>
              </a:rPr>
              <a:t>sobretot </a:t>
            </a:r>
            <a:r>
              <a:rPr dirty="0" sz="1000" spc="-30">
                <a:latin typeface="Trebuchet MS"/>
                <a:cs typeface="Trebuchet MS"/>
              </a:rPr>
              <a:t>quant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inclemències </a:t>
            </a:r>
            <a:r>
              <a:rPr dirty="0" sz="1000" spc="-40">
                <a:latin typeface="Trebuchet MS"/>
                <a:cs typeface="Trebuchet MS"/>
              </a:rPr>
              <a:t>meteorològiques.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5">
                <a:latin typeface="Trebuchet MS"/>
                <a:cs typeface="Trebuchet MS"/>
              </a:rPr>
              <a:t>comunica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55">
                <a:latin typeface="Trebuchet MS"/>
                <a:cs typeface="Trebuchet MS"/>
              </a:rPr>
              <a:t>d’accidentalitat </a:t>
            </a:r>
            <a:r>
              <a:rPr dirty="0" sz="1000" spc="-25">
                <a:latin typeface="Trebuchet MS"/>
                <a:cs typeface="Trebuchet MS"/>
              </a:rPr>
              <a:t>seguint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legislació </a:t>
            </a:r>
            <a:r>
              <a:rPr dirty="0" sz="1000" spc="-45">
                <a:latin typeface="Trebuchet MS"/>
                <a:cs typeface="Trebuchet MS"/>
              </a:rPr>
              <a:t>vigent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matèria,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35">
                <a:latin typeface="Trebuchet MS"/>
                <a:cs typeface="Trebuchet MS"/>
              </a:rPr>
              <a:t>compleix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Codi de </a:t>
            </a:r>
            <a:r>
              <a:rPr dirty="0" sz="1000" spc="-30">
                <a:latin typeface="Trebuchet MS"/>
                <a:cs typeface="Trebuchet MS"/>
              </a:rPr>
              <a:t>pràctiques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45">
                <a:latin typeface="Trebuchet MS"/>
                <a:cs typeface="Trebuchet MS"/>
              </a:rPr>
              <a:t>notificació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registre </a:t>
            </a:r>
            <a:r>
              <a:rPr dirty="0" sz="1000" spc="-35">
                <a:latin typeface="Trebuchet MS"/>
                <a:cs typeface="Trebuchet MS"/>
              </a:rPr>
              <a:t>d’accidents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malalties </a:t>
            </a:r>
            <a:r>
              <a:rPr dirty="0" sz="1000" spc="-25">
                <a:latin typeface="Trebuchet MS"/>
                <a:cs typeface="Trebuchet MS"/>
              </a:rPr>
              <a:t>professionals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Internacional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(OIT).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5570" y="10226909"/>
            <a:ext cx="28892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109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99010" y="10296355"/>
            <a:ext cx="5594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6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403-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4503793" y="10220242"/>
            <a:ext cx="287782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0700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102-44,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102-46,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102-47,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102-49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900" spc="-215" b="1">
                <a:solidFill>
                  <a:srgbClr val="3A3938"/>
                </a:solidFill>
                <a:latin typeface="Tahoma"/>
                <a:cs typeface="Tahoma"/>
              </a:rPr>
              <a:t>11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1327777"/>
            <a:ext cx="6506209" cy="3787775"/>
          </a:xfrm>
          <a:prstGeom prst="rect">
            <a:avLst/>
          </a:prstGeom>
        </p:spPr>
        <p:txBody>
          <a:bodyPr wrap="square" lIns="0" tIns="71120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560"/>
              </a:spcBef>
            </a:pPr>
            <a:r>
              <a:rPr dirty="0" sz="1150" spc="-5">
                <a:latin typeface="Tahoma"/>
                <a:cs typeface="Tahoma"/>
              </a:rPr>
              <a:t>Exhaustivitat</a:t>
            </a:r>
            <a:endParaRPr sz="115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254"/>
              </a:spcBef>
            </a:pPr>
            <a:r>
              <a:rPr dirty="0" sz="1000" spc="-25">
                <a:latin typeface="Trebuchet MS"/>
                <a:cs typeface="Trebuchet MS"/>
              </a:rPr>
              <a:t>Presentem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20">
                <a:latin typeface="Trebuchet MS"/>
                <a:cs typeface="Trebuchet MS"/>
              </a:rPr>
              <a:t>desagregada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divisions de 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sexe, </a:t>
            </a:r>
            <a:r>
              <a:rPr dirty="0" sz="1000" spc="-20">
                <a:latin typeface="Trebuchet MS"/>
                <a:cs typeface="Trebuchet MS"/>
              </a:rPr>
              <a:t>sempre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disposem,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mostrar </a:t>
            </a:r>
            <a:r>
              <a:rPr dirty="0" sz="1000" spc="-50">
                <a:latin typeface="Trebuchet MS"/>
                <a:cs typeface="Trebuchet MS"/>
              </a:rPr>
              <a:t>millor la </a:t>
            </a:r>
            <a:r>
              <a:rPr dirty="0" sz="1000" spc="-70">
                <a:latin typeface="Trebuchet MS"/>
                <a:cs typeface="Trebuchet MS"/>
              </a:rPr>
              <a:t>realitat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treball.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indicadors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apareixen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l’informe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65">
                <a:latin typeface="Trebuchet MS"/>
                <a:cs typeface="Trebuchet MS"/>
              </a:rPr>
              <a:t>fruit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35">
                <a:latin typeface="Trebuchet MS"/>
                <a:cs typeface="Trebuchet MS"/>
              </a:rPr>
              <a:t>duta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cadascuna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0">
                <a:latin typeface="Trebuchet MS"/>
                <a:cs typeface="Trebuchet MS"/>
              </a:rPr>
              <a:t>responsables,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partir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35">
                <a:latin typeface="Trebuchet MS"/>
                <a:cs typeface="Trebuchet MS"/>
              </a:rPr>
              <a:t>coneixement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sistemes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30">
                <a:latin typeface="Trebuchet MS"/>
                <a:cs typeface="Trebuchet MS"/>
              </a:rPr>
              <a:t>respectius.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50">
                <a:latin typeface="Trebuchet MS"/>
                <a:cs typeface="Trebuchet MS"/>
              </a:rPr>
              <a:t>variar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35">
                <a:latin typeface="Trebuchet MS"/>
                <a:cs typeface="Trebuchet MS"/>
              </a:rPr>
              <a:t>memòria </a:t>
            </a:r>
            <a:r>
              <a:rPr dirty="0" sz="1000" spc="-65">
                <a:latin typeface="Trebuchet MS"/>
                <a:cs typeface="Trebuchet MS"/>
              </a:rPr>
              <a:t>i l’anterior </a:t>
            </a:r>
            <a:r>
              <a:rPr dirty="0" sz="1000" spc="-20">
                <a:latin typeface="Trebuchet MS"/>
                <a:cs typeface="Trebuchet MS"/>
              </a:rPr>
              <a:t>responen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5">
                <a:latin typeface="Trebuchet MS"/>
                <a:cs typeface="Trebuchet MS"/>
              </a:rPr>
              <a:t>actualitzat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fonts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40">
                <a:latin typeface="Trebuchet MS"/>
                <a:cs typeface="Trebuchet MS"/>
              </a:rPr>
              <a:t>habit-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revisions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periòdiques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sistema.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150" spc="5">
                <a:latin typeface="Tahoma"/>
                <a:cs typeface="Tahoma"/>
              </a:rPr>
              <a:t>Materialitat</a:t>
            </a:r>
            <a:endParaRPr sz="1150">
              <a:latin typeface="Tahoma"/>
              <a:cs typeface="Tahoma"/>
            </a:endParaRPr>
          </a:p>
          <a:p>
            <a:pPr algn="just" marL="1092200" marR="5715">
              <a:lnSpc>
                <a:spcPct val="112500"/>
              </a:lnSpc>
              <a:spcBef>
                <a:spcPts val="254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Memòria </a:t>
            </a:r>
            <a:r>
              <a:rPr dirty="0" sz="1000" spc="-40">
                <a:latin typeface="Trebuchet MS"/>
                <a:cs typeface="Trebuchet MS"/>
              </a:rPr>
              <a:t>conté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reflecteixen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efectes </a:t>
            </a:r>
            <a:r>
              <a:rPr dirty="0" sz="1000" spc="-25">
                <a:latin typeface="Trebuchet MS"/>
                <a:cs typeface="Trebuchet MS"/>
              </a:rPr>
              <a:t>econòmics, </a:t>
            </a:r>
            <a:r>
              <a:rPr dirty="0" sz="1000" spc="-30">
                <a:latin typeface="Trebuchet MS"/>
                <a:cs typeface="Trebuchet MS"/>
              </a:rPr>
              <a:t>ambientals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35">
                <a:latin typeface="Trebuchet MS"/>
                <a:cs typeface="Trebuchet MS"/>
              </a:rPr>
              <a:t>signifi- </a:t>
            </a:r>
            <a:r>
              <a:rPr dirty="0" sz="1000" spc="-30">
                <a:latin typeface="Trebuchet MS"/>
                <a:cs typeface="Trebuchet MS"/>
              </a:rPr>
              <a:t> catius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influeixen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20">
                <a:latin typeface="Trebuchet MS"/>
                <a:cs typeface="Trebuchet MS"/>
              </a:rPr>
              <a:t>substancial 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interessos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interessades.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0922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contingut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Memòria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materialitat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revisada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 algn="just" marL="10922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40">
                <a:latin typeface="Trebuchet MS"/>
                <a:cs typeface="Trebuchet MS"/>
              </a:rPr>
              <a:t>revisió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40">
                <a:latin typeface="Trebuchet MS"/>
                <a:cs typeface="Trebuchet MS"/>
              </a:rPr>
              <a:t>servir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10">
                <a:latin typeface="Trebuchet MS"/>
                <a:cs typeface="Trebuchet MS"/>
              </a:rPr>
              <a:t>(ODS)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llenguatge </a:t>
            </a:r>
            <a:r>
              <a:rPr dirty="0" sz="1000" spc="-20">
                <a:latin typeface="Trebuchet MS"/>
                <a:cs typeface="Trebuchet MS"/>
              </a:rPr>
              <a:t>es-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tàndard per </a:t>
            </a:r>
            <a:r>
              <a:rPr dirty="0" sz="1000" spc="-45">
                <a:latin typeface="Trebuchet MS"/>
                <a:cs typeface="Trebuchet MS"/>
              </a:rPr>
              <a:t>destriar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50">
                <a:latin typeface="Trebuchet MS"/>
                <a:cs typeface="Trebuchet MS"/>
              </a:rPr>
              <a:t>prioritaris. </a:t>
            </a:r>
            <a:r>
              <a:rPr dirty="0" sz="1000" spc="-55">
                <a:latin typeface="Trebuchet MS"/>
                <a:cs typeface="Trebuchet MS"/>
              </a:rPr>
              <a:t>Així,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creuament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impactes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interes-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</a:t>
            </a:r>
            <a:r>
              <a:rPr dirty="0" sz="1000" spc="-25">
                <a:latin typeface="Trebuchet MS"/>
                <a:cs typeface="Trebuchet MS"/>
              </a:rPr>
              <a:t> interessades </a:t>
            </a:r>
            <a:r>
              <a:rPr dirty="0" sz="1000" spc="-20">
                <a:latin typeface="Trebuchet MS"/>
                <a:cs typeface="Trebuchet MS"/>
              </a:rPr>
              <a:t>esdevenen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temes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materials*: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Matriu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materialitat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taula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d’equivalències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102-47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4" y="5238623"/>
          <a:ext cx="6480175" cy="3869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2785"/>
                <a:gridCol w="617854"/>
                <a:gridCol w="1292225"/>
                <a:gridCol w="1292225"/>
                <a:gridCol w="1292225"/>
                <a:gridCol w="1292225"/>
              </a:tblGrid>
              <a:tr h="360930"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3420745">
                        <a:lnSpc>
                          <a:spcPct val="1000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Gravetat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l’impacte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solidFill>
                      <a:srgbClr val="DADA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135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11423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Baixa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ADA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4286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10">
                          <a:latin typeface="Tahoma"/>
                          <a:cs typeface="Tahoma"/>
                        </a:rPr>
                        <a:t>Moderada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15">
                          <a:latin typeface="Tahoma"/>
                          <a:cs typeface="Tahoma"/>
                        </a:rPr>
                        <a:t>Greu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10">
                          <a:latin typeface="Tahoma"/>
                          <a:cs typeface="Tahoma"/>
                        </a:rPr>
                        <a:t>Crítica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6350">
                      <a:solidFill>
                        <a:srgbClr val="FFFFFF"/>
                      </a:solidFill>
                      <a:prstDash val="solid"/>
                    </a:lnL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ADADA"/>
                    </a:solidFill>
                  </a:tcPr>
                </a:tc>
              </a:tr>
              <a:tr h="361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 spc="10">
                          <a:latin typeface="Tahoma"/>
                          <a:cs typeface="Tahoma"/>
                        </a:rPr>
                        <a:t>Molt</a:t>
                      </a:r>
                      <a:r>
                        <a:rPr dirty="0" sz="800" spc="-55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">
                          <a:latin typeface="Tahoma"/>
                          <a:cs typeface="Tahoma"/>
                        </a:rPr>
                        <a:t>baix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ODS14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Vida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submarina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</a:tr>
              <a:tr h="3783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DADADA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  <a:spcBef>
                          <a:spcPts val="77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ODS15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Vida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terrestre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5560" marR="463550">
                        <a:lnSpc>
                          <a:spcPts val="900"/>
                        </a:lnSpc>
                        <a:spcBef>
                          <a:spcPts val="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neta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sanejament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6350">
                      <a:solidFill>
                        <a:srgbClr val="FFFFFF"/>
                      </a:solidFill>
                      <a:prstDash val="solid"/>
                    </a:lnL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FBDDCB"/>
                    </a:solidFill>
                  </a:tcPr>
                </a:tc>
              </a:tr>
              <a:tr h="5969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dirty="0" sz="800" spc="15">
                          <a:latin typeface="Tahoma"/>
                          <a:cs typeface="Tahoma"/>
                        </a:rPr>
                        <a:t>Lleu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6835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ODS2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Fam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zero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35560" marR="339725">
                        <a:lnSpc>
                          <a:spcPts val="900"/>
                        </a:lnSpc>
                        <a:spcBef>
                          <a:spcPts val="4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ODS16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Pau,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justícia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institucions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sòlides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968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pobresa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683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80010">
                        <a:lnSpc>
                          <a:spcPts val="900"/>
                        </a:lnSpc>
                        <a:spcBef>
                          <a:spcPts val="23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ODS9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Indústria,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innovació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infraestructures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35560" marR="38481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ODS7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Energia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neta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assequible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9845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FBDDCB"/>
                    </a:solidFill>
                  </a:tcPr>
                </a:tc>
              </a:tr>
              <a:tr h="612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FBDDCB"/>
                    </a:solidFill>
                  </a:tcPr>
                </a:tc>
              </a:tr>
              <a:tr h="4293">
                <a:tc rowSpan="2">
                  <a:txBody>
                    <a:bodyPr/>
                    <a:lstStyle/>
                    <a:p>
                      <a:pPr marL="72390" marR="64769" indent="121285">
                        <a:lnSpc>
                          <a:spcPts val="900"/>
                        </a:lnSpc>
                        <a:spcBef>
                          <a:spcPts val="25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Interès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parts 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interessades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175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FBDDCB"/>
                    </a:solidFill>
                  </a:tcPr>
                </a:tc>
              </a:tr>
              <a:tr h="37836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175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ADADA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5560" marR="226695">
                        <a:lnSpc>
                          <a:spcPts val="900"/>
                        </a:lnSpc>
                        <a:spcBef>
                          <a:spcPts val="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ODS10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Reducció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desigualtats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FBDDC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F6C5B8"/>
                    </a:solidFill>
                  </a:tcPr>
                </a:tc>
              </a:tr>
              <a:tr h="2825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 spc="-10">
                          <a:latin typeface="Tahoma"/>
                          <a:cs typeface="Tahoma"/>
                        </a:rPr>
                        <a:t>Moderat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905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68580">
                        <a:lnSpc>
                          <a:spcPts val="900"/>
                        </a:lnSpc>
                        <a:spcBef>
                          <a:spcPts val="23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ODS11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Ciutats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comunitats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sostenibles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984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FBDDC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Igualtat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gènere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905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F6C5B8"/>
                    </a:solidFill>
                  </a:tcPr>
                </a:tc>
              </a:tr>
              <a:tr h="1683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ODS4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Educació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qualitat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968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FBDDC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F6C5B8"/>
                    </a:solidFill>
                  </a:tcPr>
                </a:tc>
              </a:tr>
              <a:tr h="2655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ADADA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Salut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benestar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968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FBDDC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B w="6350">
                      <a:solidFill>
                        <a:srgbClr val="FFFFFF"/>
                      </a:solidFill>
                      <a:prstDash val="solid"/>
                    </a:lnB>
                    <a:solidFill>
                      <a:srgbClr val="F6C5B8"/>
                    </a:solidFill>
                  </a:tcPr>
                </a:tc>
              </a:tr>
              <a:tr h="6439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ahoma"/>
                          <a:cs typeface="Tahoma"/>
                        </a:rPr>
                        <a:t>Alt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T w="6350">
                      <a:solidFill>
                        <a:srgbClr val="FFFFFF"/>
                      </a:solidFill>
                      <a:prstDash val="solid"/>
                    </a:lnT>
                    <a:solidFill>
                      <a:srgbClr val="DADA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5560" marR="395605">
                        <a:lnSpc>
                          <a:spcPts val="9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ODS17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Aliança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pels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objectius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BDDC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ODS13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Acció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climàtica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35560" marR="51435">
                        <a:lnSpc>
                          <a:spcPts val="900"/>
                        </a:lnSpc>
                        <a:spcBef>
                          <a:spcPts val="4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ODS12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producció 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responsables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lnT w="635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C5B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5560" marR="328295">
                        <a:lnSpc>
                          <a:spcPts val="9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ODS8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reball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digne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creixement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econòmic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T w="635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C5B8"/>
                    </a:solidFill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527300" y="9231071"/>
            <a:ext cx="6491605" cy="27432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20650" marR="5080" indent="-108585">
              <a:lnSpc>
                <a:spcPct val="104200"/>
              </a:lnSpc>
              <a:spcBef>
                <a:spcPts val="60"/>
              </a:spcBef>
            </a:pPr>
            <a:r>
              <a:rPr dirty="0" sz="800" spc="105">
                <a:latin typeface="Trebuchet MS"/>
                <a:cs typeface="Trebuchet MS"/>
              </a:rPr>
              <a:t>*</a:t>
            </a:r>
            <a:r>
              <a:rPr dirty="0" sz="800" spc="22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Els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temes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materials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corresponen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les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franges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vermelles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5">
                <a:latin typeface="Trebuchet MS"/>
                <a:cs typeface="Trebuchet MS"/>
              </a:rPr>
              <a:t>i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taronges.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Trobant-se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60">
                <a:latin typeface="Trebuchet MS"/>
                <a:cs typeface="Trebuchet MS"/>
              </a:rPr>
              <a:t>tota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franja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“Alta”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pel</a:t>
            </a:r>
            <a:r>
              <a:rPr dirty="0" sz="800" spc="-10">
                <a:latin typeface="Trebuchet MS"/>
                <a:cs typeface="Trebuchet MS"/>
              </a:rPr>
              <a:t> que </a:t>
            </a:r>
            <a:r>
              <a:rPr dirty="0" sz="800" spc="-50">
                <a:latin typeface="Trebuchet MS"/>
                <a:cs typeface="Trebuchet MS"/>
              </a:rPr>
              <a:t>fa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part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interessada,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Crítica,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severitat </a:t>
            </a:r>
            <a:r>
              <a:rPr dirty="0" sz="800" spc="-22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 </a:t>
            </a:r>
            <a:r>
              <a:rPr dirty="0" sz="800" spc="-45">
                <a:latin typeface="Trebuchet MS"/>
                <a:cs typeface="Trebuchet MS"/>
              </a:rPr>
              <a:t>l’impacte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40">
                <a:latin typeface="Trebuchet MS"/>
                <a:cs typeface="Trebuchet MS"/>
              </a:rPr>
              <a:t>B:SM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55">
                <a:latin typeface="Trebuchet MS"/>
                <a:cs typeface="Trebuchet MS"/>
              </a:rPr>
              <a:t>i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20">
                <a:latin typeface="Trebuchet MS"/>
                <a:cs typeface="Trebuchet MS"/>
              </a:rPr>
              <a:t> coincidència de </a:t>
            </a:r>
            <a:r>
              <a:rPr dirty="0" sz="800" spc="-45">
                <a:latin typeface="Trebuchet MS"/>
                <a:cs typeface="Trebuchet MS"/>
              </a:rPr>
              <a:t>severitat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severa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5">
                <a:latin typeface="Trebuchet MS"/>
                <a:cs typeface="Trebuchet MS"/>
              </a:rPr>
              <a:t>i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interès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moderat.</a:t>
            </a:r>
            <a:endParaRPr sz="800">
              <a:latin typeface="Trebuchet MS"/>
              <a:cs typeface="Trebuchet MS"/>
            </a:endParaRPr>
          </a:p>
        </p:txBody>
      </p:sp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24692" y="9674075"/>
            <a:ext cx="3573982" cy="477212"/>
          </a:xfrm>
          <a:prstGeom prst="rect">
            <a:avLst/>
          </a:prstGeom>
        </p:spPr>
      </p:pic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291773"/>
            <a:ext cx="3282950" cy="508634"/>
          </a:xfrm>
          <a:prstGeom prst="rect">
            <a:avLst/>
          </a:prstGeom>
        </p:spPr>
        <p:txBody>
          <a:bodyPr wrap="square" lIns="0" tIns="1054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dirty="0" sz="1200" spc="-160" b="1">
                <a:solidFill>
                  <a:srgbClr val="706F6F"/>
                </a:solidFill>
                <a:latin typeface="Tahoma"/>
                <a:cs typeface="Tahoma"/>
              </a:rPr>
              <a:t>T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endència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l’accidentabilitat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403-2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95483"/>
          <a:ext cx="6480175" cy="25514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1255"/>
                <a:gridCol w="546734"/>
                <a:gridCol w="516889"/>
                <a:gridCol w="502919"/>
                <a:gridCol w="614044"/>
                <a:gridCol w="641985"/>
                <a:gridCol w="536575"/>
                <a:gridCol w="679450"/>
                <a:gridCol w="650875"/>
                <a:gridCol w="636904"/>
              </a:tblGrid>
              <a:tr h="2880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0287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BSM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880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4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334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879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43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 marR="44577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accidents 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baixa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651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2796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2">
                <a:tc>
                  <a:txBody>
                    <a:bodyPr/>
                    <a:lstStyle/>
                    <a:p>
                      <a:pPr marL="71755" marR="44577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accidents 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sense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baixa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651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2">
                <a:tc>
                  <a:txBody>
                    <a:bodyPr/>
                    <a:lstStyle/>
                    <a:p>
                      <a:pPr marL="71755" marR="44577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Nre.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accidents 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"in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itinere"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651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24001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Índex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freqüència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79,68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44,91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67,49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651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79,40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34,09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60,57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65,76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9812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51,21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60,69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23999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Índex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gravetat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2,41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651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2606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23999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Índex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d'incidencia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16,95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98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9,17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6515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8,66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13,55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9812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11,19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12,30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9" name="object 19"/>
          <p:cNvGrpSpPr/>
          <p:nvPr/>
        </p:nvGrpSpPr>
        <p:grpSpPr>
          <a:xfrm>
            <a:off x="540000" y="5576829"/>
            <a:ext cx="6480175" cy="3175"/>
            <a:chOff x="540000" y="5576829"/>
            <a:chExt cx="6480175" cy="3175"/>
          </a:xfrm>
        </p:grpSpPr>
        <p:sp>
          <p:nvSpPr>
            <p:cNvPr id="20" name="object 20"/>
            <p:cNvSpPr/>
            <p:nvPr/>
          </p:nvSpPr>
          <p:spPr>
            <a:xfrm>
              <a:off x="540000" y="5578416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 h="0">
                  <a:moveTo>
                    <a:pt x="0" y="0"/>
                  </a:moveTo>
                  <a:lnTo>
                    <a:pt x="1152004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691999" y="557841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5" h="0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213999" y="557841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5" h="0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735999" y="557841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 h="0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3257999" y="5578416"/>
              <a:ext cx="522605" cy="0"/>
            </a:xfrm>
            <a:custGeom>
              <a:avLst/>
              <a:gdLst/>
              <a:ahLst/>
              <a:cxnLst/>
              <a:rect l="l" t="t" r="r" b="b"/>
              <a:pathLst>
                <a:path w="522604" h="0">
                  <a:moveTo>
                    <a:pt x="0" y="0"/>
                  </a:moveTo>
                  <a:lnTo>
                    <a:pt x="52199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3780000" y="5578416"/>
              <a:ext cx="796290" cy="0"/>
            </a:xfrm>
            <a:custGeom>
              <a:avLst/>
              <a:gdLst/>
              <a:ahLst/>
              <a:cxnLst/>
              <a:rect l="l" t="t" r="r" b="b"/>
              <a:pathLst>
                <a:path w="796289" h="0">
                  <a:moveTo>
                    <a:pt x="0" y="0"/>
                  </a:moveTo>
                  <a:lnTo>
                    <a:pt x="795997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575999" y="5578416"/>
              <a:ext cx="476250" cy="0"/>
            </a:xfrm>
            <a:custGeom>
              <a:avLst/>
              <a:gdLst/>
              <a:ahLst/>
              <a:cxnLst/>
              <a:rect l="l" t="t" r="r" b="b"/>
              <a:pathLst>
                <a:path w="476250" h="0">
                  <a:moveTo>
                    <a:pt x="0" y="0"/>
                  </a:moveTo>
                  <a:lnTo>
                    <a:pt x="47599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5052000" y="5578416"/>
              <a:ext cx="656590" cy="0"/>
            </a:xfrm>
            <a:custGeom>
              <a:avLst/>
              <a:gdLst/>
              <a:ahLst/>
              <a:cxnLst/>
              <a:rect l="l" t="t" r="r" b="b"/>
              <a:pathLst>
                <a:path w="656589" h="0">
                  <a:moveTo>
                    <a:pt x="0" y="0"/>
                  </a:moveTo>
                  <a:lnTo>
                    <a:pt x="65600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5707999" y="5578416"/>
              <a:ext cx="656590" cy="0"/>
            </a:xfrm>
            <a:custGeom>
              <a:avLst/>
              <a:gdLst/>
              <a:ahLst/>
              <a:cxnLst/>
              <a:rect l="l" t="t" r="r" b="b"/>
              <a:pathLst>
                <a:path w="656589" h="0">
                  <a:moveTo>
                    <a:pt x="0" y="0"/>
                  </a:moveTo>
                  <a:lnTo>
                    <a:pt x="65600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363999" y="5578416"/>
              <a:ext cx="656590" cy="0"/>
            </a:xfrm>
            <a:custGeom>
              <a:avLst/>
              <a:gdLst/>
              <a:ahLst/>
              <a:cxnLst/>
              <a:rect l="l" t="t" r="r" b="b"/>
              <a:pathLst>
                <a:path w="656590" h="0">
                  <a:moveTo>
                    <a:pt x="0" y="0"/>
                  </a:moveTo>
                  <a:lnTo>
                    <a:pt x="656005" y="0"/>
                  </a:lnTo>
                </a:path>
              </a:pathLst>
            </a:custGeom>
            <a:ln w="3175">
              <a:solidFill>
                <a:srgbClr val="66B364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627545" y="4598620"/>
            <a:ext cx="5772150" cy="867410"/>
          </a:xfrm>
          <a:prstGeom prst="rect">
            <a:avLst/>
          </a:prstGeom>
        </p:spPr>
        <p:txBody>
          <a:bodyPr wrap="square" lIns="0" tIns="590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800" spc="-20">
                <a:latin typeface="Trebuchet MS"/>
                <a:cs typeface="Trebuchet MS"/>
              </a:rPr>
              <a:t>Definicions</a:t>
            </a:r>
            <a:endParaRPr sz="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dirty="0" sz="800" spc="-20">
                <a:latin typeface="Trebuchet MS"/>
                <a:cs typeface="Trebuchet MS"/>
              </a:rPr>
              <a:t>Índex </a:t>
            </a:r>
            <a:r>
              <a:rPr dirty="0" sz="800" spc="-30">
                <a:latin typeface="Trebuchet MS"/>
                <a:cs typeface="Trebuchet MS"/>
              </a:rPr>
              <a:t>d’incidència: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és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20">
                <a:latin typeface="Trebuchet MS"/>
                <a:cs typeface="Trebuchet MS"/>
              </a:rPr>
              <a:t> nombre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d’accidents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amb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baixa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cada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cent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treballadors.</a:t>
            </a:r>
            <a:endParaRPr sz="800">
              <a:latin typeface="Trebuchet MS"/>
              <a:cs typeface="Trebuchet MS"/>
            </a:endParaRPr>
          </a:p>
          <a:p>
            <a:pPr marL="12700" marR="501650">
              <a:lnSpc>
                <a:spcPct val="138000"/>
              </a:lnSpc>
            </a:pPr>
            <a:r>
              <a:rPr dirty="0" sz="800" spc="-20">
                <a:latin typeface="Trebuchet MS"/>
                <a:cs typeface="Trebuchet MS"/>
              </a:rPr>
              <a:t>Índex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freqüència: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és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nombre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d’accidents</a:t>
            </a:r>
            <a:r>
              <a:rPr dirty="0" sz="800" spc="-10">
                <a:latin typeface="Trebuchet MS"/>
                <a:cs typeface="Trebuchet MS"/>
              </a:rPr>
              <a:t> amb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baixa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(sense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accidents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“in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itinere”)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10">
                <a:latin typeface="Trebuchet MS"/>
                <a:cs typeface="Trebuchet MS"/>
              </a:rPr>
              <a:t> cada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milió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d’hores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treballades. </a:t>
            </a:r>
            <a:r>
              <a:rPr dirty="0" sz="800" spc="-22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Índex de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gravetat: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és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nombre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jornades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perdudes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accident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 </a:t>
            </a:r>
            <a:r>
              <a:rPr dirty="0" sz="800" spc="-50">
                <a:latin typeface="Trebuchet MS"/>
                <a:cs typeface="Trebuchet MS"/>
              </a:rPr>
              <a:t>treball,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cada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mil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hores </a:t>
            </a:r>
            <a:r>
              <a:rPr dirty="0" sz="800" spc="-35">
                <a:latin typeface="Trebuchet MS"/>
                <a:cs typeface="Trebuchet MS"/>
              </a:rPr>
              <a:t>treballades.</a:t>
            </a:r>
            <a:endParaRPr sz="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dirty="0" sz="800" spc="-20">
                <a:latin typeface="Trebuchet MS"/>
                <a:cs typeface="Trebuchet MS"/>
              </a:rPr>
              <a:t>Accident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in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itinere: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és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l’accident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que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produeix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durant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camí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persona </a:t>
            </a:r>
            <a:r>
              <a:rPr dirty="0" sz="800" spc="-40">
                <a:latin typeface="Trebuchet MS"/>
                <a:cs typeface="Trebuchet MS"/>
              </a:rPr>
              <a:t>treballadora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des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del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>
                <a:latin typeface="Trebuchet MS"/>
                <a:cs typeface="Trebuchet MS"/>
              </a:rPr>
              <a:t>seu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domicili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feina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o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l’inrevés.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157858" y="10226909"/>
            <a:ext cx="26479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20" b="1">
                <a:solidFill>
                  <a:srgbClr val="3A3938"/>
                </a:solidFill>
                <a:latin typeface="Tahoma"/>
                <a:cs typeface="Tahoma"/>
              </a:rPr>
              <a:t>110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403-2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7300" y="6109353"/>
            <a:ext cx="25076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60" b="1">
                <a:solidFill>
                  <a:srgbClr val="706F6F"/>
                </a:solidFill>
                <a:latin typeface="Tahoma"/>
                <a:cs typeface="Tahoma"/>
              </a:rPr>
              <a:t>T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ipologia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d’accidents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laborals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</p:txBody>
      </p:sp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540000" y="6541253"/>
          <a:ext cx="6480175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7565"/>
                <a:gridCol w="764540"/>
                <a:gridCol w="684530"/>
                <a:gridCol w="728344"/>
                <a:gridCol w="1054734"/>
                <a:gridCol w="887730"/>
                <a:gridCol w="708660"/>
                <a:gridCol w="815339"/>
              </a:tblGrid>
              <a:tr h="3316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7937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Caigudes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3622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Cops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Altres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032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Sobreesforços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Agressions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0" marR="208915" indent="11112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9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 </a:t>
                      </a:r>
                      <a:r>
                        <a:rPr dirty="0" sz="800" spc="-9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itinere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810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mission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BSM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7937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606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4508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080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810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33" name="object 33"/>
          <p:cNvSpPr txBox="1"/>
          <p:nvPr/>
        </p:nvSpPr>
        <p:spPr>
          <a:xfrm>
            <a:off x="527300" y="7740544"/>
            <a:ext cx="18961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Part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lesionat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540000" y="8221944"/>
          <a:ext cx="6480175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7735"/>
                <a:gridCol w="923290"/>
                <a:gridCol w="895350"/>
                <a:gridCol w="1009014"/>
                <a:gridCol w="871219"/>
                <a:gridCol w="987425"/>
                <a:gridCol w="864870"/>
              </a:tblGrid>
              <a:tr h="3316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6545" marR="203835" indent="-8763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Extremitats  </a:t>
                      </a: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inferios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2255" marR="173355" indent="-5080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Extremitats  </a:t>
                      </a: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superiors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4604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Esquena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torax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835" marR="247650" indent="3937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Lesions </a:t>
                      </a: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múltiples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143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Cap/crani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270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Ulls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45" b="1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otal</a:t>
                      </a:r>
                      <a:r>
                        <a:rPr dirty="0" sz="800" spc="-20" b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rebuchet MS"/>
                          <a:cs typeface="Trebuchet MS"/>
                        </a:rPr>
                        <a:t>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984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rebuchet MS"/>
                          <a:cs typeface="Trebuchet MS"/>
                        </a:rPr>
                        <a:t>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4604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rebuchet MS"/>
                          <a:cs typeface="Trebuchet MS"/>
                        </a:rPr>
                        <a:t>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38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rebuchet MS"/>
                          <a:cs typeface="Trebuchet MS"/>
                        </a:rPr>
                        <a:t>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143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b="1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5270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b="1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91994"/>
            <a:ext cx="6506209" cy="4054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220979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l’accidentalitat,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se’n</a:t>
            </a:r>
            <a:r>
              <a:rPr dirty="0" sz="1000" spc="-15">
                <a:latin typeface="Trebuchet MS"/>
                <a:cs typeface="Trebuchet MS"/>
              </a:rPr>
              <a:t> poden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extreure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conclusions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següents:</a:t>
            </a:r>
            <a:endParaRPr sz="1000">
              <a:latin typeface="Trebuchet MS"/>
              <a:cs typeface="Trebuchet MS"/>
            </a:endParaRPr>
          </a:p>
          <a:p>
            <a:pPr algn="just" marL="1704339" marR="5080" indent="-252095">
              <a:lnSpc>
                <a:spcPct val="112500"/>
              </a:lnSpc>
              <a:spcBef>
                <a:spcPts val="850"/>
              </a:spcBef>
              <a:buChar char="-"/>
              <a:tabLst>
                <a:tab pos="1704975" algn="l"/>
              </a:tabLst>
            </a:pP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reduït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nombre </a:t>
            </a:r>
            <a:r>
              <a:rPr dirty="0" sz="1000" spc="-35">
                <a:latin typeface="Trebuchet MS"/>
                <a:cs typeface="Trebuchet MS"/>
              </a:rPr>
              <a:t>d’accidents laborals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5">
                <a:latin typeface="Trebuchet MS"/>
                <a:cs typeface="Trebuchet MS"/>
              </a:rPr>
              <a:t>baixa </a:t>
            </a:r>
            <a:r>
              <a:rPr dirty="0" sz="1000" spc="-30">
                <a:latin typeface="Trebuchet MS"/>
                <a:cs typeface="Trebuchet MS"/>
              </a:rPr>
              <a:t>acumulat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tancat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desem-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bre,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55">
                <a:latin typeface="Trebuchet MS"/>
                <a:cs typeface="Trebuchet MS"/>
              </a:rPr>
              <a:t>mateix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65">
                <a:latin typeface="Trebuchet MS"/>
                <a:cs typeface="Trebuchet MS"/>
              </a:rPr>
              <a:t>anterior.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30">
                <a:latin typeface="Trebuchet MS"/>
                <a:cs typeface="Trebuchet MS"/>
              </a:rPr>
              <a:t>s’acaba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176 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accidents </a:t>
            </a:r>
            <a:r>
              <a:rPr dirty="0" sz="1000" spc="-35">
                <a:latin typeface="Trebuchet MS"/>
                <a:cs typeface="Trebuchet MS"/>
              </a:rPr>
              <a:t>laborals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baixa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25">
                <a:latin typeface="Trebuchet MS"/>
                <a:cs typeface="Trebuchet MS"/>
              </a:rPr>
              <a:t>comparació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184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van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produir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2017.</a:t>
            </a:r>
            <a:endParaRPr sz="1000">
              <a:latin typeface="Trebuchet MS"/>
              <a:cs typeface="Trebuchet MS"/>
            </a:endParaRPr>
          </a:p>
          <a:p>
            <a:pPr algn="just" marL="1704339" marR="5080" indent="-252095">
              <a:lnSpc>
                <a:spcPct val="112500"/>
              </a:lnSpc>
              <a:spcBef>
                <a:spcPts val="850"/>
              </a:spcBef>
              <a:buChar char="-"/>
              <a:tabLst>
                <a:tab pos="1704975" algn="l"/>
              </a:tabLst>
            </a:pPr>
            <a:r>
              <a:rPr dirty="0" sz="1000" spc="-20">
                <a:latin typeface="Trebuchet MS"/>
                <a:cs typeface="Trebuchet MS"/>
              </a:rPr>
              <a:t>Respecte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l’índex </a:t>
            </a:r>
            <a:r>
              <a:rPr dirty="0" sz="1000" spc="-35">
                <a:latin typeface="Trebuchet MS"/>
                <a:cs typeface="Trebuchet MS"/>
              </a:rPr>
              <a:t>d’incidència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nombre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comparativa,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l’1,25%,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resultat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12,25%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tancament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respecte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13,55%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passat.</a:t>
            </a:r>
            <a:endParaRPr sz="1000">
              <a:latin typeface="Trebuchet MS"/>
              <a:cs typeface="Trebuchet MS"/>
            </a:endParaRPr>
          </a:p>
          <a:p>
            <a:pPr algn="just" marL="1704339" marR="5080" indent="-252095">
              <a:lnSpc>
                <a:spcPct val="112500"/>
              </a:lnSpc>
              <a:spcBef>
                <a:spcPts val="850"/>
              </a:spcBef>
              <a:buChar char="-"/>
              <a:tabLst>
                <a:tab pos="1704975" algn="l"/>
              </a:tabLst>
            </a:pPr>
            <a:r>
              <a:rPr dirty="0" sz="1000" spc="-30">
                <a:latin typeface="Trebuchet MS"/>
                <a:cs typeface="Trebuchet MS"/>
              </a:rPr>
              <a:t>Quant a </a:t>
            </a:r>
            <a:r>
              <a:rPr dirty="0" sz="1000" spc="-50">
                <a:latin typeface="Trebuchet MS"/>
                <a:cs typeface="Trebuchet MS"/>
              </a:rPr>
              <a:t>la tipologia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accidents,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major part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20">
                <a:latin typeface="Trebuchet MS"/>
                <a:cs typeface="Trebuchet MS"/>
              </a:rPr>
              <a:t>deguts </a:t>
            </a:r>
            <a:r>
              <a:rPr dirty="0" sz="1000" spc="-30">
                <a:latin typeface="Trebuchet MS"/>
                <a:cs typeface="Trebuchet MS"/>
              </a:rPr>
              <a:t>a sobreesforços, seguit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caigudes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55">
                <a:latin typeface="Trebuchet MS"/>
                <a:cs typeface="Trebuchet MS"/>
              </a:rPr>
              <a:t>mateix nivell. </a:t>
            </a:r>
            <a:r>
              <a:rPr dirty="0" sz="1000" spc="-20">
                <a:latin typeface="Trebuchet MS"/>
                <a:cs typeface="Trebuchet MS"/>
              </a:rPr>
              <a:t>Respecte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cos </a:t>
            </a:r>
            <a:r>
              <a:rPr dirty="0" sz="1000" spc="-35">
                <a:latin typeface="Trebuchet MS"/>
                <a:cs typeface="Trebuchet MS"/>
              </a:rPr>
              <a:t>lesionada,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55">
                <a:latin typeface="Trebuchet MS"/>
                <a:cs typeface="Trebuchet MS"/>
              </a:rPr>
              <a:t>majoritàriament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extremitats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inferiors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(peus,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turmell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cames)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continuació,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l’esquena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65">
                <a:latin typeface="Trebuchet MS"/>
                <a:cs typeface="Trebuchet MS"/>
              </a:rPr>
              <a:t>tòrax.</a:t>
            </a:r>
            <a:endParaRPr sz="1000">
              <a:latin typeface="Trebuchet MS"/>
              <a:cs typeface="Trebuchet MS"/>
            </a:endParaRPr>
          </a:p>
          <a:p>
            <a:pPr algn="just" marL="1704339" marR="5715" indent="-252095">
              <a:lnSpc>
                <a:spcPct val="112500"/>
              </a:lnSpc>
              <a:spcBef>
                <a:spcPts val="850"/>
              </a:spcBef>
              <a:buChar char="-"/>
              <a:tabLst>
                <a:tab pos="1704975" algn="l"/>
              </a:tabLst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taxa </a:t>
            </a:r>
            <a:r>
              <a:rPr dirty="0" sz="1000" spc="-30">
                <a:latin typeface="Trebuchet MS"/>
                <a:cs typeface="Trebuchet MS"/>
              </a:rPr>
              <a:t>d’absentisme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accident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0,89%,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">
                <a:latin typeface="Trebuchet MS"/>
                <a:cs typeface="Trebuchet MS"/>
              </a:rPr>
              <a:t>cosa </a:t>
            </a:r>
            <a:r>
              <a:rPr dirty="0" sz="1000" spc="-35">
                <a:latin typeface="Trebuchet MS"/>
                <a:cs typeface="Trebuchet MS"/>
              </a:rPr>
              <a:t>representa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reducció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25">
                <a:latin typeface="Trebuchet MS"/>
                <a:cs typeface="Trebuchet MS"/>
              </a:rPr>
              <a:t>l’11%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respecte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2017.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-"/>
            </a:pPr>
            <a:endParaRPr sz="850">
              <a:latin typeface="Trebuchet MS"/>
              <a:cs typeface="Trebuchet MS"/>
            </a:endParaRPr>
          </a:p>
          <a:p>
            <a:pPr marL="251460" marR="172085" indent="-251460">
              <a:lnSpc>
                <a:spcPct val="100000"/>
              </a:lnSpc>
              <a:buChar char="-"/>
              <a:tabLst>
                <a:tab pos="251460" algn="l"/>
                <a:tab pos="1704975" algn="l"/>
              </a:tabLst>
            </a:pPr>
            <a:r>
              <a:rPr dirty="0" sz="1000" spc="20">
                <a:latin typeface="Trebuchet MS"/>
                <a:cs typeface="Trebuchet MS"/>
              </a:rPr>
              <a:t>No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produït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accident</a:t>
            </a:r>
            <a:r>
              <a:rPr dirty="0" sz="1000" spc="-25">
                <a:latin typeface="Trebuchet MS"/>
                <a:cs typeface="Trebuchet MS"/>
              </a:rPr>
              <a:t> greu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mortal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durant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-"/>
            </a:pPr>
            <a:endParaRPr sz="85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buChar char="-"/>
              <a:tabLst>
                <a:tab pos="1704339" algn="l"/>
                <a:tab pos="1704975" algn="l"/>
              </a:tabLst>
            </a:pPr>
            <a:r>
              <a:rPr dirty="0" sz="1000" spc="20">
                <a:latin typeface="Trebuchet MS"/>
                <a:cs typeface="Trebuchet MS"/>
              </a:rPr>
              <a:t>No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produït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malaltia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professional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-"/>
            </a:pPr>
            <a:endParaRPr sz="85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buChar char="-"/>
              <a:tabLst>
                <a:tab pos="1704339" algn="l"/>
                <a:tab pos="1704975" algn="l"/>
              </a:tabLst>
            </a:pPr>
            <a:r>
              <a:rPr dirty="0" sz="1000" spc="-60">
                <a:latin typeface="Trebuchet MS"/>
                <a:cs typeface="Trebuchet MS"/>
              </a:rPr>
              <a:t>L’accidentalitat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55">
                <a:latin typeface="Trebuchet MS"/>
                <a:cs typeface="Trebuchet MS"/>
              </a:rPr>
              <a:t>aliè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zero.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Indicadors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d’absentisme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403-2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5575" y="10226909"/>
            <a:ext cx="22923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215" b="1">
                <a:solidFill>
                  <a:srgbClr val="3A3938"/>
                </a:solidFill>
                <a:latin typeface="Tahoma"/>
                <a:cs typeface="Tahoma"/>
              </a:rPr>
              <a:t>111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403-2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5641545"/>
          <a:ext cx="6480175" cy="4291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1255"/>
                <a:gridCol w="943609"/>
                <a:gridCol w="833119"/>
                <a:gridCol w="942974"/>
                <a:gridCol w="833120"/>
                <a:gridCol w="942975"/>
                <a:gridCol w="833120"/>
              </a:tblGrid>
              <a:tr h="25199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Contingència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Dies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Dies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Dies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Malaltia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25.841,00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5,33%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28.001,00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5,46%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30.992,00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5,88%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14.322,00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4,57%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16.540,00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4,99%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19.344,00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5,64%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11.519,00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6,72%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11.461,00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6,33%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11.648,00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6,33%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Maternitat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1.538,00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0,32%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1.239,00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0,24%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1.625,00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0,31%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1.538,00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0,90%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1.149,00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0,63%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1.625,00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0,88%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45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615,00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615,00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Accident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laboral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7.131,00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1,47%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5.704,00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1,11%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4.672,00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0,89%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4.039,00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1,29%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4.041,00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1,22%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3.308,00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0,96%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3.092,00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1,80%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1.663,00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0,92%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1.364,00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0,74%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l’empresa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34.750,00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5" b="1">
                          <a:latin typeface="Tahoma"/>
                          <a:cs typeface="Tahoma"/>
                        </a:rPr>
                        <a:t>7,17%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35.368,00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5" b="1">
                          <a:latin typeface="Tahoma"/>
                          <a:cs typeface="Tahoma"/>
                        </a:rPr>
                        <a:t>6,90%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37.904,00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5" b="1">
                          <a:latin typeface="Tahoma"/>
                          <a:cs typeface="Tahoma"/>
                        </a:rPr>
                        <a:t>7,19%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18.601,00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5,93%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21.095,00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6,37%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23.267,00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6,78%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16.149,00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9,42%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14.273,00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7,88%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14.637,00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9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7,95%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478980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15" b="1">
                <a:latin typeface="Tahoma"/>
                <a:cs typeface="Tahoma"/>
              </a:rPr>
              <a:t>F</a:t>
            </a:r>
            <a:r>
              <a:rPr dirty="0" sz="1400" spc="-60" b="1">
                <a:latin typeface="Tahoma"/>
                <a:cs typeface="Tahoma"/>
              </a:rPr>
              <a:t>ormació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i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desenvolupament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professional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capacitació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l’educació </a:t>
            </a:r>
            <a:r>
              <a:rPr dirty="0" sz="1000" spc="-20">
                <a:latin typeface="Trebuchet MS"/>
                <a:cs typeface="Trebuchet MS"/>
              </a:rPr>
              <a:t>esdevenen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45">
                <a:latin typeface="Trebuchet MS"/>
                <a:cs typeface="Trebuchet MS"/>
              </a:rPr>
              <a:t>materials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companyia perquè </a:t>
            </a:r>
            <a:r>
              <a:rPr dirty="0" sz="1000" spc="-50">
                <a:latin typeface="Trebuchet MS"/>
                <a:cs typeface="Trebuchet MS"/>
              </a:rPr>
              <a:t>la societat </a:t>
            </a:r>
            <a:r>
              <a:rPr dirty="0" sz="1000" spc="-25">
                <a:latin typeface="Trebuchet MS"/>
                <a:cs typeface="Trebuchet MS"/>
              </a:rPr>
              <a:t>canvia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stantment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60">
                <a:latin typeface="Trebuchet MS"/>
                <a:cs typeface="Trebuchet MS"/>
              </a:rPr>
              <a:t>velocitat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vertigen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interessos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com-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ponen.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pública,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50">
                <a:latin typeface="Trebuchet MS"/>
                <a:cs typeface="Trebuchet MS"/>
              </a:rPr>
              <a:t>motor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estem </a:t>
            </a:r>
            <a:r>
              <a:rPr dirty="0" sz="1000" spc="-40">
                <a:latin typeface="Trebuchet MS"/>
                <a:cs typeface="Trebuchet MS"/>
              </a:rPr>
              <a:t>obligats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adaptar-nos-hi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55">
                <a:latin typeface="Trebuchet MS"/>
                <a:cs typeface="Trebuchet MS"/>
              </a:rPr>
              <a:t>mateix </a:t>
            </a:r>
            <a:r>
              <a:rPr dirty="0" sz="1000" spc="-60">
                <a:latin typeface="Trebuchet MS"/>
                <a:cs typeface="Trebuchet MS"/>
              </a:rPr>
              <a:t>ritme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continuar sent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50">
                <a:latin typeface="Trebuchet MS"/>
                <a:cs typeface="Trebuchet MS"/>
              </a:rPr>
              <a:t>competitiva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5">
                <a:latin typeface="Trebuchet MS"/>
                <a:cs typeface="Trebuchet MS"/>
              </a:rPr>
              <a:t>l’altura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tives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societat.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35">
                <a:latin typeface="Trebuchet MS"/>
                <a:cs typeface="Trebuchet MS"/>
              </a:rPr>
              <a:t>adaptar-se </a:t>
            </a:r>
            <a:r>
              <a:rPr dirty="0" sz="1000" spc="5">
                <a:latin typeface="Trebuchet MS"/>
                <a:cs typeface="Trebuchet MS"/>
              </a:rPr>
              <a:t>passa </a:t>
            </a:r>
            <a:r>
              <a:rPr dirty="0" sz="1000" spc="-40">
                <a:latin typeface="Trebuchet MS"/>
                <a:cs typeface="Trebuchet MS"/>
              </a:rPr>
              <a:t>ineludiblement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60">
                <a:latin typeface="Trebuchet MS"/>
                <a:cs typeface="Trebuchet MS"/>
              </a:rPr>
              <a:t>fomentar,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5">
                <a:latin typeface="Trebuchet MS"/>
                <a:cs typeface="Trebuchet MS"/>
              </a:rPr>
              <a:t>activa,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capacitació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això,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capacitació </a:t>
            </a:r>
            <a:r>
              <a:rPr dirty="0" sz="1000" spc="-30">
                <a:latin typeface="Trebuchet MS"/>
                <a:cs typeface="Trebuchet MS"/>
              </a:rPr>
              <a:t>professional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esdevé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principals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línies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estratègiques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-5">
                <a:latin typeface="Trebuchet MS"/>
                <a:cs typeface="Trebuchet MS"/>
              </a:rPr>
              <a:t>Fem </a:t>
            </a:r>
            <a:r>
              <a:rPr dirty="0" sz="1000" spc="-45">
                <a:latin typeface="Trebuchet MS"/>
                <a:cs typeface="Trebuchet MS"/>
              </a:rPr>
              <a:t>costat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acompanyem en </a:t>
            </a:r>
            <a:r>
              <a:rPr dirty="0" sz="1000" spc="-50">
                <a:latin typeface="Trebuchet MS"/>
                <a:cs typeface="Trebuchet MS"/>
              </a:rPr>
              <a:t>l’adaptació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canvis;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així,</a:t>
            </a:r>
            <a:r>
              <a:rPr dirty="0" sz="1000" spc="-50">
                <a:latin typeface="Trebuchet MS"/>
                <a:cs typeface="Trebuchet MS"/>
              </a:rPr>
              <a:t> treballem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facilitar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aprenentatge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ajudi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créixer </a:t>
            </a:r>
            <a:r>
              <a:rPr dirty="0" sz="1000" spc="-5">
                <a:latin typeface="Trebuchet MS"/>
                <a:cs typeface="Trebuchet MS"/>
              </a:rPr>
              <a:t>dins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l’univers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professions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l’organització,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50">
                <a:latin typeface="Trebuchet MS"/>
                <a:cs typeface="Trebuchet MS"/>
              </a:rPr>
              <a:t>la digitalització </a:t>
            </a:r>
            <a:r>
              <a:rPr dirty="0" sz="1000" spc="-35">
                <a:latin typeface="Trebuchet MS"/>
                <a:cs typeface="Trebuchet MS"/>
              </a:rPr>
              <a:t>adquireix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25">
                <a:latin typeface="Trebuchet MS"/>
                <a:cs typeface="Trebuchet MS"/>
              </a:rPr>
              <a:t>vegada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presència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tots</a:t>
            </a:r>
            <a:r>
              <a:rPr dirty="0" sz="1000" spc="-30">
                <a:latin typeface="Trebuchet MS"/>
                <a:cs typeface="Trebuchet MS"/>
              </a:rPr>
              <a:t> 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treballs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actuals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70">
                <a:latin typeface="Trebuchet MS"/>
                <a:cs typeface="Trebuchet MS"/>
              </a:rPr>
              <a:t>futur.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capacitació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l’educació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tradueixen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“Itineraris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professionals”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“Circuits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talent”,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dos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programes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objectiu </a:t>
            </a:r>
            <a:r>
              <a:rPr dirty="0" sz="1000" spc="-45">
                <a:latin typeface="Trebuchet MS"/>
                <a:cs typeface="Trebuchet MS"/>
              </a:rPr>
              <a:t>ajudar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0">
                <a:latin typeface="Trebuchet MS"/>
                <a:cs typeface="Trebuchet MS"/>
              </a:rPr>
              <a:t>voluntària, </a:t>
            </a:r>
            <a:r>
              <a:rPr dirty="0" sz="1000" spc="-25">
                <a:latin typeface="Trebuchet MS"/>
                <a:cs typeface="Trebuchet MS"/>
              </a:rPr>
              <a:t>vulguin </a:t>
            </a:r>
            <a:r>
              <a:rPr dirty="0" sz="1000" spc="-50">
                <a:latin typeface="Trebuchet MS"/>
                <a:cs typeface="Trebuchet MS"/>
              </a:rPr>
              <a:t>créixer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professionalment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companyia. El </a:t>
            </a:r>
            <a:r>
              <a:rPr dirty="0" sz="1000" spc="-55">
                <a:latin typeface="Trebuchet MS"/>
                <a:cs typeface="Trebuchet MS"/>
              </a:rPr>
              <a:t>repte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5">
                <a:latin typeface="Trebuchet MS"/>
                <a:cs typeface="Trebuchet MS"/>
              </a:rPr>
              <a:t>formar </a:t>
            </a:r>
            <a:r>
              <a:rPr dirty="0" sz="1000" spc="-35">
                <a:latin typeface="Trebuchet MS"/>
                <a:cs typeface="Trebuchet MS"/>
              </a:rPr>
              <a:t>avui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treballadors 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futur, </a:t>
            </a:r>
            <a:r>
              <a:rPr dirty="0" sz="1000" spc="-25">
                <a:latin typeface="Trebuchet MS"/>
                <a:cs typeface="Trebuchet MS"/>
              </a:rPr>
              <a:t>avançar-nos </a:t>
            </a:r>
            <a:r>
              <a:rPr dirty="0" sz="1000" spc="-30">
                <a:latin typeface="Trebuchet MS"/>
                <a:cs typeface="Trebuchet MS"/>
              </a:rPr>
              <a:t>a les necessitats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tindrem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curt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70">
                <a:latin typeface="Trebuchet MS"/>
                <a:cs typeface="Trebuchet MS"/>
              </a:rPr>
              <a:t>mitjà </a:t>
            </a:r>
            <a:r>
              <a:rPr dirty="0" sz="1000" spc="-55">
                <a:latin typeface="Trebuchet MS"/>
                <a:cs typeface="Trebuchet MS"/>
              </a:rPr>
              <a:t>termini,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antici-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par-nos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repte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suposa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enfrontar-nos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professions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emergents.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0">
                <a:latin typeface="Trebuchet MS"/>
                <a:cs typeface="Trebuchet MS"/>
              </a:rPr>
              <a:t>Treballem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30">
                <a:latin typeface="Trebuchet MS"/>
                <a:cs typeface="Trebuchet MS"/>
              </a:rPr>
              <a:t>resposta a les necessitats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companyia,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eixos </a:t>
            </a:r>
            <a:r>
              <a:rPr dirty="0" sz="1000" spc="-45">
                <a:latin typeface="Trebuchet MS"/>
                <a:cs typeface="Trebuchet MS"/>
              </a:rPr>
              <a:t>formatius,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captació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65">
                <a:latin typeface="Trebuchet MS"/>
                <a:cs typeface="Trebuchet MS"/>
              </a:rPr>
              <a:t>talent </a:t>
            </a:r>
            <a:r>
              <a:rPr dirty="0" sz="1000" spc="-55">
                <a:latin typeface="Trebuchet MS"/>
                <a:cs typeface="Trebuchet MS"/>
              </a:rPr>
              <a:t>extern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intern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5">
                <a:latin typeface="Trebuchet MS"/>
                <a:cs typeface="Trebuchet MS"/>
              </a:rPr>
              <a:t>professional.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5">
                <a:latin typeface="Trebuchet MS"/>
                <a:cs typeface="Trebuchet MS"/>
              </a:rPr>
              <a:t>dissenyem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30">
                <a:latin typeface="Trebuchet MS"/>
                <a:cs typeface="Trebuchet MS"/>
              </a:rPr>
              <a:t>professional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30">
                <a:latin typeface="Trebuchet MS"/>
                <a:cs typeface="Trebuchet MS"/>
              </a:rPr>
              <a:t>resposta a les necessitats </a:t>
            </a:r>
            <a:r>
              <a:rPr dirty="0" sz="1000" spc="-45">
                <a:latin typeface="Trebuchet MS"/>
                <a:cs typeface="Trebuchet MS"/>
              </a:rPr>
              <a:t>formatives </a:t>
            </a:r>
            <a:r>
              <a:rPr dirty="0" sz="1000" spc="-40">
                <a:latin typeface="Trebuchet MS"/>
                <a:cs typeface="Trebuchet MS"/>
              </a:rPr>
              <a:t>detectades </a:t>
            </a:r>
            <a:r>
              <a:rPr dirty="0" sz="1000" spc="-35">
                <a:latin typeface="Trebuchet MS"/>
                <a:cs typeface="Trebuchet MS"/>
              </a:rPr>
              <a:t> per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capacitats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plantilla.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l’aposta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30">
                <a:latin typeface="Trebuchet MS"/>
                <a:cs typeface="Trebuchet MS"/>
              </a:rPr>
              <a:t>professional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personal,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55">
                <a:latin typeface="Trebuchet MS"/>
                <a:cs typeface="Trebuchet MS"/>
              </a:rPr>
              <a:t>facilitem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itineraris </a:t>
            </a:r>
            <a:r>
              <a:rPr dirty="0" sz="1000" spc="-25">
                <a:latin typeface="Trebuchet MS"/>
                <a:cs typeface="Trebuchet MS"/>
              </a:rPr>
              <a:t>professionals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solució </a:t>
            </a:r>
            <a:r>
              <a:rPr dirty="0" sz="1000" spc="-55">
                <a:latin typeface="Trebuchet MS"/>
                <a:cs typeface="Trebuchet MS"/>
              </a:rPr>
              <a:t>formativa </a:t>
            </a:r>
            <a:r>
              <a:rPr dirty="0" sz="1000" spc="-45">
                <a:latin typeface="Trebuchet MS"/>
                <a:cs typeface="Trebuchet MS"/>
              </a:rPr>
              <a:t>ideal </a:t>
            </a:r>
            <a:r>
              <a:rPr dirty="0" sz="1000" spc="-25">
                <a:latin typeface="Trebuchet MS"/>
                <a:cs typeface="Trebuchet MS"/>
              </a:rPr>
              <a:t>adreçada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5">
                <a:latin typeface="Trebuchet MS"/>
                <a:cs typeface="Trebuchet MS"/>
              </a:rPr>
              <a:t>inquietuds de </a:t>
            </a:r>
            <a:r>
              <a:rPr dirty="0" sz="1000" spc="-50">
                <a:latin typeface="Trebuchet MS"/>
                <a:cs typeface="Trebuchet MS"/>
              </a:rPr>
              <a:t>créixer </a:t>
            </a:r>
            <a:r>
              <a:rPr dirty="0" sz="1000" spc="-35">
                <a:latin typeface="Trebuchet MS"/>
                <a:cs typeface="Trebuchet MS"/>
              </a:rPr>
              <a:t>professionalment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165288" y="10226909"/>
            <a:ext cx="249554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60" b="1">
                <a:solidFill>
                  <a:srgbClr val="3A3938"/>
                </a:solidFill>
                <a:latin typeface="Tahoma"/>
                <a:cs typeface="Tahoma"/>
              </a:rPr>
              <a:t>112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12199" y="10296355"/>
            <a:ext cx="20205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6657228"/>
            <a:ext cx="33655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d’hores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formació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categoria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7227590"/>
          <a:ext cx="6480175" cy="2032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1255"/>
                <a:gridCol w="614044"/>
                <a:gridCol w="586739"/>
                <a:gridCol w="577214"/>
                <a:gridCol w="614045"/>
                <a:gridCol w="587375"/>
                <a:gridCol w="577850"/>
                <a:gridCol w="614679"/>
                <a:gridCol w="588010"/>
                <a:gridCol w="578485"/>
              </a:tblGrid>
              <a:tr h="25199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Responsables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27,68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25,74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26,83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36,12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42,43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38,83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20,95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32,82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9654">
                <a:tc>
                  <a:txBody>
                    <a:bodyPr/>
                    <a:lstStyle/>
                    <a:p>
                      <a:pPr marL="35560" marR="430530">
                        <a:lnSpc>
                          <a:spcPts val="900"/>
                        </a:lnSpc>
                        <a:spcBef>
                          <a:spcPts val="14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Comandaments 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intermedis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778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21,06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24,88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21,89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22,66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23,06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22,75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30,34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25,23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28,88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ècnics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tècniques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13,35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17,64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15,11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53,61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27,26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43,21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31,35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28,97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30,37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Administració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26,93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23,09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24,97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18,77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26,48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19,41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Operacions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22,32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20,90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21,89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18,36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22,21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19,50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15,80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19,63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17,02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21,75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22,64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22,07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21,69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23,10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22,18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18,28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21,00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19,25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65573" y="10220242"/>
            <a:ext cx="24892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65" b="1">
                <a:solidFill>
                  <a:srgbClr val="3A3938"/>
                </a:solidFill>
                <a:latin typeface="Tahoma"/>
                <a:cs typeface="Tahoma"/>
              </a:rPr>
              <a:t>113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372944"/>
            <a:ext cx="6504940" cy="10972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922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tipologia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programes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millorar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aptituds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distribueix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sexe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Nombre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d’assistències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objectiu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2593246"/>
          <a:ext cx="6516370" cy="2032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1255"/>
                <a:gridCol w="608330"/>
                <a:gridCol w="591819"/>
                <a:gridCol w="576580"/>
                <a:gridCol w="607695"/>
                <a:gridCol w="592454"/>
                <a:gridCol w="577214"/>
                <a:gridCol w="608329"/>
                <a:gridCol w="593089"/>
                <a:gridCol w="613410"/>
              </a:tblGrid>
              <a:tr h="25199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5367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Atenció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92,0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310,0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153,0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62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222,0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375,0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216,0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219,0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435,0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40">
                          <a:latin typeface="Trebuchet MS"/>
                          <a:cs typeface="Trebuchet MS"/>
                        </a:rPr>
                        <a:t>Digitalització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146,0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95,0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241,0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13,0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3,0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16,0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12,0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20,0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32,0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9654">
                <a:tc>
                  <a:txBody>
                    <a:bodyPr/>
                    <a:lstStyle/>
                    <a:p>
                      <a:pPr marL="35560" marR="509905">
                        <a:lnSpc>
                          <a:spcPts val="900"/>
                        </a:lnSpc>
                        <a:spcBef>
                          <a:spcPts val="14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Millores de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competències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778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1.498,0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913,0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2.411,0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3.150,0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20014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1.938,0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5.088,0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2.812,0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20014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1.539,0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4.351,0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47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RSC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*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*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*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*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11,0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17,0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Benestar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salut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1.457,0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788,0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2.245,0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2.718,0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20014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1.415,0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4.133,0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980,0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508,0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1.488,0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3.319,0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1.888,0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5.207,0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6.034,0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3.578,0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9.612,0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4.026,0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2.297,0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6.323,0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527300" y="5065226"/>
            <a:ext cx="22733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d’indicadors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formació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404-1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60">
                <a:solidFill>
                  <a:srgbClr val="878787"/>
                </a:solidFill>
                <a:latin typeface="Trebuchet MS"/>
                <a:cs typeface="Trebuchet MS"/>
              </a:rPr>
              <a:t>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5735037"/>
          <a:ext cx="6516370" cy="2457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17955"/>
                <a:gridCol w="642619"/>
                <a:gridCol w="961389"/>
                <a:gridCol w="642620"/>
                <a:gridCol w="926464"/>
                <a:gridCol w="979804"/>
                <a:gridCol w="946784"/>
              </a:tblGrid>
              <a:tr h="4459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 marL="192405" marR="18478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Itineratis </a:t>
                      </a: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professionals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 marL="174625" marR="16700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Itineraris </a:t>
                      </a: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professionals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 marL="185420" marR="17780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Itineraris </a:t>
                      </a: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professionals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 marR="24257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rebut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1.270,00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90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1.383,00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182,00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1.421,00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2">
                <a:tc>
                  <a:txBody>
                    <a:bodyPr/>
                    <a:lstStyle/>
                    <a:p>
                      <a:pPr marL="71755" marR="28829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d'assistències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cursos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5.208,00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0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208,00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9.612,00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340,00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6.323,00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463,00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d'accions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formatives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191,00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Representació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plantilla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Hores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totals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29.215,99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9654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3.460,00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31.779,00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8.147,00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27.355,38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8.057,12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 marR="7874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Percentatge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formació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dins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laboral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Grau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satisfacció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(sobre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5)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4,09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4,14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4,44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22" name="object 22"/>
          <p:cNvSpPr txBox="1"/>
          <p:nvPr/>
        </p:nvSpPr>
        <p:spPr>
          <a:xfrm>
            <a:off x="1607299" y="8469240"/>
            <a:ext cx="5426075" cy="1334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model </a:t>
            </a:r>
            <a:r>
              <a:rPr dirty="0" sz="1000" spc="-40">
                <a:latin typeface="Trebuchet MS"/>
                <a:cs typeface="Trebuchet MS"/>
              </a:rPr>
              <a:t>d’avaluació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l’acompliment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revisió.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0">
                <a:latin typeface="Trebuchet MS"/>
                <a:cs typeface="Trebuchet MS"/>
              </a:rPr>
              <a:t>entrar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fase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fos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eina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ajudés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mànager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col·laborador o col·laboradora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treballar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45">
                <a:latin typeface="Trebuchet MS"/>
                <a:cs typeface="Trebuchet MS"/>
              </a:rPr>
              <a:t>creixement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30">
                <a:latin typeface="Trebuchet MS"/>
                <a:cs typeface="Trebuchet MS"/>
              </a:rPr>
              <a:t>professional 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25">
                <a:latin typeface="Trebuchet MS"/>
                <a:cs typeface="Trebuchet MS"/>
              </a:rPr>
              <a:t>competències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35">
                <a:latin typeface="Trebuchet MS"/>
                <a:cs typeface="Trebuchet MS"/>
              </a:rPr>
              <a:t>valors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valors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45">
                <a:latin typeface="Trebuchet MS"/>
                <a:cs typeface="Trebuchet MS"/>
              </a:rPr>
              <a:t>identificats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40">
                <a:latin typeface="Trebuchet MS"/>
                <a:cs typeface="Trebuchet MS"/>
              </a:rPr>
              <a:t>s’integraran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model </a:t>
            </a:r>
            <a:r>
              <a:rPr dirty="0" sz="1000" spc="-45">
                <a:latin typeface="Trebuchet MS"/>
                <a:cs typeface="Trebuchet MS"/>
              </a:rPr>
              <a:t>d’avaluació.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rel-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35">
                <a:latin typeface="Trebuchet MS"/>
                <a:cs typeface="Trebuchet MS"/>
              </a:rPr>
              <a:t>professional, </a:t>
            </a:r>
            <a:r>
              <a:rPr dirty="0" sz="1000" spc="-30">
                <a:latin typeface="Trebuchet MS"/>
                <a:cs typeface="Trebuchet MS"/>
              </a:rPr>
              <a:t>presentem 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avaluacions corresponents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aquest any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ocupat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llocs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12,82%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plantilla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rebut</a:t>
            </a:r>
            <a:r>
              <a:rPr dirty="0" sz="1000" spc="-20">
                <a:latin typeface="Trebuchet MS"/>
                <a:cs typeface="Trebuchet MS"/>
              </a:rPr>
              <a:t> algun </a:t>
            </a:r>
            <a:r>
              <a:rPr dirty="0" sz="1000" spc="-30">
                <a:latin typeface="Trebuchet MS"/>
                <a:cs typeface="Trebuchet MS"/>
              </a:rPr>
              <a:t>tipus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d’avaluació,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5">
                <a:latin typeface="Trebuchet MS"/>
                <a:cs typeface="Trebuchet MS"/>
              </a:rPr>
              <a:t>4,89%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5">
                <a:latin typeface="Trebuchet MS"/>
                <a:cs typeface="Trebuchet MS"/>
              </a:rPr>
              <a:t>7,22%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d’homes.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68014" y="10290525"/>
            <a:ext cx="16649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63574" y="10220242"/>
            <a:ext cx="25336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50" b="1">
                <a:solidFill>
                  <a:srgbClr val="3A3938"/>
                </a:solidFill>
                <a:latin typeface="Tahoma"/>
                <a:cs typeface="Tahoma"/>
              </a:rPr>
              <a:t>114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367973"/>
            <a:ext cx="595249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2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que</a:t>
            </a:r>
            <a:r>
              <a:rPr dirty="0" sz="1200" spc="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rep</a:t>
            </a:r>
            <a:r>
              <a:rPr dirty="0" sz="1200" spc="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avaluacions</a:t>
            </a:r>
            <a:r>
              <a:rPr dirty="0" sz="1200" spc="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periòdiques</a:t>
            </a:r>
            <a:r>
              <a:rPr dirty="0" sz="1200" spc="2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d’acompliment</a:t>
            </a:r>
            <a:r>
              <a:rPr dirty="0" sz="1200" spc="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desenvolupament</a:t>
            </a:r>
            <a:r>
              <a:rPr dirty="0" sz="1200" spc="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professional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1938333"/>
          <a:ext cx="6480175" cy="4665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155"/>
                <a:gridCol w="2482215"/>
                <a:gridCol w="2122804"/>
              </a:tblGrid>
              <a:tr h="3316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Col·lectiu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8130">
                        <a:lnSpc>
                          <a:spcPts val="930"/>
                        </a:lnSpc>
                        <a:spcBef>
                          <a:spcPts val="345"/>
                        </a:spcBef>
                      </a:pPr>
                      <a:r>
                        <a:rPr dirty="0" sz="800" spc="-1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valuacions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promocions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 marL="278130">
                        <a:lnSpc>
                          <a:spcPts val="93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col·lectiu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0"/>
                        </a:lnSpc>
                        <a:spcBef>
                          <a:spcPts val="345"/>
                        </a:spcBef>
                      </a:pPr>
                      <a:r>
                        <a:rPr dirty="0" sz="800" spc="-1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valuació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d’acompliment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3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col·lectiu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Administració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3,55%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7,10%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9,63%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Home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6,34%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2,11%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Comandaments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Intermedis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3726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20,93%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89979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16,28%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3726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15,00%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9979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40,00%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Home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3726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22,73%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9,09%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Operacions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0,83%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9979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11,88%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7542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8,31%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Home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1,18%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89979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13,40%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Responsables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1,87%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2,80%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Home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3,28%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3,28%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ècnics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tècniques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1,27%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1,27%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Dona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Home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6520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92773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5567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5" b="1">
                          <a:latin typeface="Tahoma"/>
                          <a:cs typeface="Tahoma"/>
                        </a:rPr>
                        <a:t>2,46%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88709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10,35%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1607299" y="7088153"/>
            <a:ext cx="5426710" cy="539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novembre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45">
                <a:latin typeface="Trebuchet MS"/>
                <a:cs typeface="Trebuchet MS"/>
              </a:rPr>
              <a:t> presentat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programa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desvinculacions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voluntàries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60 </a:t>
            </a:r>
            <a:r>
              <a:rPr dirty="0" sz="1000" spc="-25">
                <a:latin typeface="Trebuchet MS"/>
                <a:cs typeface="Trebuchet MS"/>
              </a:rPr>
              <a:t>anys. </a:t>
            </a:r>
            <a:r>
              <a:rPr dirty="0" sz="1000" spc="5">
                <a:latin typeface="Trebuchet MS"/>
                <a:cs typeface="Trebuchet MS"/>
              </a:rPr>
              <a:t>Dins </a:t>
            </a:r>
            <a:r>
              <a:rPr dirty="0" sz="1000" spc="-50">
                <a:latin typeface="Trebuchet MS"/>
                <a:cs typeface="Trebuchet MS"/>
              </a:rPr>
              <a:t>la política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rejoveniment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plantilla,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presentat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facilita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transició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jubilació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voluntarietat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l’atenció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personalitzada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fonaments.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99010" y="10290525"/>
            <a:ext cx="53403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404-3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63002" y="10220242"/>
            <a:ext cx="25400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50" b="1">
                <a:solidFill>
                  <a:srgbClr val="3A3938"/>
                </a:solidFill>
                <a:latin typeface="Tahoma"/>
                <a:cs typeface="Tahoma"/>
              </a:rPr>
              <a:t>115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419174"/>
            <a:ext cx="5426710" cy="84505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66B364"/>
                </a:solidFill>
                <a:latin typeface="Tahoma"/>
                <a:cs typeface="Tahoma"/>
              </a:rPr>
              <a:t>Ciutadania</a:t>
            </a:r>
            <a:endParaRPr sz="16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1010"/>
              </a:spcBef>
            </a:pP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treballem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gent.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Contribuïm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45">
                <a:latin typeface="Trebuchet MS"/>
                <a:cs typeface="Trebuchet MS"/>
              </a:rPr>
              <a:t> proactiva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ciutat,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satisfem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societat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millorem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30">
                <a:latin typeface="Trebuchet MS"/>
                <a:cs typeface="Trebuchet MS"/>
              </a:rPr>
              <a:t>impacten 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60">
                <a:latin typeface="Trebuchet MS"/>
                <a:cs typeface="Trebuchet MS"/>
              </a:rPr>
              <a:t>activitats;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això,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comunitat </a:t>
            </a:r>
            <a:r>
              <a:rPr dirty="0" sz="1000" spc="-45">
                <a:latin typeface="Trebuchet MS"/>
                <a:cs typeface="Trebuchet MS"/>
              </a:rPr>
              <a:t>local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aspecte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companyia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directrius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Barcelona,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30">
                <a:latin typeface="Trebuchet MS"/>
                <a:cs typeface="Trebuchet MS"/>
              </a:rPr>
              <a:t>comprometem a </a:t>
            </a:r>
            <a:r>
              <a:rPr dirty="0" sz="1000" spc="-35">
                <a:latin typeface="Trebuchet MS"/>
                <a:cs typeface="Trebuchet MS"/>
              </a:rPr>
              <a:t>cobrir </a:t>
            </a:r>
            <a:r>
              <a:rPr dirty="0" sz="1000" spc="-30">
                <a:latin typeface="Trebuchet MS"/>
                <a:cs typeface="Trebuchet MS"/>
              </a:rPr>
              <a:t>les necessitats 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anar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5">
                <a:latin typeface="Trebuchet MS"/>
                <a:cs typeface="Trebuchet MS"/>
              </a:rPr>
              <a:t>enllà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desenvolupament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tasques,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servei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igualtat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tothom.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ciutadania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diversa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canviant;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això,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s’adapta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diferents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necessitats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enllà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estricte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normativa.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50">
                <a:latin typeface="Trebuchet MS"/>
                <a:cs typeface="Trebuchet MS"/>
              </a:rPr>
              <a:t>oferim </a:t>
            </a:r>
            <a:r>
              <a:rPr dirty="0" sz="1000" spc="-40">
                <a:latin typeface="Trebuchet MS"/>
                <a:cs typeface="Trebuchet MS"/>
              </a:rPr>
              <a:t>avantatges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segments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societat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necessitats especials,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40">
                <a:latin typeface="Trebuchet MS"/>
                <a:cs typeface="Trebuchet MS"/>
              </a:rPr>
              <a:t>d’aparca-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ment </a:t>
            </a:r>
            <a:r>
              <a:rPr dirty="0" sz="1000" spc="-45">
                <a:latin typeface="Trebuchet MS"/>
                <a:cs typeface="Trebuchet MS"/>
              </a:rPr>
              <a:t>gratuïtes</a:t>
            </a:r>
            <a:r>
              <a:rPr dirty="0" sz="1000" spc="-35">
                <a:latin typeface="Trebuchet MS"/>
                <a:cs typeface="Trebuchet MS"/>
              </a:rPr>
              <a:t> per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discapacitats, </a:t>
            </a:r>
            <a:r>
              <a:rPr dirty="0" sz="1000" spc="-55">
                <a:latin typeface="Trebuchet MS"/>
                <a:cs typeface="Trebuchet MS"/>
              </a:rPr>
              <a:t>tarifes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solidàries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col·lectius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recursos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limitats,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descomptes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escoles,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famílies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nombroses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35">
                <a:latin typeface="Trebuchet MS"/>
                <a:cs typeface="Trebuchet MS"/>
              </a:rPr>
              <a:t>monoparentals,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residències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d’avis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40">
                <a:latin typeface="Trebuchet MS"/>
                <a:cs typeface="Trebuchet MS"/>
              </a:rPr>
              <a:t>àvies,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col·lectius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risc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d’exclusió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detecció </a:t>
            </a:r>
            <a:r>
              <a:rPr dirty="0" sz="1000" spc="-30">
                <a:latin typeface="Trebuchet MS"/>
                <a:cs typeface="Trebuchet MS"/>
              </a:rPr>
              <a:t>d’aquestes necessitats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l’escolta activa,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55">
                <a:latin typeface="Trebuchet MS"/>
                <a:cs typeface="Trebuchet MS"/>
              </a:rPr>
              <a:t>estreta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ciutadania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manifesta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expectatives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canals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òrgans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consells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barris,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gremis de professionals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treballen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ciutat, el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d’atenció al </a:t>
            </a:r>
            <a:r>
              <a:rPr dirty="0" sz="1000" spc="-55">
                <a:latin typeface="Trebuchet MS"/>
                <a:cs typeface="Trebuchet MS"/>
              </a:rPr>
              <a:t>client, l’índex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satisfacció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15">
                <a:latin typeface="Trebuchet MS"/>
                <a:cs typeface="Trebuchet MS"/>
              </a:rPr>
              <a:t>(ISC),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xarxes </a:t>
            </a:r>
            <a:r>
              <a:rPr dirty="0" sz="1000" spc="-30">
                <a:latin typeface="Trebuchet MS"/>
                <a:cs typeface="Trebuchet MS"/>
              </a:rPr>
              <a:t>socials,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canal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transparència,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000" spc="-40">
                <a:latin typeface="Trebuchet MS"/>
                <a:cs typeface="Trebuchet MS"/>
              </a:rPr>
              <a:t>Fruit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escolta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dut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diverses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pots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consultar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característiques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especials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singulars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segmentat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Ciutadania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subgrups: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Clients/clientes,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Visitants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Veïnat.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400" spc="-40" b="1">
                <a:latin typeface="Tahoma"/>
                <a:cs typeface="Tahoma"/>
              </a:rPr>
              <a:t>Clients/clientes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varietat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oferim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la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50">
                <a:latin typeface="Trebuchet MS"/>
                <a:cs typeface="Trebuchet MS"/>
              </a:rPr>
              <a:t> tipologia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sigui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diversa;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això, </a:t>
            </a:r>
            <a:r>
              <a:rPr dirty="0" sz="1000" spc="-30">
                <a:latin typeface="Trebuchet MS"/>
                <a:cs typeface="Trebuchet MS"/>
              </a:rPr>
              <a:t>depenent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 negoci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60">
                <a:latin typeface="Trebuchet MS"/>
                <a:cs typeface="Trebuchet MS"/>
              </a:rPr>
              <a:t>referim, </a:t>
            </a:r>
            <a:r>
              <a:rPr dirty="0" sz="1000" spc="-35">
                <a:latin typeface="Trebuchet MS"/>
                <a:cs typeface="Trebuchet MS"/>
              </a:rPr>
              <a:t>parlem </a:t>
            </a:r>
            <a:r>
              <a:rPr dirty="0" sz="1000" spc="-25">
                <a:latin typeface="Trebuchet MS"/>
                <a:cs typeface="Trebuchet MS"/>
              </a:rPr>
              <a:t>d’usuaris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usuàries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clientes.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clientes o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usuàries poden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35">
                <a:latin typeface="Trebuchet MS"/>
                <a:cs typeface="Trebuchet MS"/>
              </a:rPr>
              <a:t>recurrents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5">
                <a:latin typeface="Trebuchet MS"/>
                <a:cs typeface="Trebuchet MS"/>
              </a:rPr>
              <a:t>esporàdics.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recurrents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fan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ús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continuat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producte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nostres.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usuàries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esporàdics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fan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ús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deu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menys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5">
                <a:latin typeface="Trebuchet MS"/>
                <a:cs typeface="Trebuchet MS"/>
              </a:rPr>
              <a:t>l’any.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interacció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40">
                <a:latin typeface="Trebuchet MS"/>
                <a:cs typeface="Trebuchet MS"/>
              </a:rPr>
              <a:t>tipologies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clientes o </a:t>
            </a:r>
            <a:r>
              <a:rPr dirty="0" sz="1000" spc="-15">
                <a:latin typeface="Trebuchet MS"/>
                <a:cs typeface="Trebuchet MS"/>
              </a:rPr>
              <a:t>persones usuàries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nosaltres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comporta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transacció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econòmica.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10">
                <a:latin typeface="Trebuchet MS"/>
                <a:cs typeface="Trebuchet MS"/>
              </a:rPr>
              <a:t>alguns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55">
                <a:latin typeface="Trebuchet MS"/>
                <a:cs typeface="Trebuchet MS"/>
              </a:rPr>
              <a:t>facilitem tarifes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0">
                <a:latin typeface="Trebuchet MS"/>
                <a:cs typeface="Trebuchet MS"/>
              </a:rPr>
              <a:t>promocions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s’adeqüen </a:t>
            </a:r>
            <a:r>
              <a:rPr dirty="0" sz="1000" spc="-30">
                <a:latin typeface="Trebuchet MS"/>
                <a:cs typeface="Trebuchet MS"/>
              </a:rPr>
              <a:t>a les necessitats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col·lectius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diversos,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tarifa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resident </a:t>
            </a:r>
            <a:r>
              <a:rPr dirty="0" sz="1000" spc="-15">
                <a:latin typeface="Trebuchet MS"/>
                <a:cs typeface="Trebuchet MS"/>
              </a:rPr>
              <a:t>d’AREA, </a:t>
            </a:r>
            <a:r>
              <a:rPr dirty="0" sz="1000" spc="-20">
                <a:latin typeface="Trebuchet MS"/>
                <a:cs typeface="Trebuchet MS"/>
              </a:rPr>
              <a:t>abonaments </a:t>
            </a:r>
            <a:r>
              <a:rPr dirty="0" sz="1000" spc="-30">
                <a:latin typeface="Trebuchet MS"/>
                <a:cs typeface="Trebuchet MS"/>
              </a:rPr>
              <a:t>d’aparcaments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5">
                <a:latin typeface="Trebuchet MS"/>
                <a:cs typeface="Trebuchet MS"/>
              </a:rPr>
              <a:t>tarifes </a:t>
            </a:r>
            <a:r>
              <a:rPr dirty="0" sz="1000" spc="-20">
                <a:latin typeface="Trebuchet MS"/>
                <a:cs typeface="Trebuchet MS"/>
              </a:rPr>
              <a:t>especials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Zoo,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promocions</a:t>
            </a:r>
            <a:r>
              <a:rPr dirty="0" sz="1000" spc="-25">
                <a:latin typeface="Trebuchet MS"/>
                <a:cs typeface="Trebuchet MS"/>
              </a:rPr>
              <a:t> periòdiques dels </a:t>
            </a:r>
            <a:r>
              <a:rPr dirty="0" sz="1000" spc="-35">
                <a:latin typeface="Trebuchet MS"/>
                <a:cs typeface="Trebuchet MS"/>
              </a:rPr>
              <a:t>serveis.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55">
                <a:latin typeface="Trebuchet MS"/>
                <a:cs typeface="Trebuchet MS"/>
              </a:rPr>
              <a:t>L’opinió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usuàries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40">
                <a:latin typeface="Trebuchet MS"/>
                <a:cs typeface="Trebuchet MS"/>
              </a:rPr>
              <a:t>ajuda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contínua; per </a:t>
            </a:r>
            <a:r>
              <a:rPr dirty="0" sz="1000" spc="-55">
                <a:latin typeface="Trebuchet MS"/>
                <a:cs typeface="Trebuchet MS"/>
              </a:rPr>
              <a:t>això, </a:t>
            </a:r>
            <a:r>
              <a:rPr dirty="0" sz="1000" spc="-35">
                <a:latin typeface="Trebuchet MS"/>
                <a:cs typeface="Trebuchet MS"/>
              </a:rPr>
              <a:t>periòdicament </a:t>
            </a:r>
            <a:r>
              <a:rPr dirty="0" sz="1000" spc="-20">
                <a:latin typeface="Trebuchet MS"/>
                <a:cs typeface="Trebuchet MS"/>
              </a:rPr>
              <a:t>desenvolupem </a:t>
            </a:r>
            <a:r>
              <a:rPr dirty="0" sz="1000" spc="-25">
                <a:latin typeface="Trebuchet MS"/>
                <a:cs typeface="Trebuchet MS"/>
              </a:rPr>
              <a:t>tècniques </a:t>
            </a:r>
            <a:r>
              <a:rPr dirty="0" sz="1000" spc="-45">
                <a:latin typeface="Trebuchet MS"/>
                <a:cs typeface="Trebuchet MS"/>
              </a:rPr>
              <a:t>d’escolta </a:t>
            </a:r>
            <a:r>
              <a:rPr dirty="0" sz="1000" spc="-50">
                <a:latin typeface="Trebuchet MS"/>
                <a:cs typeface="Trebuchet MS"/>
              </a:rPr>
              <a:t>activa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conèixer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65">
                <a:latin typeface="Trebuchet MS"/>
                <a:cs typeface="Trebuchet MS"/>
              </a:rPr>
              <a:t>inter-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essos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40">
                <a:latin typeface="Trebuchet MS"/>
                <a:cs typeface="Trebuchet MS"/>
              </a:rPr>
              <a:t>d’aquest </a:t>
            </a:r>
            <a:r>
              <a:rPr dirty="0" sz="1000" spc="-30">
                <a:latin typeface="Trebuchet MS"/>
                <a:cs typeface="Trebuchet MS"/>
              </a:rPr>
              <a:t>grup. Al </a:t>
            </a:r>
            <a:r>
              <a:rPr dirty="0" sz="1000" spc="-50">
                <a:latin typeface="Trebuchet MS"/>
                <a:cs typeface="Trebuchet MS"/>
              </a:rPr>
              <a:t>llarg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5">
                <a:latin typeface="Trebuchet MS"/>
                <a:cs typeface="Trebuchet MS"/>
              </a:rPr>
              <a:t>efectuat </a:t>
            </a:r>
            <a:r>
              <a:rPr dirty="0" sz="1000" spc="-20">
                <a:latin typeface="Trebuchet MS"/>
                <a:cs typeface="Trebuchet MS"/>
              </a:rPr>
              <a:t>enquestes personals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telefòniques,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visites</a:t>
            </a:r>
            <a:r>
              <a:rPr dirty="0" sz="1000" spc="-20">
                <a:latin typeface="Trebuchet MS"/>
                <a:cs typeface="Trebuchet MS"/>
              </a:rPr>
              <a:t> 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grups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20">
                <a:latin typeface="Trebuchet MS"/>
                <a:cs typeface="Trebuchet MS"/>
              </a:rPr>
              <a:t> permès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conèixer-ne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veu.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L’Òmnibus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70">
                <a:latin typeface="Trebuchet MS"/>
                <a:cs typeface="Trebuchet MS"/>
              </a:rPr>
              <a:t>reflectit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114">
                <a:latin typeface="Trebuchet MS"/>
                <a:cs typeface="Trebuchet MS"/>
              </a:rPr>
              <a:t>17%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60">
                <a:latin typeface="Trebuchet MS"/>
                <a:cs typeface="Trebuchet MS"/>
              </a:rPr>
              <a:t>visitat el </a:t>
            </a:r>
            <a:r>
              <a:rPr dirty="0" sz="1000" spc="-25">
                <a:latin typeface="Trebuchet MS"/>
                <a:cs typeface="Trebuchet MS"/>
              </a:rPr>
              <a:t>Zoo almenys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cop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darrers </a:t>
            </a:r>
            <a:r>
              <a:rPr dirty="0" sz="1000">
                <a:latin typeface="Trebuchet MS"/>
                <a:cs typeface="Trebuchet MS"/>
              </a:rPr>
              <a:t>dos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70">
                <a:latin typeface="Trebuchet MS"/>
                <a:cs typeface="Trebuchet MS"/>
              </a:rPr>
              <a:t>li</a:t>
            </a:r>
            <a:r>
              <a:rPr dirty="0" sz="1000" spc="1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atorga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nota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6,3. 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agrada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canalla,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l’espai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0">
                <a:latin typeface="Trebuchet MS"/>
                <a:cs typeface="Trebuchet MS"/>
              </a:rPr>
              <a:t>l’aire </a:t>
            </a:r>
            <a:r>
              <a:rPr dirty="0" sz="1000" spc="-60">
                <a:latin typeface="Trebuchet MS"/>
                <a:cs typeface="Trebuchet MS"/>
              </a:rPr>
              <a:t>lliure. D’altra </a:t>
            </a:r>
            <a:r>
              <a:rPr dirty="0" sz="1000" spc="-25">
                <a:latin typeface="Trebuchet MS"/>
                <a:cs typeface="Trebuchet MS"/>
              </a:rPr>
              <a:t>banda, creuen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cal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espais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infantils.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012199" y="10290525"/>
            <a:ext cx="20205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63289" y="10220242"/>
            <a:ext cx="25400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50" b="1">
                <a:solidFill>
                  <a:srgbClr val="3A3938"/>
                </a:solidFill>
                <a:latin typeface="Tahoma"/>
                <a:cs typeface="Tahoma"/>
              </a:rPr>
              <a:t>116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72944"/>
            <a:ext cx="5426710" cy="7970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“client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misteriós”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traslladat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contacte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l’Oficina</a:t>
            </a:r>
            <a:r>
              <a:rPr dirty="0" sz="1000" spc="-45">
                <a:latin typeface="Trebuchet MS"/>
                <a:cs typeface="Trebuchet MS"/>
              </a:rPr>
              <a:t> d’Atenció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Client,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l’estació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5">
                <a:latin typeface="Trebuchet MS"/>
                <a:cs typeface="Trebuchet MS"/>
              </a:rPr>
              <a:t>Nord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Fabra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Puig, </a:t>
            </a:r>
            <a:r>
              <a:rPr dirty="0" sz="1000" spc="-15">
                <a:latin typeface="Trebuchet MS"/>
                <a:cs typeface="Trebuchet MS"/>
              </a:rPr>
              <a:t>Bicing,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50">
                <a:latin typeface="Trebuchet MS"/>
                <a:cs typeface="Trebuchet MS"/>
              </a:rPr>
              <a:t>Güell, </a:t>
            </a:r>
            <a:r>
              <a:rPr dirty="0" sz="1000" spc="-40">
                <a:latin typeface="Trebuchet MS"/>
                <a:cs typeface="Trebuchet MS"/>
              </a:rPr>
              <a:t>Zoo, </a:t>
            </a:r>
            <a:r>
              <a:rPr dirty="0" sz="1000" spc="-15">
                <a:latin typeface="Trebuchet MS"/>
                <a:cs typeface="Trebuchet MS"/>
              </a:rPr>
              <a:t>Grues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Aparcaments. </a:t>
            </a:r>
            <a:r>
              <a:rPr dirty="0" sz="1000" spc="-5">
                <a:latin typeface="Trebuchet MS"/>
                <a:cs typeface="Trebuchet MS"/>
              </a:rPr>
              <a:t>Les sensacions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trasllada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escala de </a:t>
            </a:r>
            <a:r>
              <a:rPr dirty="0" sz="1000" spc="-50">
                <a:latin typeface="Trebuchet MS"/>
                <a:cs typeface="Trebuchet MS"/>
              </a:rPr>
              <a:t>“genial, bé, </a:t>
            </a:r>
            <a:r>
              <a:rPr dirty="0" sz="1000" spc="-45">
                <a:latin typeface="Trebuchet MS"/>
                <a:cs typeface="Trebuchet MS"/>
              </a:rPr>
              <a:t>millorable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malament” </a:t>
            </a:r>
            <a:r>
              <a:rPr dirty="0" sz="1000" spc="-30">
                <a:latin typeface="Trebuchet MS"/>
                <a:cs typeface="Trebuchet MS"/>
              </a:rPr>
              <a:t>s’engloben </a:t>
            </a:r>
            <a:r>
              <a:rPr dirty="0" sz="1000" spc="-55">
                <a:latin typeface="Trebuchet MS"/>
                <a:cs typeface="Trebuchet MS"/>
              </a:rPr>
              <a:t>entre “bé”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“millorable”,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ofereix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r>
              <a:rPr dirty="0" sz="1000" spc="-35">
                <a:latin typeface="Trebuchet MS"/>
                <a:cs typeface="Trebuchet MS"/>
              </a:rPr>
              <a:t> acceptable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gran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ventall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d’oportunitats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futur.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0">
                <a:latin typeface="Trebuchet MS"/>
                <a:cs typeface="Trebuchet MS"/>
              </a:rPr>
              <a:t>dur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focus </a:t>
            </a:r>
            <a:r>
              <a:rPr dirty="0" sz="1000" spc="-20">
                <a:latin typeface="Trebuchet MS"/>
                <a:cs typeface="Trebuchet MS"/>
              </a:rPr>
              <a:t>group </a:t>
            </a:r>
            <a:r>
              <a:rPr dirty="0" sz="1000" spc="-35">
                <a:latin typeface="Trebuchet MS"/>
                <a:cs typeface="Trebuchet MS"/>
              </a:rPr>
              <a:t>(reunió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grup)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restauració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15">
                <a:latin typeface="Trebuchet MS"/>
                <a:cs typeface="Trebuchet MS"/>
              </a:rPr>
              <a:t>persones usuàries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servei. </a:t>
            </a: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conclou, </a:t>
            </a:r>
            <a:r>
              <a:rPr dirty="0" sz="1000" spc="-55">
                <a:latin typeface="Trebuchet MS"/>
                <a:cs typeface="Trebuchet MS"/>
              </a:rPr>
              <a:t>entre d’altres </a:t>
            </a:r>
            <a:r>
              <a:rPr dirty="0" sz="1000" spc="-30">
                <a:latin typeface="Trebuchet MS"/>
                <a:cs typeface="Trebuchet MS"/>
              </a:rPr>
              <a:t>aspectes,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35">
                <a:latin typeface="Trebuchet MS"/>
                <a:cs typeface="Trebuchet MS"/>
              </a:rPr>
              <a:t>positiu ampliar </a:t>
            </a:r>
            <a:r>
              <a:rPr dirty="0" sz="1000" spc="-75">
                <a:latin typeface="Trebuchet MS"/>
                <a:cs typeface="Trebuchet MS"/>
              </a:rPr>
              <a:t>l’oferta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45">
                <a:latin typeface="Trebuchet MS"/>
                <a:cs typeface="Trebuchet MS"/>
              </a:rPr>
              <a:t>introduint </a:t>
            </a:r>
            <a:r>
              <a:rPr dirty="0" sz="1000" spc="-25">
                <a:latin typeface="Trebuchet MS"/>
                <a:cs typeface="Trebuchet MS"/>
              </a:rPr>
              <a:t>productes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saludables;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prenen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importància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temes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vigilància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higiene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alimentària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s’ofereixen</a:t>
            </a:r>
            <a:r>
              <a:rPr dirty="0" sz="1000" spc="-40">
                <a:latin typeface="Trebuchet MS"/>
                <a:cs typeface="Trebuchet MS"/>
              </a:rPr>
              <a:t> millores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espais</a:t>
            </a:r>
            <a:r>
              <a:rPr dirty="0" sz="1000" spc="-25">
                <a:latin typeface="Trebuchet MS"/>
                <a:cs typeface="Trebuchet MS"/>
              </a:rPr>
              <a:t> disponibles.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400" spc="-35" b="1">
                <a:latin typeface="Tahoma"/>
                <a:cs typeface="Tahoma"/>
              </a:rPr>
              <a:t>La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satisfacció</a:t>
            </a:r>
            <a:r>
              <a:rPr dirty="0" sz="1400" spc="-114" b="1">
                <a:latin typeface="Tahoma"/>
                <a:cs typeface="Tahoma"/>
              </a:rPr>
              <a:t> </a:t>
            </a:r>
            <a:r>
              <a:rPr dirty="0" sz="1400" spc="-45" b="1">
                <a:latin typeface="Tahoma"/>
                <a:cs typeface="Tahoma"/>
              </a:rPr>
              <a:t>dels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clients</a:t>
            </a:r>
            <a:r>
              <a:rPr dirty="0" sz="1400" spc="-114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i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les</a:t>
            </a:r>
            <a:r>
              <a:rPr dirty="0" sz="1400" spc="-114" b="1">
                <a:latin typeface="Tahoma"/>
                <a:cs typeface="Tahoma"/>
              </a:rPr>
              <a:t> </a:t>
            </a:r>
            <a:r>
              <a:rPr dirty="0" sz="1400" spc="-45" b="1">
                <a:latin typeface="Tahoma"/>
                <a:cs typeface="Tahoma"/>
              </a:rPr>
              <a:t>clientes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i</a:t>
            </a:r>
            <a:r>
              <a:rPr dirty="0" sz="1400" spc="-114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les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60" b="1">
                <a:latin typeface="Tahoma"/>
                <a:cs typeface="Tahoma"/>
              </a:rPr>
              <a:t>persones</a:t>
            </a:r>
            <a:r>
              <a:rPr dirty="0" sz="1400" spc="-114" b="1">
                <a:latin typeface="Tahoma"/>
                <a:cs typeface="Tahoma"/>
              </a:rPr>
              <a:t> </a:t>
            </a:r>
            <a:r>
              <a:rPr dirty="0" sz="1400" spc="-70" b="1">
                <a:latin typeface="Tahoma"/>
                <a:cs typeface="Tahoma"/>
              </a:rPr>
              <a:t>usuàries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9"/>
              </a:spcBef>
            </a:pPr>
            <a:r>
              <a:rPr dirty="0" sz="1000">
                <a:latin typeface="Trebuchet MS"/>
                <a:cs typeface="Trebuchet MS"/>
              </a:rPr>
              <a:t>Fa </a:t>
            </a:r>
            <a:r>
              <a:rPr dirty="0" sz="1000" spc="-25">
                <a:latin typeface="Trebuchet MS"/>
                <a:cs typeface="Trebuchet MS"/>
              </a:rPr>
              <a:t>prop de quinze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elabora </a:t>
            </a:r>
            <a:r>
              <a:rPr dirty="0" sz="1000" spc="-30">
                <a:latin typeface="Trebuchet MS"/>
                <a:cs typeface="Trebuchet MS"/>
              </a:rPr>
              <a:t>anualment </a:t>
            </a:r>
            <a:r>
              <a:rPr dirty="0" sz="1000" spc="-20">
                <a:latin typeface="Trebuchet MS"/>
                <a:cs typeface="Trebuchet MS"/>
              </a:rPr>
              <a:t>estudis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satisfacció per </a:t>
            </a:r>
            <a:r>
              <a:rPr dirty="0" sz="1000" spc="-40">
                <a:latin typeface="Trebuchet MS"/>
                <a:cs typeface="Trebuchet MS"/>
              </a:rPr>
              <a:t>conèixer </a:t>
            </a:r>
            <a:r>
              <a:rPr dirty="0" sz="1000" spc="-55">
                <a:latin typeface="Trebuchet MS"/>
                <a:cs typeface="Trebuchet MS"/>
              </a:rPr>
              <a:t>l’índex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satisfacció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15">
                <a:latin typeface="Trebuchet MS"/>
                <a:cs typeface="Trebuchet MS"/>
              </a:rPr>
              <a:t>(ISC). </a:t>
            </a: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configuren </a:t>
            </a:r>
            <a:r>
              <a:rPr dirty="0" sz="1000" spc="-45">
                <a:latin typeface="Trebuchet MS"/>
                <a:cs typeface="Trebuchet MS"/>
              </a:rPr>
              <a:t>tants </a:t>
            </a:r>
            <a:r>
              <a:rPr dirty="0" sz="1000" spc="-20">
                <a:latin typeface="Trebuchet MS"/>
                <a:cs typeface="Trebuchet MS"/>
              </a:rPr>
              <a:t>índexs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45">
                <a:latin typeface="Trebuchet MS"/>
                <a:cs typeface="Trebuchet MS"/>
              </a:rPr>
              <a:t>tenim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la tipologia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clienta </a:t>
            </a:r>
            <a:r>
              <a:rPr dirty="0" sz="1000" spc="-15">
                <a:latin typeface="Trebuchet MS"/>
                <a:cs typeface="Trebuchet MS"/>
              </a:rPr>
              <a:t>ho </a:t>
            </a:r>
            <a:r>
              <a:rPr dirty="0" sz="1000" spc="-50">
                <a:latin typeface="Trebuchet MS"/>
                <a:cs typeface="Trebuchet MS"/>
              </a:rPr>
              <a:t>requereixi, </a:t>
            </a:r>
            <a:r>
              <a:rPr dirty="0" sz="1000" spc="-40">
                <a:latin typeface="Trebuchet MS"/>
                <a:cs typeface="Trebuchet MS"/>
              </a:rPr>
              <a:t>se’n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tipologia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client. </a:t>
            </a:r>
            <a:r>
              <a:rPr dirty="0" sz="1000" spc="-45">
                <a:latin typeface="Trebuchet MS"/>
                <a:cs typeface="Trebuchet MS"/>
              </a:rPr>
              <a:t>Valorem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global,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però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aspectes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concrets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l’atenció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servei,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neteja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seguretat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preus, </a:t>
            </a:r>
            <a:r>
              <a:rPr dirty="0" sz="1000" spc="-45">
                <a:latin typeface="Trebuchet MS"/>
                <a:cs typeface="Trebuchet MS"/>
              </a:rPr>
              <a:t>diferenciats,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>
                <a:latin typeface="Trebuchet MS"/>
                <a:cs typeface="Trebuchet MS"/>
              </a:rPr>
              <a:t>segons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5">
                <a:latin typeface="Trebuchet MS"/>
                <a:cs typeface="Trebuchet MS"/>
              </a:rPr>
              <a:t>tenien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l’entrada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percepció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acabada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visita.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D’aquesta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manera,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s’obté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taula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endavant,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observem</a:t>
            </a:r>
            <a:r>
              <a:rPr dirty="0" sz="1000" spc="-50">
                <a:latin typeface="Trebuchet MS"/>
                <a:cs typeface="Trebuchet MS"/>
              </a:rPr>
              <a:t> la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percebuda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15">
                <a:latin typeface="Trebuchet MS"/>
                <a:cs typeface="Trebuchet MS"/>
              </a:rPr>
              <a:t>deu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25">
                <a:latin typeface="Trebuchet MS"/>
                <a:cs typeface="Trebuchet MS"/>
              </a:rPr>
              <a:t>envers </a:t>
            </a:r>
            <a:r>
              <a:rPr dirty="0" sz="1000" spc="-30">
                <a:latin typeface="Trebuchet MS"/>
                <a:cs typeface="Trebuchet MS"/>
              </a:rPr>
              <a:t>nosaltres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l’índex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resulta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0">
                <a:latin typeface="Trebuchet MS"/>
                <a:cs typeface="Trebuchet MS"/>
              </a:rPr>
              <a:t>percebuda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l’esperada.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alguns </a:t>
            </a:r>
            <a:r>
              <a:rPr dirty="0" sz="1000" spc="-15">
                <a:latin typeface="Trebuchet MS"/>
                <a:cs typeface="Trebuchet MS"/>
              </a:rPr>
              <a:t>casos,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l’especificitat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raons </a:t>
            </a:r>
            <a:r>
              <a:rPr dirty="0" sz="1000" spc="-30">
                <a:latin typeface="Trebuchet MS"/>
                <a:cs typeface="Trebuchet MS"/>
              </a:rPr>
              <a:t>tècniques,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decideix </a:t>
            </a:r>
            <a:r>
              <a:rPr dirty="0" sz="1000" spc="-55">
                <a:latin typeface="Trebuchet MS"/>
                <a:cs typeface="Trebuchet MS"/>
              </a:rPr>
              <a:t>extreure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percebu-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da,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però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l’ISC.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85" b="1">
                <a:latin typeface="Tahoma"/>
                <a:cs typeface="Tahoma"/>
              </a:rPr>
              <a:t>valoració</a:t>
            </a:r>
            <a:r>
              <a:rPr dirty="0" sz="1000" spc="-8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-8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sortida </a:t>
            </a:r>
            <a:r>
              <a:rPr dirty="0" sz="1000" spc="-55">
                <a:latin typeface="Trebuchet MS"/>
                <a:cs typeface="Trebuchet MS"/>
              </a:rPr>
              <a:t>s’obté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cop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15">
                <a:latin typeface="Trebuchet MS"/>
                <a:cs typeface="Trebuchet MS"/>
              </a:rPr>
              <a:t>acaben </a:t>
            </a:r>
            <a:r>
              <a:rPr dirty="0" sz="1000" spc="-50">
                <a:latin typeface="Trebuchet MS"/>
                <a:cs typeface="Trebuchet MS"/>
              </a:rPr>
              <a:t>d’interactuar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activitat. </a:t>
            </a: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-25">
                <a:latin typeface="Trebuchet MS"/>
                <a:cs typeface="Trebuchet MS"/>
              </a:rPr>
              <a:t>aleshores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se’ls </a:t>
            </a:r>
            <a:r>
              <a:rPr dirty="0" sz="1000" spc="-15">
                <a:latin typeface="Trebuchet MS"/>
                <a:cs typeface="Trebuchet MS"/>
              </a:rPr>
              <a:t>demana que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5">
                <a:latin typeface="Trebuchet MS"/>
                <a:cs typeface="Trebuchet MS"/>
              </a:rPr>
              <a:t>valorin globalment,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escala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0">
                <a:latin typeface="Trebuchet MS"/>
                <a:cs typeface="Trebuchet MS"/>
              </a:rPr>
              <a:t>0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10.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l’ISC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demana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quina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expectativa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valoració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abans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d’interactuar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75">
                <a:latin typeface="Trebuchet MS"/>
                <a:cs typeface="Trebuchet MS"/>
              </a:rPr>
              <a:t>l’activitat,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escala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0">
                <a:latin typeface="Trebuchet MS"/>
                <a:cs typeface="Trebuchet MS"/>
              </a:rPr>
              <a:t>0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10,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0">
                <a:latin typeface="Trebuchet MS"/>
                <a:cs typeface="Trebuchet MS"/>
              </a:rPr>
              <a:t>compara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valoració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sortida. </a:t>
            </a:r>
            <a:r>
              <a:rPr dirty="0" sz="1000" spc="5">
                <a:latin typeface="Trebuchet MS"/>
                <a:cs typeface="Trebuchet MS"/>
              </a:rPr>
              <a:t>Si </a:t>
            </a:r>
            <a:r>
              <a:rPr dirty="0" sz="1000" spc="-30">
                <a:latin typeface="Trebuchet MS"/>
                <a:cs typeface="Trebuchet MS"/>
              </a:rPr>
              <a:t>l’ISC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25">
                <a:latin typeface="Trebuchet MS"/>
                <a:cs typeface="Trebuchet MS"/>
              </a:rPr>
              <a:t>menor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55">
                <a:latin typeface="Trebuchet MS"/>
                <a:cs typeface="Trebuchet MS"/>
              </a:rPr>
              <a:t>100%,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percepció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valoració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5">
                <a:latin typeface="Trebuchet MS"/>
                <a:cs typeface="Trebuchet MS"/>
              </a:rPr>
              <a:t>inferior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l’expectativa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35">
                <a:latin typeface="Trebuchet MS"/>
                <a:cs typeface="Trebuchet MS"/>
              </a:rPr>
              <a:t>s’assoleix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esperen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nosaltres. </a:t>
            </a:r>
            <a:r>
              <a:rPr dirty="0" sz="1000" spc="5">
                <a:latin typeface="Trebuchet MS"/>
                <a:cs typeface="Trebuchet MS"/>
              </a:rPr>
              <a:t>Si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5">
                <a:latin typeface="Trebuchet MS"/>
                <a:cs typeface="Trebuchet MS"/>
              </a:rPr>
              <a:t>100%,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clienta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45">
                <a:latin typeface="Trebuchet MS"/>
                <a:cs typeface="Trebuchet MS"/>
              </a:rPr>
              <a:t>rebent </a:t>
            </a:r>
            <a:r>
              <a:rPr dirty="0" sz="1000" spc="-55">
                <a:latin typeface="Trebuchet MS"/>
                <a:cs typeface="Trebuchet MS"/>
              </a:rPr>
              <a:t>just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esperava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superior,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clienta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rebent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esperava.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75" b="1">
                <a:latin typeface="Tahoma"/>
                <a:cs typeface="Tahoma"/>
              </a:rPr>
              <a:t>Net </a:t>
            </a:r>
            <a:r>
              <a:rPr dirty="0" sz="1000" spc="-100" b="1">
                <a:latin typeface="Tahoma"/>
                <a:cs typeface="Tahoma"/>
              </a:rPr>
              <a:t>Promoter</a:t>
            </a:r>
            <a:r>
              <a:rPr dirty="0" sz="1000" spc="-95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Score (NPS)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indicador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35">
                <a:latin typeface="Trebuchet MS"/>
                <a:cs typeface="Trebuchet MS"/>
              </a:rPr>
              <a:t>s’exclouen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puntuacions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7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30">
                <a:latin typeface="Trebuchet MS"/>
                <a:cs typeface="Trebuchet MS"/>
              </a:rPr>
              <a:t>8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calcula </a:t>
            </a:r>
            <a:r>
              <a:rPr dirty="0" sz="1000" spc="-20">
                <a:latin typeface="Trebuchet MS"/>
                <a:cs typeface="Trebuchet MS"/>
              </a:rPr>
              <a:t>quantes </a:t>
            </a:r>
            <a:r>
              <a:rPr dirty="0" sz="1000" spc="-30">
                <a:latin typeface="Trebuchet MS"/>
                <a:cs typeface="Trebuchet MS"/>
              </a:rPr>
              <a:t>valoracions estan </a:t>
            </a:r>
            <a:r>
              <a:rPr dirty="0" sz="1000" spc="-40">
                <a:latin typeface="Trebuchet MS"/>
                <a:cs typeface="Trebuchet MS"/>
              </a:rPr>
              <a:t>percentualment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0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6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quantes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9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10. L’NPS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oscil·la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5">
                <a:latin typeface="Trebuchet MS"/>
                <a:cs typeface="Trebuchet MS"/>
              </a:rPr>
              <a:t>–100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5">
                <a:latin typeface="Trebuchet MS"/>
                <a:cs typeface="Trebuchet MS"/>
              </a:rPr>
              <a:t>+100. </a:t>
            </a:r>
            <a:r>
              <a:rPr dirty="0" sz="1000" spc="5">
                <a:latin typeface="Trebuchet MS"/>
                <a:cs typeface="Trebuchet MS"/>
              </a:rPr>
              <a:t>Si </a:t>
            </a:r>
            <a:r>
              <a:rPr dirty="0" sz="1000" spc="-5">
                <a:latin typeface="Trebuchet MS"/>
                <a:cs typeface="Trebuchet MS"/>
              </a:rPr>
              <a:t>l’NPS és </a:t>
            </a:r>
            <a:r>
              <a:rPr dirty="0" sz="1000" spc="-45">
                <a:latin typeface="Trebuchet MS"/>
                <a:cs typeface="Trebuchet MS"/>
              </a:rPr>
              <a:t>positiu, </a:t>
            </a:r>
            <a:r>
              <a:rPr dirty="0" sz="1000" spc="-55">
                <a:latin typeface="Trebuchet MS"/>
                <a:cs typeface="Trebuchet MS"/>
              </a:rPr>
              <a:t>vol </a:t>
            </a:r>
            <a:r>
              <a:rPr dirty="0" sz="1000" spc="-40">
                <a:latin typeface="Trebuchet MS"/>
                <a:cs typeface="Trebuchet MS"/>
              </a:rPr>
              <a:t>dir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proporcionalment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valoren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molt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bé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valoren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malament.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Si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negatiu,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passa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contrari.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60" b="1">
                <a:latin typeface="Tahoma"/>
                <a:cs typeface="Tahoma"/>
              </a:rPr>
              <a:t>client </a:t>
            </a:r>
            <a:r>
              <a:rPr dirty="0" sz="1000" spc="-80" b="1">
                <a:latin typeface="Tahoma"/>
                <a:cs typeface="Tahoma"/>
              </a:rPr>
              <a:t>misteriós</a:t>
            </a:r>
            <a:r>
              <a:rPr dirty="0" sz="1000" spc="-80">
                <a:latin typeface="Trebuchet MS"/>
                <a:cs typeface="Trebuchet MS"/>
              </a:rPr>
              <a:t>: </a:t>
            </a:r>
            <a:r>
              <a:rPr dirty="0" sz="1000" spc="-30">
                <a:latin typeface="Trebuchet MS"/>
                <a:cs typeface="Trebuchet MS"/>
              </a:rPr>
              <a:t>simulant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30">
                <a:latin typeface="Trebuchet MS"/>
                <a:cs typeface="Trebuchet MS"/>
              </a:rPr>
              <a:t>normal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client,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verifica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clienta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percep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previst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cas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sigui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així,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n’analitzen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causes,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poden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múl-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tiples </a:t>
            </a:r>
            <a:r>
              <a:rPr dirty="0" sz="1000" spc="-15">
                <a:latin typeface="Trebuchet MS"/>
                <a:cs typeface="Trebuchet MS"/>
              </a:rPr>
              <a:t>(manca </a:t>
            </a:r>
            <a:r>
              <a:rPr dirty="0" sz="1000" spc="-35">
                <a:latin typeface="Trebuchet MS"/>
                <a:cs typeface="Trebuchet MS"/>
              </a:rPr>
              <a:t>d’instruccions, errors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comunicar-les, </a:t>
            </a:r>
            <a:r>
              <a:rPr dirty="0" sz="1000" spc="-35">
                <a:latin typeface="Trebuchet MS"/>
                <a:cs typeface="Trebuchet MS"/>
              </a:rPr>
              <a:t>incompliment d’instruccions, </a:t>
            </a:r>
            <a:r>
              <a:rPr dirty="0" sz="1000" spc="-30">
                <a:latin typeface="Trebuchet MS"/>
                <a:cs typeface="Trebuchet MS"/>
              </a:rPr>
              <a:t>imponderables,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etc.),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n’extreuen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conseqüències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corresponents.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90">
                <a:latin typeface="Trebuchet MS"/>
                <a:cs typeface="Trebuchet MS"/>
              </a:rPr>
              <a:t>L’</a:t>
            </a:r>
            <a:r>
              <a:rPr dirty="0" sz="1000" spc="-90" b="1">
                <a:latin typeface="Tahoma"/>
                <a:cs typeface="Tahoma"/>
              </a:rPr>
              <a:t>Òmnibus </a:t>
            </a:r>
            <a:r>
              <a:rPr dirty="0" sz="1000" spc="-5">
                <a:latin typeface="Trebuchet MS"/>
                <a:cs typeface="Trebuchet MS"/>
              </a:rPr>
              <a:t>és una </a:t>
            </a:r>
            <a:r>
              <a:rPr dirty="0" sz="1000" spc="-25">
                <a:latin typeface="Trebuchet MS"/>
                <a:cs typeface="Trebuchet MS"/>
              </a:rPr>
              <a:t>enquesta </a:t>
            </a:r>
            <a:r>
              <a:rPr dirty="0" sz="1000" spc="-55">
                <a:latin typeface="Trebuchet MS"/>
                <a:cs typeface="Trebuchet MS"/>
              </a:rPr>
              <a:t>trimestral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cent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10">
                <a:latin typeface="Trebuchet MS"/>
                <a:cs typeface="Trebuchet MS"/>
              </a:rPr>
              <a:t>grans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18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viuen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ciutat.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preguntes</a:t>
            </a:r>
            <a:r>
              <a:rPr dirty="0" sz="1000" spc="-40">
                <a:latin typeface="Trebuchet MS"/>
                <a:cs typeface="Trebuchet MS"/>
              </a:rPr>
              <a:t> fan </a:t>
            </a:r>
            <a:r>
              <a:rPr dirty="0" sz="1000" spc="-45">
                <a:latin typeface="Trebuchet MS"/>
                <a:cs typeface="Trebuchet MS"/>
              </a:rPr>
              <a:t>referència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qüestions,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inclosa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interac-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Zoo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Tibidabo.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dipositària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informació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l’afecta.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5" b="1" i="1">
                <a:latin typeface="Trebuchet MS"/>
                <a:cs typeface="Trebuchet MS"/>
              </a:rPr>
              <a:t>No </a:t>
            </a:r>
            <a:r>
              <a:rPr dirty="0" sz="1000" spc="-30" b="1" i="1">
                <a:latin typeface="Trebuchet MS"/>
                <a:cs typeface="Trebuchet MS"/>
              </a:rPr>
              <a:t>hi </a:t>
            </a:r>
            <a:r>
              <a:rPr dirty="0" sz="1000" spc="-50" b="1" i="1">
                <a:latin typeface="Trebuchet MS"/>
                <a:cs typeface="Trebuchet MS"/>
              </a:rPr>
              <a:t>ha </a:t>
            </a:r>
            <a:r>
              <a:rPr dirty="0" sz="1000" spc="-45" b="1" i="1">
                <a:latin typeface="Trebuchet MS"/>
                <a:cs typeface="Trebuchet MS"/>
              </a:rPr>
              <a:t>cap </a:t>
            </a:r>
            <a:r>
              <a:rPr dirty="0" sz="1000" spc="-40" b="1" i="1">
                <a:latin typeface="Trebuchet MS"/>
                <a:cs typeface="Trebuchet MS"/>
              </a:rPr>
              <a:t>incident </a:t>
            </a:r>
            <a:r>
              <a:rPr dirty="0" sz="1000" spc="-80" b="1" i="1">
                <a:latin typeface="Trebuchet MS"/>
                <a:cs typeface="Trebuchet MS"/>
              </a:rPr>
              <a:t>derivat </a:t>
            </a:r>
            <a:r>
              <a:rPr dirty="0" sz="1000" spc="-45" b="1" i="1">
                <a:latin typeface="Trebuchet MS"/>
                <a:cs typeface="Trebuchet MS"/>
              </a:rPr>
              <a:t>de </a:t>
            </a:r>
            <a:r>
              <a:rPr dirty="0" sz="1000" spc="-40" b="1" i="1">
                <a:latin typeface="Trebuchet MS"/>
                <a:cs typeface="Trebuchet MS"/>
              </a:rPr>
              <a:t>l’incompliment </a:t>
            </a:r>
            <a:r>
              <a:rPr dirty="0" sz="1000" spc="-45" b="1" i="1">
                <a:latin typeface="Trebuchet MS"/>
                <a:cs typeface="Trebuchet MS"/>
              </a:rPr>
              <a:t>de </a:t>
            </a:r>
            <a:r>
              <a:rPr dirty="0" sz="1000" spc="-70" b="1" i="1">
                <a:latin typeface="Trebuchet MS"/>
                <a:cs typeface="Trebuchet MS"/>
              </a:rPr>
              <a:t>la </a:t>
            </a:r>
            <a:r>
              <a:rPr dirty="0" sz="1000" spc="-75" b="1" i="1">
                <a:latin typeface="Trebuchet MS"/>
                <a:cs typeface="Trebuchet MS"/>
              </a:rPr>
              <a:t>normativa </a:t>
            </a:r>
            <a:r>
              <a:rPr dirty="0" sz="1000" spc="-70" b="1" i="1">
                <a:latin typeface="Trebuchet MS"/>
                <a:cs typeface="Trebuchet MS"/>
              </a:rPr>
              <a:t>o </a:t>
            </a:r>
            <a:r>
              <a:rPr dirty="0" sz="1000" spc="-40" b="1" i="1">
                <a:latin typeface="Trebuchet MS"/>
                <a:cs typeface="Trebuchet MS"/>
              </a:rPr>
              <a:t>dels </a:t>
            </a:r>
            <a:r>
              <a:rPr dirty="0" sz="1000" spc="-35" b="1" i="1">
                <a:latin typeface="Trebuchet MS"/>
                <a:cs typeface="Trebuchet MS"/>
              </a:rPr>
              <a:t>codis </a:t>
            </a:r>
            <a:r>
              <a:rPr dirty="0" sz="1000" spc="-65" b="1" i="1">
                <a:latin typeface="Trebuchet MS"/>
                <a:cs typeface="Trebuchet MS"/>
              </a:rPr>
              <a:t>voluntaris </a:t>
            </a:r>
            <a:r>
              <a:rPr dirty="0" sz="1000" spc="-60" b="1" i="1">
                <a:latin typeface="Trebuchet MS"/>
                <a:cs typeface="Trebuchet MS"/>
              </a:rPr>
              <a:t>relatius </a:t>
            </a:r>
            <a:r>
              <a:rPr dirty="0" sz="1000" spc="-50" b="1" i="1">
                <a:latin typeface="Trebuchet MS"/>
                <a:cs typeface="Trebuchet MS"/>
              </a:rPr>
              <a:t>als </a:t>
            </a:r>
            <a:r>
              <a:rPr dirty="0" sz="1000" spc="-45" b="1" i="1">
                <a:latin typeface="Trebuchet MS"/>
                <a:cs typeface="Trebuchet MS"/>
              </a:rPr>
              <a:t> impactes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40" b="1" i="1">
                <a:latin typeface="Trebuchet MS"/>
                <a:cs typeface="Trebuchet MS"/>
              </a:rPr>
              <a:t>dels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50" b="1" i="1">
                <a:latin typeface="Trebuchet MS"/>
                <a:cs typeface="Trebuchet MS"/>
              </a:rPr>
              <a:t>productes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50" b="1" i="1">
                <a:latin typeface="Trebuchet MS"/>
                <a:cs typeface="Trebuchet MS"/>
              </a:rPr>
              <a:t>i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40" b="1" i="1">
                <a:latin typeface="Trebuchet MS"/>
                <a:cs typeface="Trebuchet MS"/>
              </a:rPr>
              <a:t>els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60" b="1" i="1">
                <a:latin typeface="Trebuchet MS"/>
                <a:cs typeface="Trebuchet MS"/>
              </a:rPr>
              <a:t>serveis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30" b="1" i="1">
                <a:latin typeface="Trebuchet MS"/>
                <a:cs typeface="Trebuchet MS"/>
              </a:rPr>
              <a:t>en</a:t>
            </a:r>
            <a:r>
              <a:rPr dirty="0" sz="1000" spc="5" b="1" i="1">
                <a:latin typeface="Trebuchet MS"/>
                <a:cs typeface="Trebuchet MS"/>
              </a:rPr>
              <a:t> </a:t>
            </a:r>
            <a:r>
              <a:rPr dirty="0" sz="1000" spc="-55" b="1" i="1">
                <a:latin typeface="Trebuchet MS"/>
                <a:cs typeface="Trebuchet MS"/>
              </a:rPr>
              <a:t>salut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50" b="1" i="1">
                <a:latin typeface="Trebuchet MS"/>
                <a:cs typeface="Trebuchet MS"/>
              </a:rPr>
              <a:t>i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65" b="1" i="1">
                <a:latin typeface="Trebuchet MS"/>
                <a:cs typeface="Trebuchet MS"/>
              </a:rPr>
              <a:t>seguretat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60" b="1" i="1">
                <a:latin typeface="Trebuchet MS"/>
                <a:cs typeface="Trebuchet MS"/>
              </a:rPr>
              <a:t>durant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-70" b="1" i="1">
                <a:latin typeface="Trebuchet MS"/>
                <a:cs typeface="Trebuchet MS"/>
              </a:rPr>
              <a:t>l’any</a:t>
            </a:r>
            <a:r>
              <a:rPr dirty="0" sz="1000" b="1" i="1">
                <a:latin typeface="Trebuchet MS"/>
                <a:cs typeface="Trebuchet MS"/>
              </a:rPr>
              <a:t> </a:t>
            </a:r>
            <a:r>
              <a:rPr dirty="0" sz="1000" spc="5" b="1" i="1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79644" y="10290525"/>
            <a:ext cx="95313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72944"/>
            <a:ext cx="6506209" cy="20542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0922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figura </a:t>
            </a:r>
            <a:r>
              <a:rPr dirty="0" sz="1000" spc="-25">
                <a:latin typeface="Trebuchet MS"/>
                <a:cs typeface="Trebuchet MS"/>
              </a:rPr>
              <a:t>següent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mostra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veu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clienta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0">
                <a:latin typeface="Trebuchet MS"/>
                <a:cs typeface="Trebuchet MS"/>
              </a:rPr>
              <a:t>volum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comunicacions </a:t>
            </a:r>
            <a:r>
              <a:rPr dirty="0" sz="1000" spc="-50">
                <a:latin typeface="Trebuchet MS"/>
                <a:cs typeface="Trebuchet MS"/>
              </a:rPr>
              <a:t>d’in-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cidències,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reclamacions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suggeriments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0">
                <a:latin typeface="Trebuchet MS"/>
                <a:cs typeface="Trebuchet MS"/>
              </a:rPr>
              <a:t> darrers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anys.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cop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rebuda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informació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clienta,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actua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mateixa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independentment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tipus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comunicació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tracti,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dir,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casos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contestem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mitjana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5,7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anàlisi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diu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client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0">
                <a:latin typeface="Trebuchet MS"/>
                <a:cs typeface="Trebuchet MS"/>
              </a:rPr>
              <a:t>clienta. </a:t>
            </a:r>
            <a:r>
              <a:rPr dirty="0" sz="1000">
                <a:latin typeface="Trebuchet MS"/>
                <a:cs typeface="Trebuchet MS"/>
              </a:rPr>
              <a:t>Sabem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teòricament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conceptes de </a:t>
            </a:r>
            <a:r>
              <a:rPr dirty="0" sz="1000" spc="-35">
                <a:latin typeface="Trebuchet MS"/>
                <a:cs typeface="Trebuchet MS"/>
              </a:rPr>
              <a:t>reclamació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suggeriment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50">
                <a:latin typeface="Trebuchet MS"/>
                <a:cs typeface="Trebuchet MS"/>
              </a:rPr>
              <a:t>diferents, </a:t>
            </a:r>
            <a:r>
              <a:rPr dirty="0" sz="1000" spc="-35">
                <a:latin typeface="Trebuchet MS"/>
                <a:cs typeface="Trebuchet MS"/>
              </a:rPr>
              <a:t>però </a:t>
            </a:r>
            <a:r>
              <a:rPr dirty="0" sz="1000" spc="-40">
                <a:latin typeface="Trebuchet MS"/>
                <a:cs typeface="Trebuchet MS"/>
              </a:rPr>
              <a:t>sota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 </a:t>
            </a:r>
            <a:r>
              <a:rPr dirty="0" sz="1000" spc="-45">
                <a:latin typeface="Trebuchet MS"/>
                <a:cs typeface="Trebuchet MS"/>
              </a:rPr>
              <a:t>motiu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comunicació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clients,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0">
                <a:latin typeface="Trebuchet MS"/>
                <a:cs typeface="Trebuchet MS"/>
              </a:rPr>
              <a:t>explícita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0">
                <a:latin typeface="Trebuchet MS"/>
                <a:cs typeface="Trebuchet MS"/>
              </a:rPr>
              <a:t>implícita,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reclamació, </a:t>
            </a:r>
            <a:r>
              <a:rPr dirty="0" sz="1000" spc="-45">
                <a:latin typeface="Trebuchet MS"/>
                <a:cs typeface="Trebuchet MS"/>
              </a:rPr>
              <a:t>vista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producte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15">
                <a:latin typeface="Trebuchet MS"/>
                <a:cs typeface="Trebuchet MS"/>
              </a:rPr>
              <a:t>poc </a:t>
            </a:r>
            <a:r>
              <a:rPr dirty="0" sz="1000" spc="-45">
                <a:latin typeface="Trebuchet MS"/>
                <a:cs typeface="Trebuchet MS"/>
              </a:rPr>
              <a:t>satisfactori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0">
                <a:latin typeface="Trebuchet MS"/>
                <a:cs typeface="Trebuchet MS"/>
              </a:rPr>
              <a:t>millorable.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realment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15">
                <a:latin typeface="Trebuchet MS"/>
                <a:cs typeface="Trebuchet MS"/>
              </a:rPr>
              <a:t>dona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veu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clienta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200" spc="-190" b="1">
                <a:solidFill>
                  <a:srgbClr val="706F6F"/>
                </a:solidFill>
                <a:latin typeface="Tahoma"/>
                <a:cs typeface="Tahoma"/>
              </a:rPr>
              <a:t>V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aloració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clients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les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clientes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63289" y="10226909"/>
            <a:ext cx="2794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50" b="1">
                <a:solidFill>
                  <a:srgbClr val="3A3938"/>
                </a:solidFill>
                <a:latin typeface="Tahoma"/>
                <a:cs typeface="Tahoma"/>
              </a:rPr>
              <a:t>119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3593146"/>
          <a:ext cx="6478905" cy="5624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80210"/>
                <a:gridCol w="800100"/>
                <a:gridCol w="800100"/>
                <a:gridCol w="800100"/>
                <a:gridCol w="800100"/>
                <a:gridCol w="800100"/>
                <a:gridCol w="800100"/>
              </a:tblGrid>
              <a:tr h="233998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7772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Qualitat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percebuda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ISC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3400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399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Aparc.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rotació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101,0%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197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105,0%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101,1%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Aparc.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abonats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101,0%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197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107,1%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100,1%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399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Aparc.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CDU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Nord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4765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98.1%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97,4%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Fabra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Puig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130,5%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dipòsits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5,7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99,3%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blava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5,6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5,7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110,9%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verda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mixta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forà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5,0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5,3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5,7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01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104,8%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verda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mixta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110,0%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verda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exclusiva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109,0%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98,7%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PSJ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104,6%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Jordi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Club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106,0%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Estadi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103,3%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Mecànic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7,4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88%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901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92%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91,1%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Elèctric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taquilles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(primavera)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taquilles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(tardor)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96,7%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carrer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6,9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d’OAC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9,0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Calàbria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8,9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9,2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9,2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127%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22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127%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161,0%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65" b="1">
                          <a:latin typeface="Tahoma"/>
                          <a:cs typeface="Tahoma"/>
                        </a:rPr>
                        <a:t>Mitjana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6,8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7,2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7,3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40907"/>
            <a:ext cx="1149985" cy="422909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200" spc="-50" b="1">
                <a:solidFill>
                  <a:srgbClr val="706F6F"/>
                </a:solidFill>
                <a:latin typeface="Tahoma"/>
                <a:cs typeface="Tahoma"/>
              </a:rPr>
              <a:t>NPS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45" b="1">
                <a:solidFill>
                  <a:srgbClr val="706F6F"/>
                </a:solidFill>
                <a:latin typeface="Tahoma"/>
                <a:cs typeface="Tahoma"/>
              </a:rPr>
              <a:t>BSM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63289" y="10226909"/>
            <a:ext cx="2794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50" b="1">
                <a:solidFill>
                  <a:srgbClr val="3A3938"/>
                </a:solidFill>
                <a:latin typeface="Tahoma"/>
                <a:cs typeface="Tahoma"/>
              </a:rPr>
              <a:t>119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1850633"/>
          <a:ext cx="5400040" cy="3486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29790"/>
                <a:gridCol w="1703069"/>
                <a:gridCol w="1566545"/>
              </a:tblGrid>
              <a:tr h="2173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502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Estadi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Palau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Jordi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779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46,7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Jordi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Club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779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2,6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35,8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5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Aparcaments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abonats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779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4,3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50,8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Aparcaments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rotació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756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17,7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26,2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Àrea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blava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5913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-55,9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-57,6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Àrea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verda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ús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forà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5913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-63,2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-73,3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Àrea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verda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ús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5913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-30,9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38,7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Area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verda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exclusiva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resident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779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-24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-9,5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Calàbria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756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76,3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79,2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Nord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756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30,7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-1,5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Fabra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Puig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5913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-15,7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23,4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870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-8,6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-33,3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756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33,2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52,2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16,1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5476503"/>
            <a:ext cx="2635250" cy="422909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200" spc="-160" b="1">
                <a:solidFill>
                  <a:srgbClr val="706F6F"/>
                </a:solidFill>
                <a:latin typeface="Tahoma"/>
                <a:cs typeface="Tahoma"/>
              </a:rPr>
              <a:t>T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endència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veu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client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45" b="1">
                <a:solidFill>
                  <a:srgbClr val="706F6F"/>
                </a:solidFill>
                <a:latin typeface="Tahoma"/>
                <a:cs typeface="Tahoma"/>
              </a:rPr>
              <a:t>o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clienta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6130230"/>
          <a:ext cx="5400040" cy="1529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48560"/>
                <a:gridCol w="1429385"/>
                <a:gridCol w="1522729"/>
              </a:tblGrid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Mitjà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comunicació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Quantitat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Trucades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ateses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personalment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162.497,00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Suggeriments,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queixes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reclamacions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3.705,00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Correus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electrònics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7912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20.105,00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Visites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oficina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Calàbria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7912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18.529,00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Peticions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targetes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AREA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targetes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7912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21.317,00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comunicacions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226.153,00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1607299" y="7827366"/>
            <a:ext cx="1769745" cy="422909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Comunicacions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negoci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619999" y="8481093"/>
          <a:ext cx="5400040" cy="1529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49475"/>
                <a:gridCol w="3251200"/>
              </a:tblGrid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Negoci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AREA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65%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Grua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Resta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negocis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87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40907"/>
            <a:ext cx="1668145" cy="422909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Comunicacions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tema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163289" y="10226909"/>
            <a:ext cx="2794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50" b="1">
                <a:solidFill>
                  <a:srgbClr val="3A3938"/>
                </a:solidFill>
                <a:latin typeface="Tahoma"/>
                <a:cs typeface="Tahoma"/>
              </a:rPr>
              <a:t>119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94634"/>
          <a:ext cx="6480175" cy="2193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6475"/>
                <a:gridCol w="4371975"/>
                <a:gridCol w="1102360"/>
              </a:tblGrid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Concepte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Definició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concepte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Operativa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Allò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refereix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instruccions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treball,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cues,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temps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d’espera,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ordenances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municipals,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Manteniment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 marR="12763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refereix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males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condicions,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mal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funcionament,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desperfectes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parquímetres,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caixers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pagaments,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ascensors,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instal·lacions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concretes,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Recinte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05740" marR="25781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refereix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qualsevol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relacionat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senyalització,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accessos,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transport,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seguretat,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maniobrabilitat,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ascensors,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danys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vehicles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dins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dipòsits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aparcaments,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Incid.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apps/webs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Incidències en apps,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webs,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pagaments en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línia,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errades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sistemes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grues,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Preu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que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refereix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imports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d’entrades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comestibles,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subvenció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AREA,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40">
                          <a:latin typeface="Trebuchet MS"/>
                          <a:cs typeface="Trebuchet MS"/>
                        </a:rPr>
                        <a:t>Neteja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refereix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brutícia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general,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taques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d'oli,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Fa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referència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no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existents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l’ampliació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modificació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actuals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racte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personal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refereix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faltes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respecte,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l’aixecament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veu,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etc.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5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60">
                          <a:latin typeface="Trebuchet MS"/>
                          <a:cs typeface="Trebuchet MS"/>
                        </a:rPr>
                        <a:t>0%,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n'hi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hagut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4456677"/>
            <a:ext cx="1905635" cy="422909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Comunicacions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tipologia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5110405"/>
          <a:ext cx="5400040" cy="1094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5785"/>
                <a:gridCol w="2294255"/>
              </a:tblGrid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Tipologia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Informació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Incidències/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queixes/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reclamacions/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suggeriments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Peticions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servei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Gestions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administratives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1607299" y="6518461"/>
            <a:ext cx="5426075" cy="1956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escolta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dut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beneficis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complementaris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visita</a:t>
            </a:r>
            <a:r>
              <a:rPr dirty="0" sz="1000" spc="-40">
                <a:latin typeface="Trebuchet MS"/>
                <a:cs typeface="Trebuchet MS"/>
              </a:rPr>
              <a:t> o</a:t>
            </a:r>
            <a:r>
              <a:rPr dirty="0" sz="1000" spc="-45">
                <a:latin typeface="Trebuchet MS"/>
                <a:cs typeface="Trebuchet MS"/>
              </a:rPr>
              <a:t> servei,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celebració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especials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Dia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Mundial</a:t>
            </a:r>
            <a:r>
              <a:rPr dirty="0" sz="1000" spc="-40">
                <a:latin typeface="Trebuchet MS"/>
                <a:cs typeface="Trebuchet MS"/>
              </a:rPr>
              <a:t> 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Ximpanzé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l’acord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Bicing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l’empresa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carsharing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(cotxe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multiusuari)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Drivy,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zones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regulació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l’AREA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Nadal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d’altres.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0">
                <a:latin typeface="Trebuchet MS"/>
                <a:cs typeface="Trebuchet MS"/>
              </a:rPr>
              <a:t>També,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solidaritat,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s’han </a:t>
            </a:r>
            <a:r>
              <a:rPr dirty="0" sz="1000" spc="-45">
                <a:latin typeface="Trebuchet MS"/>
                <a:cs typeface="Trebuchet MS"/>
              </a:rPr>
              <a:t>celebrat “El </a:t>
            </a:r>
            <a:r>
              <a:rPr dirty="0" sz="1000" spc="-30">
                <a:latin typeface="Trebuchet MS"/>
                <a:cs typeface="Trebuchet MS"/>
              </a:rPr>
              <a:t>dia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5">
                <a:latin typeface="Trebuchet MS"/>
                <a:cs typeface="Trebuchet MS"/>
              </a:rPr>
              <a:t>cor” </a:t>
            </a:r>
            <a:r>
              <a:rPr dirty="0" sz="1000" spc="-40">
                <a:latin typeface="Trebuchet MS"/>
                <a:cs typeface="Trebuchet MS"/>
              </a:rPr>
              <a:t> dedicat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cardiopaties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infantils,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“Un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nassos”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20">
                <a:latin typeface="Trebuchet MS"/>
                <a:cs typeface="Trebuchet MS"/>
              </a:rPr>
              <a:t>Pallapupas,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“Dreamnight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the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Zoo”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infants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malalties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discapacitats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cròniques.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relació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instal·lacions,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tingut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40">
                <a:latin typeface="Trebuchet MS"/>
                <a:cs typeface="Trebuchet MS"/>
              </a:rPr>
              <a:t>millores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l’Anella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Olímpica,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Güell,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l’AREA,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resposta </a:t>
            </a:r>
            <a:r>
              <a:rPr dirty="0" sz="1000" spc="-20">
                <a:latin typeface="Trebuchet MS"/>
                <a:cs typeface="Trebuchet MS"/>
              </a:rPr>
              <a:t>als suggeriments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clients,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estrenat </a:t>
            </a:r>
            <a:r>
              <a:rPr dirty="0" sz="1000" spc="-50">
                <a:latin typeface="Trebuchet MS"/>
                <a:cs typeface="Trebuchet MS"/>
              </a:rPr>
              <a:t>l’aplicació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ONaparcar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residents.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40000" y="1440002"/>
          <a:ext cx="6480175" cy="7675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0135"/>
                <a:gridCol w="972185"/>
                <a:gridCol w="2915920"/>
                <a:gridCol w="1511935"/>
              </a:tblGrid>
              <a:tr h="331660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eme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materials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ema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associat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0960" marR="9398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indicadors/informació 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que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permeten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explicar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tema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365099"/>
                    </a:solidFill>
                  </a:tcPr>
                </a:tc>
              </a:tr>
              <a:tr h="12239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E6E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0960" marR="315595">
                        <a:lnSpc>
                          <a:spcPts val="900"/>
                        </a:lnSpc>
                        <a:spcBef>
                          <a:spcPts val="54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Acompliment 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Ocupació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E6E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201-1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Valor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econòmic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directe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generat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distribuït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lvl="1" marL="348615" marR="92075" indent="-288290">
                        <a:lnSpc>
                          <a:spcPts val="900"/>
                        </a:lnSpc>
                        <a:spcBef>
                          <a:spcPts val="445"/>
                        </a:spcBef>
                        <a:buAutoNum type="arabicPlain"/>
                        <a:tabLst>
                          <a:tab pos="349250" algn="l"/>
                        </a:tabLst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contractacions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d’empleats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empleades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rotació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personal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lvl="1" marL="348615" marR="283845" indent="-288290">
                        <a:lnSpc>
                          <a:spcPts val="900"/>
                        </a:lnSpc>
                        <a:spcBef>
                          <a:spcPts val="425"/>
                        </a:spcBef>
                        <a:buAutoNum type="arabicPlain"/>
                        <a:tabLst>
                          <a:tab pos="349250" algn="l"/>
                        </a:tabLst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Beneficis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socials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conjunt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professionals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completa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s’ofereixen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professionals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temporals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mitja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lvl="1" marL="348615" indent="-288290">
                        <a:lnSpc>
                          <a:spcPct val="100000"/>
                        </a:lnSpc>
                        <a:spcBef>
                          <a:spcPts val="345"/>
                        </a:spcBef>
                        <a:buAutoNum type="arabicPlain"/>
                        <a:tabLst>
                          <a:tab pos="349250" algn="l"/>
                        </a:tabLst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E6E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0960" marR="195580">
                        <a:lnSpc>
                          <a:spcPct val="138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d’activitat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negoci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sostenibilitat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3E6E5"/>
                    </a:solidFill>
                  </a:tcPr>
                </a:tc>
              </a:tr>
              <a:tr h="122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DEF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Emissions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DEF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lvl="1" marL="348615" indent="-288290">
                        <a:lnSpc>
                          <a:spcPct val="100000"/>
                        </a:lnSpc>
                        <a:buAutoNum type="arabicPlain"/>
                        <a:tabLst>
                          <a:tab pos="349250" algn="l"/>
                        </a:tabLst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directes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GEH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(abast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1)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lvl="1" marL="60960" marR="74930">
                        <a:lnSpc>
                          <a:spcPct val="138000"/>
                        </a:lnSpc>
                        <a:buAutoNum type="arabicPlain"/>
                        <a:tabLst>
                          <a:tab pos="349250" algn="l"/>
                        </a:tabLst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indirectes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GEH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en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generar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energia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(abast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2)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305-3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indirectes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GEH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(abast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3)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DEF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 marR="65405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ambiental: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energia,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aigua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sostenibilitat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DEFE8"/>
                    </a:solidFill>
                  </a:tcPr>
                </a:tc>
              </a:tr>
              <a:tr h="122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AF4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Residus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efluents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AF4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306-2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Residus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tipus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mètode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d’eliminació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AF4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0960" marR="161290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sostenible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l’Ajuntament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53403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Detall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mesures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social,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ambiental,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innovació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828040">
                        <a:lnSpc>
                          <a:spcPts val="1330"/>
                        </a:lnSpc>
                        <a:spcBef>
                          <a:spcPts val="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Reserva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social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Escolta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90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AF4EA"/>
                    </a:solidFill>
                  </a:tcPr>
                </a:tc>
              </a:tr>
              <a:tr h="122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EE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60960" marR="62230">
                        <a:lnSpc>
                          <a:spcPts val="9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Diversitat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igualtat 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d’oportunitats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 marR="154940">
                        <a:lnSpc>
                          <a:spcPts val="1330"/>
                        </a:lnSpc>
                        <a:spcBef>
                          <a:spcPts val="8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discriminació 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Ocupació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EEE7"/>
                    </a:solidFill>
                  </a:tcPr>
                </a:tc>
                <a:tc>
                  <a:txBody>
                    <a:bodyPr/>
                    <a:lstStyle/>
                    <a:p>
                      <a:pPr marL="60960" marR="267335">
                        <a:lnSpc>
                          <a:spcPct val="138000"/>
                        </a:lnSpc>
                        <a:spcBef>
                          <a:spcPts val="39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405-1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Diversitat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òrgans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govern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treballadors/ores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405-2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Relació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salari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base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401-2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Beneficis socials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conjunt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professionals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348615" marR="334645">
                        <a:lnSpc>
                          <a:spcPts val="900"/>
                        </a:lnSpc>
                        <a:spcBef>
                          <a:spcPts val="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completa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s’ofereixen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professionals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temporals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mitja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401-3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406-1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Casos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discriminació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correctores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aplicades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EEE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EEE7"/>
                    </a:solidFill>
                  </a:tcPr>
                </a:tc>
              </a:tr>
              <a:tr h="122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F7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Aigua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F7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303-1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Extracció d’aigua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font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F7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EF7FC"/>
                    </a:solidFill>
                  </a:tcPr>
                </a:tc>
              </a:tr>
              <a:tr h="12239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EF0E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0960" marR="318770">
                        <a:lnSpc>
                          <a:spcPts val="900"/>
                        </a:lnSpc>
                        <a:spcBef>
                          <a:spcPts val="75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Privacitat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del 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client/a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 marR="31559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Acompliment 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EF0E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48615" marR="120014" indent="-288290">
                        <a:lnSpc>
                          <a:spcPts val="9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418-1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Reclamacions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fonamentals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relatives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violacions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privacitat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pèrdua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clientes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201-1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Valor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econòmic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directe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generat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distribuït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EF0E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0960" marR="477520">
                        <a:lnSpc>
                          <a:spcPct val="138000"/>
                        </a:lnSpc>
                        <a:spcBef>
                          <a:spcPts val="5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l’activitat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Escolta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d’activitat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negoci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EF0E9"/>
                    </a:solidFill>
                  </a:tcPr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9999" y="1908002"/>
            <a:ext cx="936345" cy="93634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9999" y="4358108"/>
            <a:ext cx="936345" cy="93634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4" y="3133064"/>
            <a:ext cx="936341" cy="936336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39999" y="5583160"/>
            <a:ext cx="936345" cy="936345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9999" y="6808213"/>
            <a:ext cx="936345" cy="936345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9999" y="8033266"/>
            <a:ext cx="936345" cy="936345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7188148" y="10226909"/>
            <a:ext cx="22923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35" b="1">
                <a:solidFill>
                  <a:srgbClr val="3A3938"/>
                </a:solidFill>
                <a:latin typeface="Tahoma"/>
                <a:cs typeface="Tahoma"/>
              </a:rPr>
              <a:t>12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61890" y="10296355"/>
            <a:ext cx="12712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102-44,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102-47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710" cy="851090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40" b="1">
                <a:latin typeface="Tahoma"/>
                <a:cs typeface="Tahoma"/>
              </a:rPr>
              <a:t>Visitants</a:t>
            </a:r>
            <a:endParaRPr sz="14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484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dona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accedeixen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instal·la-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cions, físiques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digitals, </a:t>
            </a:r>
            <a:r>
              <a:rPr dirty="0" sz="1000" spc="-40">
                <a:latin typeface="Trebuchet MS"/>
                <a:cs typeface="Trebuchet MS"/>
              </a:rPr>
              <a:t>o fan </a:t>
            </a:r>
            <a:r>
              <a:rPr dirty="0" sz="1000" spc="20">
                <a:latin typeface="Trebuchet MS"/>
                <a:cs typeface="Trebuchet MS"/>
              </a:rPr>
              <a:t>ús </a:t>
            </a:r>
            <a:r>
              <a:rPr dirty="0" sz="1000" spc="-25">
                <a:latin typeface="Trebuchet MS"/>
                <a:cs typeface="Trebuchet MS"/>
              </a:rPr>
              <a:t>dels nostres </a:t>
            </a:r>
            <a:r>
              <a:rPr dirty="0" sz="1000" spc="-35">
                <a:latin typeface="Trebuchet MS"/>
                <a:cs typeface="Trebuchet MS"/>
              </a:rPr>
              <a:t>serveis, </a:t>
            </a:r>
            <a:r>
              <a:rPr dirty="0" sz="1000" spc="-5">
                <a:latin typeface="Trebuchet MS"/>
                <a:cs typeface="Trebuchet MS"/>
              </a:rPr>
              <a:t>sense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això </a:t>
            </a:r>
            <a:r>
              <a:rPr dirty="0" sz="1000" spc="-40">
                <a:latin typeface="Trebuchet MS"/>
                <a:cs typeface="Trebuchet MS"/>
              </a:rPr>
              <a:t>comporti </a:t>
            </a:r>
            <a:r>
              <a:rPr dirty="0" sz="1000" spc="-25">
                <a:latin typeface="Trebuchet MS"/>
                <a:cs typeface="Trebuchet MS"/>
              </a:rPr>
              <a:t>necessàriament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transacció econòmica.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d’interès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manté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diàleg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interacciona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constantment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nosaltres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xarx-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socials. Al </a:t>
            </a:r>
            <a:r>
              <a:rPr dirty="0" sz="1000" spc="-50">
                <a:latin typeface="Trebuchet MS"/>
                <a:cs typeface="Trebuchet MS"/>
              </a:rPr>
              <a:t>llarg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25">
                <a:latin typeface="Trebuchet MS"/>
                <a:cs typeface="Trebuchet MS"/>
              </a:rPr>
              <a:t>negatius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recurrents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unitat </a:t>
            </a:r>
            <a:r>
              <a:rPr dirty="0" sz="1000" spc="-5">
                <a:latin typeface="Trebuchet MS"/>
                <a:cs typeface="Trebuchet MS"/>
              </a:rPr>
              <a:t>Bicing han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manca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bicicletes o </a:t>
            </a:r>
            <a:r>
              <a:rPr dirty="0" sz="1000" spc="-35">
                <a:latin typeface="Trebuchet MS"/>
                <a:cs typeface="Trebuchet MS"/>
              </a:rPr>
              <a:t>d’espai </a:t>
            </a:r>
            <a:r>
              <a:rPr dirty="0" sz="1000" spc="-55">
                <a:latin typeface="Trebuchet MS"/>
                <a:cs typeface="Trebuchet MS"/>
              </a:rPr>
              <a:t>lliure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deixar-les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funcionament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l’aplicació,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produïa </a:t>
            </a:r>
            <a:r>
              <a:rPr dirty="0" sz="1000" spc="-45">
                <a:latin typeface="Trebuchet MS"/>
                <a:cs typeface="Trebuchet MS"/>
              </a:rPr>
              <a:t>errors.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temes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positius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recurrents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unitat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idea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bicicleta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compartida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Bicing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2.0.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80">
                <a:latin typeface="Trebuchet MS"/>
                <a:cs typeface="Trebuchet MS"/>
              </a:rPr>
              <a:t>l’</a:t>
            </a:r>
            <a:r>
              <a:rPr dirty="0" sz="1000" spc="-80" b="1">
                <a:latin typeface="Tahoma"/>
                <a:cs typeface="Tahoma"/>
              </a:rPr>
              <a:t>Anella </a:t>
            </a:r>
            <a:r>
              <a:rPr dirty="0" sz="1000" spc="-65" b="1">
                <a:latin typeface="Tahoma"/>
                <a:cs typeface="Tahoma"/>
              </a:rPr>
              <a:t>Olímpica</a:t>
            </a:r>
            <a:r>
              <a:rPr dirty="0" sz="1000" spc="-65">
                <a:latin typeface="Trebuchet MS"/>
                <a:cs typeface="Trebuchet MS"/>
              </a:rPr>
              <a:t>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55">
                <a:latin typeface="Trebuchet MS"/>
                <a:cs typeface="Trebuchet MS"/>
              </a:rPr>
              <a:t>rellevant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negatiu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so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Palau Sant </a:t>
            </a:r>
            <a:r>
              <a:rPr dirty="0" sz="1000" spc="-50">
                <a:latin typeface="Trebuchet MS"/>
                <a:cs typeface="Trebuchet MS"/>
              </a:rPr>
              <a:t>Jordi,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recurrent </a:t>
            </a:r>
            <a:r>
              <a:rPr dirty="0" sz="1000" spc="-35">
                <a:latin typeface="Trebuchet MS"/>
                <a:cs typeface="Trebuchet MS"/>
              </a:rPr>
              <a:t> positiu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diversitat</a:t>
            </a:r>
            <a:r>
              <a:rPr dirty="0" sz="1000" spc="-25">
                <a:latin typeface="Trebuchet MS"/>
                <a:cs typeface="Trebuchet MS"/>
              </a:rPr>
              <a:t> de concerts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r>
              <a:rPr dirty="0" sz="1000" spc="-25">
                <a:latin typeface="Trebuchet MS"/>
                <a:cs typeface="Trebuchet MS"/>
              </a:rPr>
              <a:t> dels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artistes.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90" b="1">
                <a:latin typeface="Tahoma"/>
                <a:cs typeface="Tahoma"/>
              </a:rPr>
              <a:t>Park </a:t>
            </a:r>
            <a:r>
              <a:rPr dirty="0" sz="1000" spc="-70" b="1">
                <a:latin typeface="Tahoma"/>
                <a:cs typeface="Tahoma"/>
              </a:rPr>
              <a:t>Güell</a:t>
            </a:r>
            <a:r>
              <a:rPr dirty="0" sz="1000" spc="-70">
                <a:latin typeface="Trebuchet MS"/>
                <a:cs typeface="Trebuchet MS"/>
              </a:rPr>
              <a:t>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35">
                <a:latin typeface="Trebuchet MS"/>
                <a:cs typeface="Trebuchet MS"/>
              </a:rPr>
              <a:t>negatiu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0">
                <a:latin typeface="Trebuchet MS"/>
                <a:cs typeface="Trebuchet MS"/>
              </a:rPr>
              <a:t>recurrent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45">
                <a:latin typeface="Trebuchet MS"/>
                <a:cs typeface="Trebuchet MS"/>
              </a:rPr>
              <a:t>referència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preu de </a:t>
            </a:r>
            <a:r>
              <a:rPr dirty="0" sz="1000" spc="-55">
                <a:latin typeface="Trebuchet MS"/>
                <a:cs typeface="Trebuchet MS"/>
              </a:rPr>
              <a:t>l’entrada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zona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monumental,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35">
                <a:latin typeface="Trebuchet MS"/>
                <a:cs typeface="Trebuchet MS"/>
              </a:rPr>
              <a:t>negatiu </a:t>
            </a:r>
            <a:r>
              <a:rPr dirty="0" sz="1000" spc="-55">
                <a:latin typeface="Trebuchet MS"/>
                <a:cs typeface="Trebuchet MS"/>
              </a:rPr>
              <a:t>rellevant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obres </a:t>
            </a:r>
            <a:r>
              <a:rPr dirty="0" sz="1000" spc="-35">
                <a:latin typeface="Trebuchet MS"/>
                <a:cs typeface="Trebuchet MS"/>
              </a:rPr>
              <a:t>efectuades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afec-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taven la </a:t>
            </a:r>
            <a:r>
              <a:rPr dirty="0" sz="1000" spc="-55">
                <a:latin typeface="Trebuchet MS"/>
                <a:cs typeface="Trebuchet MS"/>
              </a:rPr>
              <a:t>visita.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general,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40">
                <a:latin typeface="Trebuchet MS"/>
                <a:cs typeface="Trebuchet MS"/>
              </a:rPr>
              <a:t>interactuen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nosaltres a les </a:t>
            </a:r>
            <a:r>
              <a:rPr dirty="0" sz="1000" spc="-35">
                <a:latin typeface="Trebuchet MS"/>
                <a:cs typeface="Trebuchet MS"/>
              </a:rPr>
              <a:t>xarxes deixen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temes</a:t>
            </a:r>
            <a:r>
              <a:rPr dirty="0" sz="1000" spc="-25">
                <a:latin typeface="Trebuchet MS"/>
                <a:cs typeface="Trebuchet MS"/>
              </a:rPr>
              <a:t> positius </a:t>
            </a:r>
            <a:r>
              <a:rPr dirty="0" sz="1000" spc="-50">
                <a:latin typeface="Trebuchet MS"/>
                <a:cs typeface="Trebuchet MS"/>
              </a:rPr>
              <a:t>l’agraïment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tracte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elogien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vistes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l’obra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Gaudí.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0" b="1">
                <a:latin typeface="Tahoma"/>
                <a:cs typeface="Tahoma"/>
              </a:rPr>
              <a:t>Zoo</a:t>
            </a:r>
            <a:r>
              <a:rPr dirty="0" sz="1000" spc="-100">
                <a:latin typeface="Trebuchet MS"/>
                <a:cs typeface="Trebuchet MS"/>
              </a:rPr>
              <a:t>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comentaris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negatius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recurrents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fa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corrent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animalista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l’estat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animals,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poc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espai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tenen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animals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obres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recinte.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Respecte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comentaris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positius,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referència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0">
                <a:latin typeface="Trebuchet MS"/>
                <a:cs typeface="Trebuchet MS"/>
              </a:rPr>
              <a:t>casals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infants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s’organitzen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avantatges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pertànyer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Zoo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Club.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acabar,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35">
                <a:latin typeface="Trebuchet MS"/>
                <a:cs typeface="Trebuchet MS"/>
              </a:rPr>
              <a:t>xarxes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>
                <a:latin typeface="Trebuchet MS"/>
                <a:cs typeface="Trebuchet MS"/>
              </a:rPr>
              <a:t>(XS) </a:t>
            </a:r>
            <a:r>
              <a:rPr dirty="0" sz="1000" spc="-85">
                <a:latin typeface="Trebuchet MS"/>
                <a:cs typeface="Trebuchet MS"/>
              </a:rPr>
              <a:t>d’</a:t>
            </a:r>
            <a:r>
              <a:rPr dirty="0" sz="1000" spc="-85" b="1">
                <a:latin typeface="Tahoma"/>
                <a:cs typeface="Tahoma"/>
              </a:rPr>
              <a:t>Aparcaments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15">
                <a:latin typeface="Trebuchet MS"/>
                <a:cs typeface="Trebuchet MS"/>
              </a:rPr>
              <a:t>algunes </a:t>
            </a:r>
            <a:r>
              <a:rPr dirty="0" sz="1000" spc="-25">
                <a:latin typeface="Trebuchet MS"/>
                <a:cs typeface="Trebuchet MS"/>
              </a:rPr>
              <a:t>queixes </a:t>
            </a:r>
            <a:r>
              <a:rPr dirty="0" sz="1000" spc="-35">
                <a:latin typeface="Trebuchet MS"/>
                <a:cs typeface="Trebuchet MS"/>
              </a:rPr>
              <a:t>negatives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servei,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però </a:t>
            </a:r>
            <a:r>
              <a:rPr dirty="0" sz="1000" spc="-20">
                <a:latin typeface="Trebuchet MS"/>
                <a:cs typeface="Trebuchet MS"/>
              </a:rPr>
              <a:t>aquestes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residuals,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55">
                <a:latin typeface="Trebuchet MS"/>
                <a:cs typeface="Trebuchet MS"/>
              </a:rPr>
              <a:t>unitat </a:t>
            </a:r>
            <a:r>
              <a:rPr dirty="0" sz="1000" spc="-10">
                <a:latin typeface="Trebuchet MS"/>
                <a:cs typeface="Trebuchet MS"/>
              </a:rPr>
              <a:t>només disposa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90">
                <a:latin typeface="Trebuchet MS"/>
                <a:cs typeface="Trebuchet MS"/>
              </a:rPr>
              <a:t>Twitter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30">
                <a:latin typeface="Trebuchet MS"/>
                <a:cs typeface="Trebuchet MS"/>
              </a:rPr>
              <a:t>gaires </a:t>
            </a:r>
            <a:r>
              <a:rPr dirty="0" sz="1000" spc="-40">
                <a:latin typeface="Trebuchet MS"/>
                <a:cs typeface="Trebuchet MS"/>
              </a:rPr>
              <a:t>seguidors/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ores.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resta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d’unitats</a:t>
            </a:r>
            <a:r>
              <a:rPr dirty="0" sz="1000" spc="-25">
                <a:latin typeface="Trebuchet MS"/>
                <a:cs typeface="Trebuchet MS"/>
              </a:rPr>
              <a:t> de negoci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disposen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">
                <a:latin typeface="Trebuchet MS"/>
                <a:cs typeface="Trebuchet MS"/>
              </a:rPr>
              <a:t>XS.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60">
                <a:latin typeface="Trebuchet MS"/>
                <a:cs typeface="Trebuchet MS"/>
              </a:rPr>
              <a:t>L’escolta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50">
                <a:latin typeface="Trebuchet MS"/>
                <a:cs typeface="Trebuchet MS"/>
              </a:rPr>
              <a:t>d’interès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motiva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4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inauguració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30">
                <a:latin typeface="Trebuchet MS"/>
                <a:cs typeface="Trebuchet MS"/>
              </a:rPr>
              <a:t>punt </a:t>
            </a:r>
            <a:r>
              <a:rPr dirty="0" sz="1000" spc="-55">
                <a:latin typeface="Trebuchet MS"/>
                <a:cs typeface="Trebuchet MS"/>
              </a:rPr>
              <a:t>d’atenció,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adaptar-nos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les necessitats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10">
                <a:latin typeface="Trebuchet MS"/>
                <a:cs typeface="Trebuchet MS"/>
              </a:rPr>
              <a:t>assumir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50">
                <a:latin typeface="Trebuchet MS"/>
                <a:cs typeface="Trebuchet MS"/>
              </a:rPr>
              <a:t>reptes,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Registre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vehicles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5">
                <a:latin typeface="Trebuchet MS"/>
                <a:cs typeface="Trebuchet MS"/>
              </a:rPr>
              <a:t>(VMP).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arribar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ciutadania, participem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Setmana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20">
                <a:latin typeface="Trebuchet MS"/>
                <a:cs typeface="Trebuchet MS"/>
              </a:rPr>
              <a:t>RSC,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esdeveniment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50">
                <a:latin typeface="Trebuchet MS"/>
                <a:cs typeface="Trebuchet MS"/>
              </a:rPr>
              <a:t>trasl-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ladar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</a:t>
            </a:r>
            <a:r>
              <a:rPr dirty="0" sz="1000" spc="-10">
                <a:latin typeface="Trebuchet MS"/>
                <a:cs typeface="Trebuchet MS"/>
              </a:rPr>
              <a:t> amb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desenvolupament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fomentar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l’intercanvi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d’experiències.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dia a dia </a:t>
            </a:r>
            <a:r>
              <a:rPr dirty="0" sz="1000" spc="-35">
                <a:latin typeface="Trebuchet MS"/>
                <a:cs typeface="Trebuchet MS"/>
              </a:rPr>
              <a:t>d’Agents </a:t>
            </a:r>
            <a:r>
              <a:rPr dirty="0" sz="1000" spc="-20">
                <a:latin typeface="Trebuchet MS"/>
                <a:cs typeface="Trebuchet MS"/>
              </a:rPr>
              <a:t>Cívics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costat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ciutadania,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10">
                <a:latin typeface="Trebuchet MS"/>
                <a:cs typeface="Trebuchet MS"/>
              </a:rPr>
              <a:t>378.493 </a:t>
            </a:r>
            <a:r>
              <a:rPr dirty="0" sz="1000" spc="-25">
                <a:latin typeface="Trebuchet MS"/>
                <a:cs typeface="Trebuchet MS"/>
              </a:rPr>
              <a:t>actuacions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responen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30">
                <a:latin typeface="Trebuchet MS"/>
                <a:cs typeface="Trebuchet MS"/>
              </a:rPr>
              <a:t>necessitats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5">
                <a:latin typeface="Trebuchet MS"/>
                <a:cs typeface="Trebuchet MS"/>
              </a:rPr>
              <a:t>districtes,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oficines </a:t>
            </a:r>
            <a:r>
              <a:rPr dirty="0" sz="1000" spc="-50">
                <a:latin typeface="Trebuchet MS"/>
                <a:cs typeface="Trebuchet MS"/>
              </a:rPr>
              <a:t>d’atenció </a:t>
            </a:r>
            <a:r>
              <a:rPr dirty="0" sz="1000" spc="-30">
                <a:latin typeface="Trebuchet MS"/>
                <a:cs typeface="Trebuchet MS"/>
              </a:rPr>
              <a:t>ciutadana </a:t>
            </a:r>
            <a:r>
              <a:rPr dirty="0" sz="1000" spc="-35">
                <a:latin typeface="Trebuchet MS"/>
                <a:cs typeface="Trebuchet MS"/>
              </a:rPr>
              <a:t>serveixen 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afavorir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l’ús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cívic</a:t>
            </a:r>
            <a:r>
              <a:rPr dirty="0" sz="1000" spc="-25">
                <a:latin typeface="Trebuchet MS"/>
                <a:cs typeface="Trebuchet MS"/>
              </a:rPr>
              <a:t> dels </a:t>
            </a:r>
            <a:r>
              <a:rPr dirty="0" sz="1000" spc="-10">
                <a:latin typeface="Trebuchet MS"/>
                <a:cs typeface="Trebuchet MS"/>
              </a:rPr>
              <a:t>espais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públics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vetllar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normes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convivència.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35">
                <a:latin typeface="Trebuchet MS"/>
                <a:cs typeface="Trebuchet MS"/>
              </a:rPr>
              <a:t>s’acosta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0">
                <a:latin typeface="Trebuchet MS"/>
                <a:cs typeface="Trebuchet MS"/>
              </a:rPr>
              <a:t>als animals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70">
                <a:latin typeface="Trebuchet MS"/>
                <a:cs typeface="Trebuchet MS"/>
              </a:rPr>
              <a:t>l’estreta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manté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dècades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conservació </a:t>
            </a:r>
            <a:r>
              <a:rPr dirty="0" sz="1000" spc="-30">
                <a:latin typeface="Trebuchet MS"/>
                <a:cs typeface="Trebuchet MS"/>
              </a:rPr>
              <a:t>in </a:t>
            </a:r>
            <a:r>
              <a:rPr dirty="0" sz="1000" spc="-45">
                <a:latin typeface="Trebuchet MS"/>
                <a:cs typeface="Trebuchet MS"/>
              </a:rPr>
              <a:t>situ, </a:t>
            </a:r>
            <a:r>
              <a:rPr dirty="0" sz="1000" spc="-30">
                <a:latin typeface="Trebuchet MS"/>
                <a:cs typeface="Trebuchet MS"/>
              </a:rPr>
              <a:t>els continguts </a:t>
            </a:r>
            <a:r>
              <a:rPr dirty="0" sz="1000" spc="-20">
                <a:latin typeface="Trebuchet MS"/>
                <a:cs typeface="Trebuchet MS"/>
              </a:rPr>
              <a:t>panoràmics </a:t>
            </a:r>
            <a:r>
              <a:rPr dirty="0" sz="1000" spc="-40">
                <a:latin typeface="Trebuchet MS"/>
                <a:cs typeface="Trebuchet MS"/>
              </a:rPr>
              <a:t>actualment </a:t>
            </a:r>
            <a:r>
              <a:rPr dirty="0" sz="1000" spc="-20">
                <a:latin typeface="Trebuchet MS"/>
                <a:cs typeface="Trebuchet MS"/>
              </a:rPr>
              <a:t>disponibles </a:t>
            </a:r>
            <a:r>
              <a:rPr dirty="0" sz="1000" spc="-35">
                <a:latin typeface="Trebuchet MS"/>
                <a:cs typeface="Trebuchet MS"/>
              </a:rPr>
              <a:t>per Google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StreetView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commemoració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125è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aniversari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apropar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biodiversitat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ciutadania.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sumat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iniciativa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conjunta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celebrar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0">
                <a:latin typeface="Trebuchet MS"/>
                <a:cs typeface="Trebuchet MS"/>
              </a:rPr>
              <a:t>166è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aniversari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Gaudí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acostat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cultura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ciutadania: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40">
                <a:latin typeface="Trebuchet MS"/>
                <a:cs typeface="Trebuchet MS"/>
              </a:rPr>
              <a:t>l’escenari </a:t>
            </a:r>
            <a:r>
              <a:rPr dirty="0" sz="1000" spc="-35">
                <a:latin typeface="Trebuchet MS"/>
                <a:cs typeface="Trebuchet MS"/>
              </a:rPr>
              <a:t>d’un cicle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concerts,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5">
                <a:latin typeface="Trebuchet MS"/>
                <a:cs typeface="Trebuchet MS"/>
              </a:rPr>
              <a:t>d’altres activitats </a:t>
            </a:r>
            <a:r>
              <a:rPr dirty="0" sz="1000" spc="-45">
                <a:latin typeface="Trebuchet MS"/>
                <a:cs typeface="Trebuchet MS"/>
              </a:rPr>
              <a:t>gratuïtes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guiades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l’entorn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concurs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5">
                <a:latin typeface="Trebuchet MS"/>
                <a:cs typeface="Trebuchet MS"/>
              </a:rPr>
              <a:t>punts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llibre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5">
                <a:latin typeface="Trebuchet MS"/>
                <a:cs typeface="Trebuchet MS"/>
              </a:rPr>
              <a:t>Sant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Jordi.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15">
                <a:latin typeface="Trebuchet MS"/>
                <a:cs typeface="Trebuchet MS"/>
              </a:rPr>
              <a:t>compromès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cultura </a:t>
            </a:r>
            <a:r>
              <a:rPr dirty="0" sz="1000" spc="-45">
                <a:latin typeface="Trebuchet MS"/>
                <a:cs typeface="Trebuchet MS"/>
              </a:rPr>
              <a:t>l’Estació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Nord,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70">
                <a:latin typeface="Trebuchet MS"/>
                <a:cs typeface="Trebuchet MS"/>
              </a:rPr>
              <a:t>ofert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exposició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ceràmica </a:t>
            </a:r>
            <a:r>
              <a:rPr dirty="0" sz="1000" spc="-25">
                <a:latin typeface="Trebuchet MS"/>
                <a:cs typeface="Trebuchet MS"/>
              </a:rPr>
              <a:t> xinesa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5">
                <a:latin typeface="Trebuchet MS"/>
                <a:cs typeface="Trebuchet MS"/>
              </a:rPr>
              <a:t>gratuïta.</a:t>
            </a:r>
            <a:endParaRPr sz="1000">
              <a:latin typeface="Trebuchet MS"/>
              <a:cs typeface="Trebuchet MS"/>
            </a:endParaRPr>
          </a:p>
          <a:p>
            <a:pPr algn="just" marL="12700" marR="5080" indent="29845">
              <a:lnSpc>
                <a:spcPct val="112500"/>
              </a:lnSpc>
              <a:spcBef>
                <a:spcPts val="850"/>
              </a:spcBef>
            </a:pPr>
            <a:r>
              <a:rPr dirty="0" sz="1000" spc="-55">
                <a:latin typeface="Trebuchet MS"/>
                <a:cs typeface="Trebuchet MS"/>
              </a:rPr>
              <a:t>L’Anella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Olímpica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s’acosta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visitants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l’esport,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cultura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l’entreteniment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macroentrenament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Cursa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Mercè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“Vine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córrer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l’Estadi”.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60">
                <a:latin typeface="Trebuchet MS"/>
                <a:cs typeface="Trebuchet MS"/>
              </a:rPr>
              <a:t>facilitar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l’accessibilitat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instal·lacions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digitals,</a:t>
            </a:r>
            <a:r>
              <a:rPr dirty="0" sz="1000" spc="-15">
                <a:latin typeface="Trebuchet MS"/>
                <a:cs typeface="Trebuchet MS"/>
              </a:rPr>
              <a:t> l’AREA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estrenat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web.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7573" y="10226909"/>
            <a:ext cx="31051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120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710" cy="489775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45" b="1">
                <a:latin typeface="Tahoma"/>
                <a:cs typeface="Tahoma"/>
              </a:rPr>
              <a:t>Veïnat</a:t>
            </a:r>
            <a:endParaRPr sz="14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Considerem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veïnat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visitants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clients/clientes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viuen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costat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nostres </a:t>
            </a:r>
            <a:r>
              <a:rPr dirty="0" sz="1000" spc="-15">
                <a:latin typeface="Trebuchet MS"/>
                <a:cs typeface="Trebuchet MS"/>
              </a:rPr>
              <a:t>negocis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barri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30">
                <a:latin typeface="Trebuchet MS"/>
                <a:cs typeface="Trebuchet MS"/>
              </a:rPr>
              <a:t>impacten </a:t>
            </a:r>
            <a:r>
              <a:rPr dirty="0" sz="1000" spc="-45">
                <a:latin typeface="Trebuchet MS"/>
                <a:cs typeface="Trebuchet MS"/>
              </a:rPr>
              <a:t>directament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indirectament.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diàleg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55">
                <a:latin typeface="Trebuchet MS"/>
                <a:cs typeface="Trebuchet MS"/>
              </a:rPr>
              <a:t>d’interès,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molts </a:t>
            </a:r>
            <a:r>
              <a:rPr dirty="0" sz="1000" spc="-15">
                <a:latin typeface="Trebuchet MS"/>
                <a:cs typeface="Trebuchet MS"/>
              </a:rPr>
              <a:t>casos,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0">
                <a:latin typeface="Trebuchet MS"/>
                <a:cs typeface="Trebuchet MS"/>
              </a:rPr>
              <a:t>constant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diari, </a:t>
            </a:r>
            <a:r>
              <a:rPr dirty="0" sz="1000" spc="-65">
                <a:latin typeface="Trebuchet MS"/>
                <a:cs typeface="Trebuchet MS"/>
              </a:rPr>
              <a:t>tant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trucades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telefòniques,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electrònics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xarxes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personalment.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Visualitzadors </a:t>
            </a:r>
            <a:r>
              <a:rPr dirty="0" sz="1000" spc="-15">
                <a:latin typeface="Trebuchet MS"/>
                <a:cs typeface="Trebuchet MS"/>
              </a:rPr>
              <a:t>donen </a:t>
            </a:r>
            <a:r>
              <a:rPr dirty="0" sz="1000" spc="-30">
                <a:latin typeface="Trebuchet MS"/>
                <a:cs typeface="Trebuchet MS"/>
              </a:rPr>
              <a:t>resposta 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necessitats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veïnat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detecció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pisos</a:t>
            </a:r>
            <a:r>
              <a:rPr dirty="0" sz="1000" spc="-40">
                <a:latin typeface="Trebuchet MS"/>
                <a:cs typeface="Trebuchet MS"/>
              </a:rPr>
              <a:t> turístics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analitzat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registrat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base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(CAT-B)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17.127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allotjaments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habitatges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d’ús</a:t>
            </a:r>
            <a:r>
              <a:rPr dirty="0" sz="1000" spc="-50">
                <a:latin typeface="Trebuchet MS"/>
                <a:cs typeface="Trebuchet MS"/>
              </a:rPr>
              <a:t> turístic </a:t>
            </a:r>
            <a:r>
              <a:rPr dirty="0" sz="1000" spc="-10">
                <a:latin typeface="Trebuchet MS"/>
                <a:cs typeface="Trebuchet MS"/>
              </a:rPr>
              <a:t>(HUT).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xoc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habitatges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d’ús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turístic</a:t>
            </a:r>
            <a:r>
              <a:rPr dirty="0" sz="1000" spc="-45">
                <a:latin typeface="Trebuchet MS"/>
                <a:cs typeface="Trebuchet MS"/>
              </a:rPr>
              <a:t> il·legals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permès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nombre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d’anuncis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sense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llicència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platafor-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60">
                <a:latin typeface="Trebuchet MS"/>
                <a:cs typeface="Trebuchet MS"/>
              </a:rPr>
              <a:t>d’internet </a:t>
            </a:r>
            <a:r>
              <a:rPr dirty="0" sz="1000" spc="-35">
                <a:latin typeface="Trebuchet MS"/>
                <a:cs typeface="Trebuchet MS"/>
              </a:rPr>
              <a:t>s’hagi </a:t>
            </a:r>
            <a:r>
              <a:rPr dirty="0" sz="1000" spc="-50">
                <a:latin typeface="Trebuchet MS"/>
                <a:cs typeface="Trebuchet MS"/>
              </a:rPr>
              <a:t>reduït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5.875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2016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">
                <a:latin typeface="Trebuchet MS"/>
                <a:cs typeface="Trebuchet MS"/>
              </a:rPr>
              <a:t>1.714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juny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2018. </a:t>
            </a:r>
            <a:r>
              <a:rPr dirty="0" sz="1000" spc="-15">
                <a:latin typeface="Trebuchet MS"/>
                <a:cs typeface="Trebuchet MS"/>
              </a:rPr>
              <a:t>Aquestes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>
                <a:latin typeface="Trebuchet MS"/>
                <a:cs typeface="Trebuchet MS"/>
              </a:rPr>
              <a:t>suposen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reducció </a:t>
            </a:r>
            <a:r>
              <a:rPr dirty="0" sz="1000" spc="-35">
                <a:latin typeface="Trebuchet MS"/>
                <a:cs typeface="Trebuchet MS"/>
              </a:rPr>
              <a:t>dràstica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70%.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5">
                <a:latin typeface="Trebuchet MS"/>
                <a:cs typeface="Trebuchet MS"/>
              </a:rPr>
              <a:t>Grues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5">
                <a:latin typeface="Trebuchet MS"/>
                <a:cs typeface="Trebuchet MS"/>
              </a:rPr>
              <a:t>respon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60">
                <a:latin typeface="Trebuchet MS"/>
                <a:cs typeface="Trebuchet MS"/>
              </a:rPr>
              <a:t>altra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5">
                <a:latin typeface="Trebuchet MS"/>
                <a:cs typeface="Trebuchet MS"/>
              </a:rPr>
              <a:t>veïnat,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dret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tothom.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això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50">
                <a:latin typeface="Trebuchet MS"/>
                <a:cs typeface="Trebuchet MS"/>
              </a:rPr>
              <a:t>prioritaris: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guals,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25">
                <a:latin typeface="Trebuchet MS"/>
                <a:cs typeface="Trebuchet MS"/>
              </a:rPr>
              <a:t>reservades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discapacitats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vehicles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bloquegen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mobilitat d’altres.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aquests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15">
                <a:latin typeface="Trebuchet MS"/>
                <a:cs typeface="Trebuchet MS"/>
              </a:rPr>
              <a:t>casos,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mitjana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temps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resposta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17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minuts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27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segons.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L’AREA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interactua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visitants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necessitats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suggeriments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l’ampliació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zones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d’estacionament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regulat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ciutat.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Des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d’Aparcaments,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50">
                <a:latin typeface="Trebuchet MS"/>
                <a:cs typeface="Trebuchet MS"/>
              </a:rPr>
              <a:t> maximitzat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valor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al veïnat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0">
                <a:latin typeface="Trebuchet MS"/>
                <a:cs typeface="Trebuchet MS"/>
              </a:rPr>
              <a:t> la </a:t>
            </a:r>
            <a:r>
              <a:rPr dirty="0" sz="1000" spc="-35">
                <a:latin typeface="Trebuchet MS"/>
                <a:cs typeface="Trebuchet MS"/>
              </a:rPr>
              <a:t>pacificació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jardins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Menéndez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y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Pelayo,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construcció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l’aparcament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soterrani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50">
                <a:latin typeface="Trebuchet MS"/>
                <a:cs typeface="Trebuchet MS"/>
              </a:rPr>
              <a:t>l’accessibilitat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permès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aparcament </a:t>
            </a:r>
            <a:r>
              <a:rPr dirty="0" sz="1000" spc="-40">
                <a:latin typeface="Trebuchet MS"/>
                <a:cs typeface="Trebuchet MS"/>
              </a:rPr>
              <a:t>soterrani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Mercat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5">
                <a:latin typeface="Trebuchet MS"/>
                <a:cs typeface="Trebuchet MS"/>
              </a:rPr>
              <a:t>Sant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Antoni.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5">
                <a:latin typeface="Trebuchet MS"/>
                <a:cs typeface="Trebuchet MS"/>
              </a:rPr>
              <a:t>Dins </a:t>
            </a:r>
            <a:r>
              <a:rPr dirty="0" sz="1000" spc="-55">
                <a:latin typeface="Trebuchet MS"/>
                <a:cs typeface="Trebuchet MS"/>
              </a:rPr>
              <a:t>l’Estratègia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retornar </a:t>
            </a:r>
            <a:r>
              <a:rPr dirty="0" sz="1000" spc="-45">
                <a:latin typeface="Trebuchet MS"/>
                <a:cs typeface="Trebuchet MS"/>
              </a:rPr>
              <a:t>l’ús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parc, </a:t>
            </a:r>
            <a:r>
              <a:rPr dirty="0" sz="1000" spc="-60">
                <a:latin typeface="Trebuchet MS"/>
                <a:cs typeface="Trebuchet MS"/>
              </a:rPr>
              <a:t>enfortir el </a:t>
            </a:r>
            <a:r>
              <a:rPr dirty="0" sz="1000" spc="-40">
                <a:latin typeface="Trebuchet MS"/>
                <a:cs typeface="Trebuchet MS"/>
              </a:rPr>
              <a:t>lligam </a:t>
            </a:r>
            <a:r>
              <a:rPr dirty="0" sz="1000" spc="-25">
                <a:latin typeface="Trebuchet MS"/>
                <a:cs typeface="Trebuchet MS"/>
              </a:rPr>
              <a:t>dels barcelonins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barcelonines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parc, </a:t>
            </a:r>
            <a:r>
              <a:rPr dirty="0" sz="1000" spc="-60">
                <a:latin typeface="Trebuchet MS"/>
                <a:cs typeface="Trebuchet MS"/>
              </a:rPr>
              <a:t>evitar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conseqüències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massificació </a:t>
            </a:r>
            <a:r>
              <a:rPr dirty="0" sz="1000" spc="-45">
                <a:latin typeface="Trebuchet MS"/>
                <a:cs typeface="Trebuchet MS"/>
              </a:rPr>
              <a:t>turística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zona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65">
                <a:latin typeface="Trebuchet MS"/>
                <a:cs typeface="Trebuchet MS"/>
              </a:rPr>
              <a:t>i fer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permeable </a:t>
            </a:r>
            <a:r>
              <a:rPr dirty="0" sz="1000" spc="-55">
                <a:latin typeface="Trebuchet MS"/>
                <a:cs typeface="Trebuchet MS"/>
              </a:rPr>
              <a:t>l’espai,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30">
                <a:latin typeface="Trebuchet MS"/>
                <a:cs typeface="Trebuchet MS"/>
              </a:rPr>
              <a:t>desenvolupat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barri </a:t>
            </a:r>
            <a:r>
              <a:rPr dirty="0" sz="1000" spc="-40">
                <a:latin typeface="Trebuchet MS"/>
                <a:cs typeface="Trebuchet MS"/>
              </a:rPr>
              <a:t>millores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mobilitat,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culturals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visites</a:t>
            </a:r>
            <a:r>
              <a:rPr dirty="0" sz="1000" spc="-25">
                <a:latin typeface="Trebuchet MS"/>
                <a:cs typeface="Trebuchet MS"/>
              </a:rPr>
              <a:t> guiades.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7573" y="10226909"/>
            <a:ext cx="31051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120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653605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35" b="1">
                <a:latin typeface="Tahoma"/>
                <a:cs typeface="Tahoma"/>
              </a:rPr>
              <a:t>Entitats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30">
                <a:latin typeface="Trebuchet MS"/>
                <a:cs typeface="Trebuchet MS"/>
              </a:rPr>
              <a:t>relacions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45">
                <a:latin typeface="Trebuchet MS"/>
                <a:cs typeface="Trebuchet MS"/>
              </a:rPr>
              <a:t>d’índole </a:t>
            </a:r>
            <a:r>
              <a:rPr dirty="0" sz="1000" spc="-30">
                <a:latin typeface="Trebuchet MS"/>
                <a:cs typeface="Trebuchet MS"/>
              </a:rPr>
              <a:t>diversa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45">
                <a:latin typeface="Trebuchet MS"/>
                <a:cs typeface="Trebuchet MS"/>
              </a:rPr>
              <a:t>col·labora </a:t>
            </a:r>
            <a:r>
              <a:rPr dirty="0" sz="1000" spc="-40">
                <a:latin typeface="Trebuchet MS"/>
                <a:cs typeface="Trebuchet MS"/>
              </a:rPr>
              <a:t>o manté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diàleg. </a:t>
            </a:r>
            <a:r>
              <a:rPr dirty="0" sz="1000" spc="-10">
                <a:latin typeface="Trebuchet MS"/>
                <a:cs typeface="Trebuchet MS"/>
              </a:rPr>
              <a:t>Podem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classificar </a:t>
            </a:r>
            <a:r>
              <a:rPr dirty="0" sz="1000" spc="-20">
                <a:latin typeface="Trebuchet MS"/>
                <a:cs typeface="Trebuchet MS"/>
              </a:rPr>
              <a:t>aquestes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5">
                <a:latin typeface="Trebuchet MS"/>
                <a:cs typeface="Trebuchet MS"/>
              </a:rPr>
              <a:t>tercer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sector </a:t>
            </a:r>
            <a:r>
              <a:rPr dirty="0" sz="1000" spc="-35">
                <a:latin typeface="Trebuchet MS"/>
                <a:cs typeface="Trebuchet MS"/>
              </a:rPr>
              <a:t>social,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1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ambientals,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40">
                <a:latin typeface="Trebuchet MS"/>
                <a:cs typeface="Trebuchet MS"/>
              </a:rPr>
              <a:t>educatiu, </a:t>
            </a:r>
            <a:r>
              <a:rPr dirty="0" sz="1000" spc="-30">
                <a:latin typeface="Trebuchet MS"/>
                <a:cs typeface="Trebuchet MS"/>
              </a:rPr>
              <a:t>lobbies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col·legis </a:t>
            </a:r>
            <a:r>
              <a:rPr dirty="0" sz="1000" spc="-30">
                <a:latin typeface="Trebuchet MS"/>
                <a:cs typeface="Trebuchet MS"/>
              </a:rPr>
              <a:t>professionals,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30">
                <a:latin typeface="Trebuchet MS"/>
                <a:cs typeface="Trebuchet MS"/>
              </a:rPr>
              <a:t>publicoprivades,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25">
                <a:latin typeface="Trebuchet MS"/>
                <a:cs typeface="Trebuchet MS"/>
              </a:rPr>
              <a:t>municipals,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35">
                <a:latin typeface="Trebuchet MS"/>
                <a:cs typeface="Trebuchet MS"/>
              </a:rPr>
              <a:t>veïnes,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30">
                <a:latin typeface="Trebuchet MS"/>
                <a:cs typeface="Trebuchet MS"/>
              </a:rPr>
              <a:t>competidores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mitjans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comunicació.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general,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15">
                <a:latin typeface="Trebuchet MS"/>
                <a:cs typeface="Trebuchet MS"/>
              </a:rPr>
              <a:t>comuniquem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0">
                <a:latin typeface="Trebuchet MS"/>
                <a:cs typeface="Trebuchet MS"/>
              </a:rPr>
              <a:t>aquestes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diversos canals,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ara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correus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electrònics,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trucades</a:t>
            </a:r>
            <a:r>
              <a:rPr dirty="0" sz="1000" spc="-45">
                <a:latin typeface="Trebuchet MS"/>
                <a:cs typeface="Trebuchet MS"/>
              </a:rPr>
              <a:t> telefòniques, </a:t>
            </a:r>
            <a:r>
              <a:rPr dirty="0" sz="1000" spc="-25">
                <a:latin typeface="Trebuchet MS"/>
                <a:cs typeface="Trebuchet MS"/>
              </a:rPr>
              <a:t>reunions,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convenis,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l’expectativa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principal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col·laborar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presentat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recull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30">
                <a:latin typeface="Trebuchet MS"/>
                <a:cs typeface="Trebuchet MS"/>
              </a:rPr>
              <a:t>compatida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40">
                <a:latin typeface="Trebuchet MS"/>
                <a:cs typeface="Trebuchet MS"/>
              </a:rPr>
              <a:t>dut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2016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45">
                <a:latin typeface="Trebuchet MS"/>
                <a:cs typeface="Trebuchet MS"/>
              </a:rPr>
              <a:t>Així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mateix,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posat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marxa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d’interlocució,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electrònica.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35">
                <a:latin typeface="Trebuchet MS"/>
                <a:cs typeface="Trebuchet MS"/>
              </a:rPr>
              <a:t>concretes, cal </a:t>
            </a:r>
            <a:r>
              <a:rPr dirty="0" sz="1000" spc="-25">
                <a:latin typeface="Trebuchet MS"/>
                <a:cs typeface="Trebuchet MS"/>
              </a:rPr>
              <a:t>mencionar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cessió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materials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desús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66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254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bicicletes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abandonades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15">
                <a:latin typeface="Trebuchet MS"/>
                <a:cs typeface="Trebuchet MS"/>
              </a:rPr>
              <a:t> 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destinat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vessant </a:t>
            </a:r>
            <a:r>
              <a:rPr dirty="0" sz="1000" spc="-30">
                <a:latin typeface="Trebuchet MS"/>
                <a:cs typeface="Trebuchet MS"/>
              </a:rPr>
              <a:t>educatiu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recerca, </a:t>
            </a:r>
            <a:r>
              <a:rPr dirty="0" sz="1000" spc="-15">
                <a:latin typeface="Trebuchet MS"/>
                <a:cs typeface="Trebuchet MS"/>
              </a:rPr>
              <a:t>Estacions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participat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projecte </a:t>
            </a:r>
            <a:r>
              <a:rPr dirty="0" sz="1000" spc="-25">
                <a:latin typeface="Trebuchet MS"/>
                <a:cs typeface="Trebuchet MS"/>
              </a:rPr>
              <a:t>europeu </a:t>
            </a:r>
            <a:r>
              <a:rPr dirty="0" sz="1000" spc="-40">
                <a:latin typeface="Trebuchet MS"/>
                <a:cs typeface="Trebuchet MS"/>
              </a:rPr>
              <a:t>Interreg </a:t>
            </a:r>
            <a:r>
              <a:rPr dirty="0" sz="1000" spc="40">
                <a:latin typeface="Trebuchet MS"/>
                <a:cs typeface="Trebuchet MS"/>
              </a:rPr>
              <a:t>SUDOE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Stop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CO2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objectiu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fonamental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reforçar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estacions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transport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l’espai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sud-oest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europeu.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Zoo,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Fundació,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atorgat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77.000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euros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beques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d’11 </a:t>
            </a:r>
            <a:r>
              <a:rPr dirty="0" sz="1000" spc="-50">
                <a:latin typeface="Trebuchet MS"/>
                <a:cs typeface="Trebuchet MS"/>
              </a:rPr>
              <a:t>projectes, </a:t>
            </a:r>
            <a:r>
              <a:rPr dirty="0" sz="1000" spc="-30">
                <a:latin typeface="Trebuchet MS"/>
                <a:cs typeface="Trebuchet MS"/>
              </a:rPr>
              <a:t>seleccionats </a:t>
            </a:r>
            <a:r>
              <a:rPr dirty="0" sz="1000" spc="-60">
                <a:latin typeface="Trebuchet MS"/>
                <a:cs typeface="Trebuchet MS"/>
              </a:rPr>
              <a:t>d’entre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30">
                <a:latin typeface="Trebuchet MS"/>
                <a:cs typeface="Trebuchet MS"/>
              </a:rPr>
              <a:t>52 </a:t>
            </a:r>
            <a:r>
              <a:rPr dirty="0" sz="1000" spc="-40">
                <a:latin typeface="Trebuchet MS"/>
                <a:cs typeface="Trebuchet MS"/>
              </a:rPr>
              <a:t>sol·licituds </a:t>
            </a:r>
            <a:r>
              <a:rPr dirty="0" sz="1000" spc="-25">
                <a:latin typeface="Trebuchet MS"/>
                <a:cs typeface="Trebuchet MS"/>
              </a:rPr>
              <a:t>rebudes.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entregat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premis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Floquet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Neu</a:t>
            </a:r>
            <a:r>
              <a:rPr dirty="0" sz="1000" spc="-50">
                <a:latin typeface="Trebuchet MS"/>
                <a:cs typeface="Trebuchet MS"/>
              </a:rPr>
              <a:t> 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recerca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batxillerat.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unitat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d’Agents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Cívics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donat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conèixer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tasques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funcions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agents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mòdul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mediació </a:t>
            </a:r>
            <a:r>
              <a:rPr dirty="0" sz="1000" spc="-35">
                <a:latin typeface="Trebuchet MS"/>
                <a:cs typeface="Trebuchet MS"/>
              </a:rPr>
              <a:t>comunitària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grau </a:t>
            </a:r>
            <a:r>
              <a:rPr dirty="0" sz="1000" spc="-30">
                <a:latin typeface="Trebuchet MS"/>
                <a:cs typeface="Trebuchet MS"/>
              </a:rPr>
              <a:t>superior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d’integració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0">
                <a:latin typeface="Trebuchet MS"/>
                <a:cs typeface="Trebuchet MS"/>
              </a:rPr>
              <a:t>l’Institut</a:t>
            </a:r>
            <a:r>
              <a:rPr dirty="0" sz="1000" spc="-25">
                <a:latin typeface="Trebuchet MS"/>
                <a:cs typeface="Trebuchet MS"/>
              </a:rPr>
              <a:t> Salvador </a:t>
            </a:r>
            <a:r>
              <a:rPr dirty="0" sz="1000" spc="-20">
                <a:latin typeface="Trebuchet MS"/>
                <a:cs typeface="Trebuchet MS"/>
              </a:rPr>
              <a:t>Seguí.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Des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presents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experts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congressos,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conferències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publicacions,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Congrés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Internacional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Cuidadors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(ICZ),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jornada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Kid’s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Innovation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Day,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revista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l’Asso-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ciació </a:t>
            </a:r>
            <a:r>
              <a:rPr dirty="0" sz="1000" spc="-20">
                <a:latin typeface="Trebuchet MS"/>
                <a:cs typeface="Trebuchet MS"/>
              </a:rPr>
              <a:t>Europea </a:t>
            </a:r>
            <a:r>
              <a:rPr dirty="0" sz="1000" spc="-55">
                <a:latin typeface="Trebuchet MS"/>
                <a:cs typeface="Trebuchet MS"/>
              </a:rPr>
              <a:t>d’Aparcaments,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Jornada </a:t>
            </a:r>
            <a:r>
              <a:rPr dirty="0" sz="1000" spc="-55">
                <a:latin typeface="Trebuchet MS"/>
                <a:cs typeface="Trebuchet MS"/>
              </a:rPr>
              <a:t>d’Intermodalitat,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XXVI </a:t>
            </a:r>
            <a:r>
              <a:rPr dirty="0" sz="1000" spc="-20">
                <a:latin typeface="Trebuchet MS"/>
                <a:cs typeface="Trebuchet MS"/>
              </a:rPr>
              <a:t>Jornades </a:t>
            </a:r>
            <a:r>
              <a:rPr dirty="0" sz="1000" spc="-25">
                <a:latin typeface="Trebuchet MS"/>
                <a:cs typeface="Trebuchet MS"/>
              </a:rPr>
              <a:t>Tècniques </a:t>
            </a:r>
            <a:r>
              <a:rPr dirty="0" sz="1000" spc="20">
                <a:latin typeface="Trebuchet MS"/>
                <a:cs typeface="Trebuchet MS"/>
              </a:rPr>
              <a:t>d’ANEPMA 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(Associació </a:t>
            </a:r>
            <a:r>
              <a:rPr dirty="0" sz="1000" spc="-20">
                <a:latin typeface="Trebuchet MS"/>
                <a:cs typeface="Trebuchet MS"/>
              </a:rPr>
              <a:t>Nacional d’Empreses </a:t>
            </a:r>
            <a:r>
              <a:rPr dirty="0" sz="1000" spc="-10">
                <a:latin typeface="Trebuchet MS"/>
                <a:cs typeface="Trebuchet MS"/>
              </a:rPr>
              <a:t>Públiques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Medi </a:t>
            </a:r>
            <a:r>
              <a:rPr dirty="0" sz="1000" spc="-40">
                <a:latin typeface="Trebuchet MS"/>
                <a:cs typeface="Trebuchet MS"/>
              </a:rPr>
              <a:t>Ambient),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jornada del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60">
                <a:latin typeface="Trebuchet MS"/>
                <a:cs typeface="Trebuchet MS"/>
              </a:rPr>
              <a:t>SPP </a:t>
            </a:r>
            <a:r>
              <a:rPr dirty="0" sz="1000" spc="-5">
                <a:latin typeface="Trebuchet MS"/>
                <a:cs typeface="Trebuchet MS"/>
              </a:rPr>
              <a:t>Regions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“La </a:t>
            </a:r>
            <a:r>
              <a:rPr dirty="0" sz="1000" spc="-60">
                <a:latin typeface="Trebuchet MS"/>
                <a:cs typeface="Trebuchet MS"/>
              </a:rPr>
              <a:t>contractació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pública</a:t>
            </a:r>
            <a:r>
              <a:rPr dirty="0" sz="1000" spc="-50">
                <a:latin typeface="Trebuchet MS"/>
                <a:cs typeface="Trebuchet MS"/>
              </a:rPr>
              <a:t> sostenible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ecoinnovadora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enllà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plecs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contractació”,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entre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d’altres.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40">
                <a:latin typeface="Trebuchet MS"/>
                <a:cs typeface="Trebuchet MS"/>
              </a:rPr>
              <a:t>Fruit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20">
                <a:latin typeface="Trebuchet MS"/>
                <a:cs typeface="Trebuchet MS"/>
              </a:rPr>
              <a:t>aquestes </a:t>
            </a:r>
            <a:r>
              <a:rPr dirty="0" sz="1000" spc="-35">
                <a:latin typeface="Trebuchet MS"/>
                <a:cs typeface="Trebuchet MS"/>
              </a:rPr>
              <a:t>col·laboracions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0">
                <a:latin typeface="Trebuchet MS"/>
                <a:cs typeface="Trebuchet MS"/>
              </a:rPr>
              <a:t>desenvolupat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35">
                <a:latin typeface="Trebuchet MS"/>
                <a:cs typeface="Trebuchet MS"/>
              </a:rPr>
              <a:t>enfocats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impactar positivament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societat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responsable.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Pots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consultar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sz="1000" spc="-65"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400" b="1">
                <a:latin typeface="Tahoma"/>
                <a:cs typeface="Tahoma"/>
              </a:rPr>
              <a:t>P</a:t>
            </a:r>
            <a:r>
              <a:rPr dirty="0" sz="1400" spc="-50" b="1">
                <a:latin typeface="Tahoma"/>
                <a:cs typeface="Tahoma"/>
              </a:rPr>
              <a:t>ertinença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90" b="1">
                <a:latin typeface="Tahoma"/>
                <a:cs typeface="Tahoma"/>
              </a:rPr>
              <a:t>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associacions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participem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0">
                <a:latin typeface="Trebuchet MS"/>
                <a:cs typeface="Trebuchet MS"/>
              </a:rPr>
              <a:t>activa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iniciatives </a:t>
            </a:r>
            <a:r>
              <a:rPr dirty="0" sz="1000" spc="-50">
                <a:latin typeface="Trebuchet MS"/>
                <a:cs typeface="Trebuchet MS"/>
              </a:rPr>
              <a:t>externes, </a:t>
            </a:r>
            <a:r>
              <a:rPr dirty="0" sz="1000" spc="-35">
                <a:latin typeface="Trebuchet MS"/>
                <a:cs typeface="Trebuchet MS"/>
              </a:rPr>
              <a:t>compartim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subscrivim </a:t>
            </a:r>
            <a:r>
              <a:rPr dirty="0" sz="1000" spc="-25">
                <a:latin typeface="Trebuchet MS"/>
                <a:cs typeface="Trebuchet MS"/>
              </a:rPr>
              <a:t>principis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per-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tanyem </a:t>
            </a:r>
            <a:r>
              <a:rPr dirty="0" sz="1000" spc="-30">
                <a:latin typeface="Trebuchet MS"/>
                <a:cs typeface="Trebuchet MS"/>
              </a:rPr>
              <a:t>a organitzacions </a:t>
            </a:r>
            <a:r>
              <a:rPr dirty="0" sz="1000" spc="-20">
                <a:latin typeface="Trebuchet MS"/>
                <a:cs typeface="Trebuchet MS"/>
              </a:rPr>
              <a:t>nacionals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internacionals.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continuació,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detallem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segmentem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l’abast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tenen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55002" y="10226909"/>
            <a:ext cx="2959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5" b="1">
                <a:solidFill>
                  <a:srgbClr val="3A3938"/>
                </a:solidFill>
                <a:latin typeface="Tahoma"/>
                <a:cs typeface="Tahoma"/>
              </a:rPr>
              <a:t>122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40912" y="10296355"/>
            <a:ext cx="17919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102-13,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40000" y="1440002"/>
          <a:ext cx="6474460" cy="83445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64689"/>
                <a:gridCol w="876300"/>
                <a:gridCol w="1049019"/>
                <a:gridCol w="822960"/>
                <a:gridCol w="662939"/>
                <a:gridCol w="1092200"/>
              </a:tblGrid>
              <a:tr h="4882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l'associació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5560" marR="191135">
                        <a:lnSpc>
                          <a:spcPts val="900"/>
                        </a:lnSpc>
                      </a:pP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Negoc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servei  </a:t>
                      </a:r>
                      <a:r>
                        <a:rPr dirty="0" sz="800" spc="-9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corporatiu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 spc="-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ipu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participació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307975">
                        <a:lnSpc>
                          <a:spcPts val="900"/>
                        </a:lnSpc>
                        <a:spcBef>
                          <a:spcPts val="14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disposa 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càrrec/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35560" marR="85090">
                        <a:lnSpc>
                          <a:spcPts val="900"/>
                        </a:lnSpc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responsabilitat?  </a:t>
                      </a:r>
                      <a:r>
                        <a:rPr dirty="0" sz="800" spc="-9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Quin/a?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778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27940">
                        <a:lnSpc>
                          <a:spcPts val="900"/>
                        </a:lnSpc>
                        <a:spcBef>
                          <a:spcPts val="59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Quota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altres  </a:t>
                      </a: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aportacions </a:t>
                      </a: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anuals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49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215900">
                        <a:lnSpc>
                          <a:spcPts val="900"/>
                        </a:lnSpc>
                        <a:spcBef>
                          <a:spcPts val="590"/>
                        </a:spcBef>
                      </a:pPr>
                      <a:r>
                        <a:rPr dirty="0" sz="800" spc="-3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considera </a:t>
                      </a: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estratègica?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(sí/no) 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què?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493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69278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AAZV,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American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Association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of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eterinarians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25082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ACAVE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(Associació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Catalana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d'Agències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Viatges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Especialitzades)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Estacions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6385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ts val="930"/>
                        </a:lnSpc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AECA,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Española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48577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Contabilidad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y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Administración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Empresas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 marR="227329">
                        <a:lnSpc>
                          <a:spcPts val="900"/>
                        </a:lnSpc>
                        <a:spcBef>
                          <a:spcPts val="5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Administració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finances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295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d’estar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10477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principis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comptables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canvis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legislatius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normatius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respecte.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59309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AEDIPE,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Associació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Catalana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Direcció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Recursos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Humans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13017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AEERC,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Española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Expertos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Relación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Atenció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4">
                <a:tc>
                  <a:txBody>
                    <a:bodyPr/>
                    <a:lstStyle/>
                    <a:p>
                      <a:pPr marL="53975" marR="76263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AEM,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Española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Mantenimiento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Manteniment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409953">
                <a:tc>
                  <a:txBody>
                    <a:bodyPr/>
                    <a:lstStyle/>
                    <a:p>
                      <a:pPr marL="53975" marR="113664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AERCE,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Española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Profesionales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Compras,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Contratación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y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Aprovisionamientos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AJCC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01600">
                        <a:lnSpc>
                          <a:spcPts val="900"/>
                        </a:lnSpc>
                        <a:spcBef>
                          <a:spcPts val="73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Assistència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trobades,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reunions...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Agència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Catalana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Turisme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14160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AICAS,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Ibérica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Cuidadores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Animales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Salvajes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Col·laborador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1.160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48577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AIZA,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Ibérica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Zoos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y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Acuarios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23189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Membre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Junta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Directiva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1.625,15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7528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 marR="226060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APD,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Progreso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Dirección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 marR="176530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Administració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finances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1.298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8191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formació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específica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capacitació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habilitats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tècniques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estar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corrent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noves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tendències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gestió.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6385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APM,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Promotores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Musicales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Col·laborador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6637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d’estar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referent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sector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música.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161925">
                        <a:lnSpc>
                          <a:spcPts val="900"/>
                        </a:lnSpc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Associació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promotors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musicals.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409954">
                <a:tc>
                  <a:txBody>
                    <a:bodyPr/>
                    <a:lstStyle/>
                    <a:p>
                      <a:pPr marL="53975" marR="468630">
                        <a:lnSpc>
                          <a:spcPts val="900"/>
                        </a:lnSpc>
                        <a:spcBef>
                          <a:spcPts val="73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ASESGA,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Española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Aparcamientos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y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Garajes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22.880,00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d'estar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13271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novetats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sector.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7175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Associació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eïns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eïnes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Pienc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(entorn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Nord)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Estacions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7528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Asociación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Directivos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Financieros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 marR="176530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Administració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finances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8191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Sí.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Per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formació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específica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capacitació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habilitats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tècniques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estar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corrent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noves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tendències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gestió.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Activa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Col·laborador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9814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Convention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Bureau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9.900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13843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d'estar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informats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les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tendències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mercat,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calendari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congressos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comercialització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espais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clients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potencials.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Turisme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Convention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Bureau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urisme,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Cultura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Lleure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1.489,6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60">
                          <a:latin typeface="Trebuchet MS"/>
                          <a:cs typeface="Trebuchet MS"/>
                        </a:rPr>
                        <a:t>+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Sostenible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</a:tr>
            </a:tbl>
          </a:graphicData>
        </a:graphic>
      </p:graphicFrame>
      <p:sp>
        <p:nvSpPr>
          <p:cNvPr id="18" name="object 18"/>
          <p:cNvSpPr txBox="1"/>
          <p:nvPr/>
        </p:nvSpPr>
        <p:spPr>
          <a:xfrm>
            <a:off x="7153287" y="10226909"/>
            <a:ext cx="29908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124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16094" y="10296355"/>
            <a:ext cx="10166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40000" y="1440002"/>
          <a:ext cx="6474460" cy="8619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64689"/>
                <a:gridCol w="876300"/>
                <a:gridCol w="1049019"/>
                <a:gridCol w="822960"/>
                <a:gridCol w="662939"/>
                <a:gridCol w="1092200"/>
              </a:tblGrid>
              <a:tr h="4882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l'associació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5560" marR="191135">
                        <a:lnSpc>
                          <a:spcPts val="900"/>
                        </a:lnSpc>
                      </a:pP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Negoc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servei  </a:t>
                      </a:r>
                      <a:r>
                        <a:rPr dirty="0" sz="800" spc="-9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corporatiu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800" spc="-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ipu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participació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307975">
                        <a:lnSpc>
                          <a:spcPts val="900"/>
                        </a:lnSpc>
                        <a:spcBef>
                          <a:spcPts val="14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disposa 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càrrec/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35560" marR="85090">
                        <a:lnSpc>
                          <a:spcPts val="900"/>
                        </a:lnSpc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responsabilitat?  </a:t>
                      </a:r>
                      <a:r>
                        <a:rPr dirty="0" sz="800" spc="-9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Quin/a?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778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27940">
                        <a:lnSpc>
                          <a:spcPts val="900"/>
                        </a:lnSpc>
                        <a:spcBef>
                          <a:spcPts val="59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Quota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altres  </a:t>
                      </a: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aportacions </a:t>
                      </a: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anuals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49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marL="35560" marR="215900">
                        <a:lnSpc>
                          <a:spcPts val="900"/>
                        </a:lnSpc>
                        <a:spcBef>
                          <a:spcPts val="590"/>
                        </a:spcBef>
                      </a:pPr>
                      <a:r>
                        <a:rPr dirty="0" sz="800" spc="-3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considera </a:t>
                      </a: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estratègica?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(sí/no) 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què?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493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</a:tr>
              <a:tr h="4099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Consell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Gaudí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53975" marR="16065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naturalesa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obra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important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Gaudí.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5242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EAA,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European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Arenas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Association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3975" marR="371475">
                        <a:lnSpc>
                          <a:spcPts val="900"/>
                        </a:lnSpc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Membre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fundador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53975" marR="16637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un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vincle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sector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europeu.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Associació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Europea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d'Arenas.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68326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EAZA,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European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Association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of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and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Aquaria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8.600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56070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EAZWV,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European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Association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Z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and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Wildlife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eterinarian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3243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Elige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3975" marR="227329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Administració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f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inances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53975" marR="179705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Vicepresident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tresorer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coordinació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tècnica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jornades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treball.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7048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Sí.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Relació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empreses públiques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locals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possibilita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l’intercanvi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coneixement,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així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formació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contínua,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l’anàlisi,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tractament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reflexió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sobre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situacions similars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l’aplicació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canvis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legislatius.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4099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EPA,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European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Parking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Association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9525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Vicepresident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membre 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Junta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Directiva.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d'estar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13271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novetats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sector.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European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College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of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Zoological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Medicine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EZE,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European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Educators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Fundació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Fundació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Factor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Humà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GRAS</a:t>
                      </a:r>
                      <a:r>
                        <a:rPr dirty="0" sz="800" spc="-105">
                          <a:latin typeface="Trebuchet MS"/>
                          <a:cs typeface="Trebuchet MS"/>
                        </a:rPr>
                        <a:t>P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Great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Apes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Survival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Partnership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4099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Gremi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Garatges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Barcelona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Vocal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25.746,56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d'estar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13271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novetats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sector.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IUCN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Comitè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Espanyol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1.388,03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77914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IUCN,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International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Union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Conservation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of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Nature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2.329,10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5242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3975" marR="920115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IZEA,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International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 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Educators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Association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28702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Membre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Comitè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d'Educació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l'EAZ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54,29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4099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Live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354965">
                        <a:lnSpc>
                          <a:spcPts val="900"/>
                        </a:lnSpc>
                        <a:spcBef>
                          <a:spcPts val="73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Membres 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directors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27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20.000,00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d'estar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 marR="13271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novetats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sector.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>
                        <a:lnSpc>
                          <a:spcPts val="93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CPNL,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Consorci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53975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Normalització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Lingüística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Col·laborador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Respon.cat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5242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Ruta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Modernisme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7620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El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Park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no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pot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deixar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d'aparèixer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elements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promoció 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modernisme.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UITP,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Advancing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Public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Transport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Mobilitat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Associat/agremiat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Global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Compact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Persones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619760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60">
                          <a:latin typeface="Trebuchet MS"/>
                          <a:cs typeface="Trebuchet MS"/>
                        </a:rPr>
                        <a:t>W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APCA,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W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African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Primate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Conservation Action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295653">
                <a:tc>
                  <a:txBody>
                    <a:bodyPr/>
                    <a:lstStyle/>
                    <a:p>
                      <a:pPr marL="53975" marR="297815">
                        <a:lnSpc>
                          <a:spcPts val="900"/>
                        </a:lnSpc>
                        <a:spcBef>
                          <a:spcPts val="280"/>
                        </a:spcBef>
                      </a:pPr>
                      <a:r>
                        <a:rPr dirty="0" sz="800" spc="-60">
                          <a:latin typeface="Trebuchet MS"/>
                          <a:cs typeface="Trebuchet MS"/>
                        </a:rPr>
                        <a:t>W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AZA,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W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orld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Association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of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and 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Aquariums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2.813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Sí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25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WWF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Membre/signant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</a:tr>
            </a:tbl>
          </a:graphicData>
        </a:graphic>
      </p:graphicFrame>
      <p:sp>
        <p:nvSpPr>
          <p:cNvPr id="18" name="object 18"/>
          <p:cNvSpPr txBox="1"/>
          <p:nvPr/>
        </p:nvSpPr>
        <p:spPr>
          <a:xfrm>
            <a:off x="7153287" y="10226909"/>
            <a:ext cx="29908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124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16094" y="10296355"/>
            <a:ext cx="10166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5440" cy="307530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45" b="1">
                <a:latin typeface="Tahoma"/>
                <a:cs typeface="Tahoma"/>
              </a:rPr>
              <a:t>Privacitat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privacitat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aspecte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afecta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especial,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ciutadania,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engloba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clientes,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visitants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veïnat.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5">
                <a:latin typeface="Trebuchet MS"/>
                <a:cs typeface="Trebuchet MS"/>
              </a:rPr>
              <a:t>compleix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normativa </a:t>
            </a:r>
            <a:r>
              <a:rPr dirty="0" sz="1000" spc="-45">
                <a:latin typeface="Trebuchet MS"/>
                <a:cs typeface="Trebuchet MS"/>
              </a:rPr>
              <a:t>vigent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protecció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65">
                <a:latin typeface="Trebuchet MS"/>
                <a:cs typeface="Trebuchet MS"/>
              </a:rPr>
              <a:t>i vetlla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20">
                <a:latin typeface="Trebuchet MS"/>
                <a:cs typeface="Trebuchet MS"/>
              </a:rPr>
              <a:t>ús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tract-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ament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correctes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25">
                <a:latin typeface="Trebuchet MS"/>
                <a:cs typeface="Trebuchet MS"/>
              </a:rPr>
              <a:t> personals.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informa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50">
                <a:latin typeface="Trebuchet MS"/>
                <a:cs typeface="Trebuchet MS"/>
              </a:rPr>
              <a:t>política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privacitat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45">
                <a:latin typeface="Trebuchet MS"/>
                <a:cs typeface="Trebuchet MS"/>
              </a:rPr>
              <a:t>establerts </a:t>
            </a:r>
            <a:r>
              <a:rPr dirty="0" sz="1000" spc="-15">
                <a:latin typeface="Trebuchet MS"/>
                <a:cs typeface="Trebuchet MS"/>
              </a:rPr>
              <a:t>canals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per-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sones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50">
                <a:latin typeface="Trebuchet MS"/>
                <a:cs typeface="Trebuchet MS"/>
              </a:rPr>
              <a:t>exercir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50">
                <a:latin typeface="Trebuchet MS"/>
                <a:cs typeface="Trebuchet MS"/>
              </a:rPr>
              <a:t>drets. </a:t>
            </a:r>
            <a:r>
              <a:rPr dirty="0" sz="1000" spc="-30">
                <a:latin typeface="Trebuchet MS"/>
                <a:cs typeface="Trebuchet MS"/>
              </a:rPr>
              <a:t>Qualsevol </a:t>
            </a:r>
            <a:r>
              <a:rPr dirty="0" sz="1000" spc="-20">
                <a:latin typeface="Trebuchet MS"/>
                <a:cs typeface="Trebuchet MS"/>
              </a:rPr>
              <a:t>persona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hagi </a:t>
            </a:r>
            <a:r>
              <a:rPr dirty="0" sz="1000" spc="-65">
                <a:latin typeface="Trebuchet MS"/>
                <a:cs typeface="Trebuchet MS"/>
              </a:rPr>
              <a:t>facilitat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20">
                <a:latin typeface="Trebuchet MS"/>
                <a:cs typeface="Trebuchet MS"/>
              </a:rPr>
              <a:t>personals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B:SM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exercir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drets </a:t>
            </a:r>
            <a:r>
              <a:rPr dirty="0" sz="1000" spc="-35">
                <a:latin typeface="Trebuchet MS"/>
                <a:cs typeface="Trebuchet MS"/>
              </a:rPr>
              <a:t>d’accés, </a:t>
            </a:r>
            <a:r>
              <a:rPr dirty="0" sz="1000" spc="-50">
                <a:latin typeface="Trebuchet MS"/>
                <a:cs typeface="Trebuchet MS"/>
              </a:rPr>
              <a:t>rectificació, </a:t>
            </a:r>
            <a:r>
              <a:rPr dirty="0" sz="1000" spc="-20">
                <a:latin typeface="Trebuchet MS"/>
                <a:cs typeface="Trebuchet MS"/>
              </a:rPr>
              <a:t>supressió, </a:t>
            </a:r>
            <a:r>
              <a:rPr dirty="0" sz="1000" spc="-35">
                <a:latin typeface="Trebuchet MS"/>
                <a:cs typeface="Trebuchet MS"/>
              </a:rPr>
              <a:t>oposició, </a:t>
            </a:r>
            <a:r>
              <a:rPr dirty="0" sz="1000" spc="-60">
                <a:latin typeface="Trebuchet MS"/>
                <a:cs typeface="Trebuchet MS"/>
              </a:rPr>
              <a:t>portabilitat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limitació mitjançant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15">
                <a:latin typeface="Trebuchet MS"/>
                <a:cs typeface="Trebuchet MS"/>
              </a:rPr>
              <a:t>comu-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nicació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l’adreça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electrònica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  <a:hlinkClick r:id="rId2"/>
              </a:rPr>
              <a:t>protecciodades@bsmsa.cat.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disposa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45">
                <a:latin typeface="Trebuchet MS"/>
                <a:cs typeface="Trebuchet MS"/>
              </a:rPr>
              <a:t>delegat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protecció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5">
                <a:latin typeface="Trebuchet MS"/>
                <a:cs typeface="Trebuchet MS"/>
              </a:rPr>
              <a:t>(DPO) </a:t>
            </a:r>
            <a:r>
              <a:rPr dirty="0" sz="1000" spc="-35">
                <a:latin typeface="Trebuchet MS"/>
                <a:cs typeface="Trebuchet MS"/>
              </a:rPr>
              <a:t>davant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interes-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sades </a:t>
            </a:r>
            <a:r>
              <a:rPr dirty="0" sz="1000" spc="-15">
                <a:latin typeface="Trebuchet MS"/>
                <a:cs typeface="Trebuchet MS"/>
              </a:rPr>
              <a:t>poden </a:t>
            </a:r>
            <a:r>
              <a:rPr dirty="0" sz="1000" spc="-20">
                <a:latin typeface="Trebuchet MS"/>
                <a:cs typeface="Trebuchet MS"/>
              </a:rPr>
              <a:t>posar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manifest </a:t>
            </a:r>
            <a:r>
              <a:rPr dirty="0" sz="1000" spc="-30">
                <a:latin typeface="Trebuchet MS"/>
                <a:cs typeface="Trebuchet MS"/>
              </a:rPr>
              <a:t>qualsevol </a:t>
            </a:r>
            <a:r>
              <a:rPr dirty="0" sz="1000" spc="-35">
                <a:latin typeface="Trebuchet MS"/>
                <a:cs typeface="Trebuchet MS"/>
              </a:rPr>
              <a:t>qüestió </a:t>
            </a:r>
            <a:r>
              <a:rPr dirty="0" sz="1000" spc="-60">
                <a:latin typeface="Trebuchet MS"/>
                <a:cs typeface="Trebuchet MS"/>
              </a:rPr>
              <a:t>relativa </a:t>
            </a:r>
            <a:r>
              <a:rPr dirty="0" sz="1000" spc="-50">
                <a:latin typeface="Trebuchet MS"/>
                <a:cs typeface="Trebuchet MS"/>
              </a:rPr>
              <a:t>al tractament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20">
                <a:latin typeface="Trebuchet MS"/>
                <a:cs typeface="Trebuchet MS"/>
              </a:rPr>
              <a:t>personals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25">
                <a:latin typeface="Trebuchet MS"/>
                <a:cs typeface="Trebuchet MS"/>
              </a:rPr>
              <a:t> adreça </a:t>
            </a:r>
            <a:r>
              <a:rPr dirty="0" sz="1000" spc="-45">
                <a:latin typeface="Trebuchet MS"/>
                <a:cs typeface="Trebuchet MS"/>
              </a:rPr>
              <a:t>electrònica: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  <a:hlinkClick r:id="rId3"/>
              </a:rPr>
              <a:t>dpo@bsmsa.cat.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50">
                <a:latin typeface="Trebuchet MS"/>
                <a:cs typeface="Trebuchet MS"/>
              </a:rPr>
              <a:t>llarg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registrat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35">
                <a:latin typeface="Trebuchet MS"/>
                <a:cs typeface="Trebuchet MS"/>
              </a:rPr>
              <a:t>reclamació </a:t>
            </a:r>
            <a:r>
              <a:rPr dirty="0" sz="1000" spc="-60">
                <a:latin typeface="Trebuchet MS"/>
                <a:cs typeface="Trebuchet MS"/>
              </a:rPr>
              <a:t>referent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privacitat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ni </a:t>
            </a:r>
            <a:r>
              <a:rPr dirty="0" sz="1000" spc="-50">
                <a:latin typeface="Trebuchet MS"/>
                <a:cs typeface="Trebuchet MS"/>
              </a:rPr>
              <a:t>tam-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produït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filtració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pèrdua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d’informació.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52714" y="10226909"/>
            <a:ext cx="30035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125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431565" y="10296355"/>
            <a:ext cx="16014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418-1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3660775" cy="1038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85">
                <a:solidFill>
                  <a:srgbClr val="66B364"/>
                </a:solidFill>
                <a:latin typeface="Tahoma"/>
                <a:cs typeface="Tahoma"/>
              </a:rPr>
              <a:t>3.3</a:t>
            </a:r>
            <a:r>
              <a:rPr dirty="0" sz="2200" spc="-285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80" b="1">
                <a:solidFill>
                  <a:srgbClr val="66B364"/>
                </a:solidFill>
                <a:latin typeface="Tahoma"/>
                <a:cs typeface="Tahoma"/>
              </a:rPr>
              <a:t>Sos</a:t>
            </a:r>
            <a:r>
              <a:rPr dirty="0" sz="2200" spc="-10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2200" spc="-60" b="1">
                <a:solidFill>
                  <a:srgbClr val="66B364"/>
                </a:solidFill>
                <a:latin typeface="Tahoma"/>
                <a:cs typeface="Tahoma"/>
              </a:rPr>
              <a:t>enibilitat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75" b="1">
                <a:solidFill>
                  <a:srgbClr val="66B364"/>
                </a:solidFill>
                <a:latin typeface="Tahoma"/>
                <a:cs typeface="Tahoma"/>
              </a:rPr>
              <a:t>econòmica</a:t>
            </a:r>
            <a:endParaRPr sz="2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</a:pPr>
            <a:r>
              <a:rPr dirty="0" sz="900" spc="-65" b="1">
                <a:solidFill>
                  <a:srgbClr val="878787"/>
                </a:solidFill>
                <a:latin typeface="Tahoma"/>
                <a:cs typeface="Tahoma"/>
              </a:rPr>
              <a:t>Referències</a:t>
            </a:r>
            <a:r>
              <a:rPr dirty="0" sz="900" spc="10" b="1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900" spc="-80" b="1">
                <a:solidFill>
                  <a:srgbClr val="878787"/>
                </a:solidFill>
                <a:latin typeface="Tahoma"/>
                <a:cs typeface="Tahoma"/>
              </a:rPr>
              <a:t>GRI: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8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102-7,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102-9,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102-10,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102-45,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201-1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7299" y="2969724"/>
            <a:ext cx="1178560" cy="20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20" b="1">
                <a:solidFill>
                  <a:srgbClr val="878787"/>
                </a:solidFill>
                <a:latin typeface="Tahoma"/>
                <a:cs typeface="Tahoma"/>
              </a:rPr>
              <a:t>ODS</a:t>
            </a:r>
            <a:r>
              <a:rPr dirty="0" sz="1150" spc="-105" b="1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1150" spc="-40" b="1">
                <a:solidFill>
                  <a:srgbClr val="878787"/>
                </a:solidFill>
                <a:latin typeface="Tahoma"/>
                <a:cs typeface="Tahoma"/>
              </a:rPr>
              <a:t>Relacionats</a:t>
            </a:r>
            <a:endParaRPr sz="1150">
              <a:latin typeface="Tahoma"/>
              <a:cs typeface="Tahoma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19999" y="336662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 h="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6350">
            <a:solidFill>
              <a:srgbClr val="ACD1A3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0" name="object 20"/>
          <p:cNvGrpSpPr/>
          <p:nvPr/>
        </p:nvGrpSpPr>
        <p:grpSpPr>
          <a:xfrm>
            <a:off x="1619999" y="3621582"/>
            <a:ext cx="1638935" cy="1638935"/>
            <a:chOff x="1619999" y="3621582"/>
            <a:chExt cx="1638935" cy="1638935"/>
          </a:xfrm>
        </p:grpSpPr>
        <p:sp>
          <p:nvSpPr>
            <p:cNvPr id="21" name="object 21"/>
            <p:cNvSpPr/>
            <p:nvPr/>
          </p:nvSpPr>
          <p:spPr>
            <a:xfrm>
              <a:off x="1619999" y="3646074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 h="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6350">
              <a:solidFill>
                <a:srgbClr val="ACD1A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19999" y="3621582"/>
              <a:ext cx="1638604" cy="1638593"/>
            </a:xfrm>
            <a:prstGeom prst="rect">
              <a:avLst/>
            </a:prstGeom>
          </p:spPr>
        </p:pic>
      </p:grp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00704" y="3621582"/>
            <a:ext cx="1638597" cy="1638593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619999" y="5463571"/>
            <a:ext cx="1638604" cy="1638604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500697" y="5463571"/>
            <a:ext cx="1638604" cy="1638604"/>
          </a:xfrm>
          <a:prstGeom prst="rect">
            <a:avLst/>
          </a:prstGeom>
        </p:spPr>
      </p:pic>
      <p:sp>
        <p:nvSpPr>
          <p:cNvPr id="26" name="object 26"/>
          <p:cNvSpPr/>
          <p:nvPr/>
        </p:nvSpPr>
        <p:spPr>
          <a:xfrm>
            <a:off x="1619999" y="7354526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 h="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6350">
            <a:solidFill>
              <a:srgbClr val="ACD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7153002" y="10226909"/>
            <a:ext cx="2997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126</a:t>
            </a:fld>
            <a:endParaRPr sz="9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075" cy="75571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organització </a:t>
            </a:r>
            <a:r>
              <a:rPr dirty="0" sz="1000" spc="-25">
                <a:latin typeface="Trebuchet MS"/>
                <a:cs typeface="Trebuchet MS"/>
              </a:rPr>
              <a:t>pública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dona</a:t>
            </a:r>
            <a:r>
              <a:rPr dirty="0" sz="1000" spc="-40">
                <a:latin typeface="Trebuchet MS"/>
                <a:cs typeface="Trebuchet MS"/>
              </a:rPr>
              <a:t> servei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responsabilitat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rantir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econòmica </a:t>
            </a:r>
            <a:r>
              <a:rPr dirty="0" sz="1000" spc="-20">
                <a:latin typeface="Trebuchet MS"/>
                <a:cs typeface="Trebuchet MS"/>
              </a:rPr>
              <a:t>responsable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transparent.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40">
                <a:latin typeface="Trebuchet MS"/>
                <a:cs typeface="Trebuchet MS"/>
              </a:rPr>
              <a:t>veure </a:t>
            </a:r>
            <a:r>
              <a:rPr dirty="0" sz="1000" spc="-70">
                <a:latin typeface="Trebuchet MS"/>
                <a:cs typeface="Trebuchet MS"/>
              </a:rPr>
              <a:t>reflectit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materialitat </a:t>
            </a:r>
            <a:r>
              <a:rPr dirty="0" sz="1000" spc="-40">
                <a:latin typeface="Trebuchet MS"/>
                <a:cs typeface="Trebuchet MS"/>
              </a:rPr>
              <a:t>d’aquest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5">
                <a:latin typeface="Trebuchet MS"/>
                <a:cs typeface="Trebuchet MS"/>
              </a:rPr>
              <a:t>2018.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25">
                <a:latin typeface="Trebuchet MS"/>
                <a:cs typeface="Trebuchet MS"/>
              </a:rPr>
              <a:t>interessades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especial, </a:t>
            </a:r>
            <a:r>
              <a:rPr dirty="0" sz="1000" spc="-45">
                <a:latin typeface="Trebuchet MS"/>
                <a:cs typeface="Trebuchet MS"/>
              </a:rPr>
              <a:t>l’accionista </a:t>
            </a:r>
            <a:r>
              <a:rPr dirty="0" sz="1000" spc="-30">
                <a:latin typeface="Trebuchet MS"/>
                <a:cs typeface="Trebuchet MS"/>
              </a:rPr>
              <a:t>únic,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5">
                <a:latin typeface="Trebuchet MS"/>
                <a:cs typeface="Trebuchet MS"/>
              </a:rPr>
              <a:t>de Barcelona, esperen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60">
                <a:latin typeface="Trebuchet MS"/>
                <a:cs typeface="Trebuchet MS"/>
              </a:rPr>
              <a:t>eficient, </a:t>
            </a:r>
            <a:r>
              <a:rPr dirty="0" sz="1000" spc="-40">
                <a:latin typeface="Trebuchet MS"/>
                <a:cs typeface="Trebuchet MS"/>
              </a:rPr>
              <a:t>eficaç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responsable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recursos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30">
                <a:latin typeface="Trebuchet MS"/>
                <a:cs typeface="Trebuchet MS"/>
              </a:rPr>
              <a:t>punt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vista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econòmic,</a:t>
            </a:r>
            <a:r>
              <a:rPr dirty="0" sz="1000" spc="-35">
                <a:latin typeface="Trebuchet MS"/>
                <a:cs typeface="Trebuchet MS"/>
              </a:rPr>
              <a:t> financer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5">
                <a:latin typeface="Trebuchet MS"/>
                <a:cs typeface="Trebuchet MS"/>
              </a:rPr>
              <a:t> social,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fet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contribueix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sostenible.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econòmica </a:t>
            </a:r>
            <a:r>
              <a:rPr dirty="0" sz="1000" spc="-20">
                <a:latin typeface="Trebuchet MS"/>
                <a:cs typeface="Trebuchet MS"/>
              </a:rPr>
              <a:t>responsable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20">
                <a:latin typeface="Trebuchet MS"/>
                <a:cs typeface="Trebuchet MS"/>
              </a:rPr>
              <a:t>emmarcada 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Política </a:t>
            </a:r>
            <a:r>
              <a:rPr dirty="0" sz="1000" spc="-50">
                <a:latin typeface="Trebuchet MS"/>
                <a:cs typeface="Trebuchet MS"/>
              </a:rPr>
              <a:t>integral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queda </a:t>
            </a:r>
            <a:r>
              <a:rPr dirty="0" sz="1000" spc="-45">
                <a:latin typeface="Trebuchet MS"/>
                <a:cs typeface="Trebuchet MS"/>
              </a:rPr>
              <a:t>recollida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10">
                <a:latin typeface="Trebuchet MS"/>
                <a:cs typeface="Trebuchet MS"/>
              </a:rPr>
              <a:t>2018-2023, </a:t>
            </a:r>
            <a:r>
              <a:rPr dirty="0" sz="1000" spc="-35">
                <a:latin typeface="Trebuchet MS"/>
                <a:cs typeface="Trebuchet MS"/>
              </a:rPr>
              <a:t>concretament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perspectiva </a:t>
            </a:r>
            <a:r>
              <a:rPr dirty="0" sz="1000" spc="-25">
                <a:latin typeface="Trebuchet MS"/>
                <a:cs typeface="Trebuchet MS"/>
              </a:rPr>
              <a:t>de finances </a:t>
            </a:r>
            <a:r>
              <a:rPr dirty="0" sz="1000" spc="-20">
                <a:latin typeface="Trebuchet MS"/>
                <a:cs typeface="Trebuchet MS"/>
              </a:rPr>
              <a:t>desplegada en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línies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estratègiques:</a:t>
            </a:r>
            <a:endParaRPr sz="1000">
              <a:latin typeface="Trebuchet MS"/>
              <a:cs typeface="Trebuchet MS"/>
            </a:endParaRPr>
          </a:p>
          <a:p>
            <a:pPr algn="just" marL="12700" marR="641985">
              <a:lnSpc>
                <a:spcPct val="183400"/>
              </a:lnSpc>
            </a:pPr>
            <a:r>
              <a:rPr dirty="0" sz="1000">
                <a:latin typeface="Trebuchet MS"/>
                <a:cs typeface="Trebuchet MS"/>
              </a:rPr>
              <a:t>L9_ </a:t>
            </a:r>
            <a:r>
              <a:rPr dirty="0" sz="1000" spc="-35">
                <a:latin typeface="Trebuchet MS"/>
                <a:cs typeface="Trebuchet MS"/>
              </a:rPr>
              <a:t>- </a:t>
            </a:r>
            <a:r>
              <a:rPr dirty="0" sz="1000" spc="-25">
                <a:latin typeface="Trebuchet MS"/>
                <a:cs typeface="Trebuchet MS"/>
              </a:rPr>
              <a:t>Manteniment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5">
                <a:latin typeface="Trebuchet MS"/>
                <a:cs typeface="Trebuchet MS"/>
              </a:rPr>
              <a:t>SEC </a:t>
            </a:r>
            <a:r>
              <a:rPr dirty="0" sz="1000" spc="-35">
                <a:latin typeface="Trebuchet MS"/>
                <a:cs typeface="Trebuchet MS"/>
              </a:rPr>
              <a:t>(operador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mercat)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l’autonomia </a:t>
            </a:r>
            <a:r>
              <a:rPr dirty="0" sz="1000" spc="-25">
                <a:latin typeface="Trebuchet MS"/>
                <a:cs typeface="Trebuchet MS"/>
              </a:rPr>
              <a:t>econòmica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financera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L10_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-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Inversió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econòmica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recull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estratègics del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pots </a:t>
            </a:r>
            <a:r>
              <a:rPr dirty="0" sz="1000" spc="-40">
                <a:latin typeface="Trebuchet MS"/>
                <a:cs typeface="Trebuchet MS"/>
              </a:rPr>
              <a:t>veure </a:t>
            </a: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</a:rPr>
              <a:t>.</a:t>
            </a:r>
            <a:r>
              <a:rPr dirty="0" sz="1000" spc="-60" b="1">
                <a:solidFill>
                  <a:srgbClr val="DD132C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 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seguiment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òrgans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d’on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tracten,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d’altres,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promisos,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recursos,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millora,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desviacions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incidències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pugui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haver.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0">
                <a:latin typeface="Trebuchet MS"/>
                <a:cs typeface="Trebuchet MS"/>
              </a:rPr>
              <a:t>integral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20">
                <a:latin typeface="Trebuchet MS"/>
                <a:cs typeface="Trebuchet MS"/>
              </a:rPr>
              <a:t>possible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concreció de </a:t>
            </a:r>
            <a:r>
              <a:rPr dirty="0" sz="1000" spc="-60">
                <a:latin typeface="Trebuchet MS"/>
                <a:cs typeface="Trebuchet MS"/>
              </a:rPr>
              <a:t>l’estratègia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auditories,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siste-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mesurament, els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responsabilitats; </a:t>
            </a:r>
            <a:r>
              <a:rPr dirty="0" sz="1000" spc="-60">
                <a:latin typeface="Trebuchet MS"/>
                <a:cs typeface="Trebuchet MS"/>
              </a:rPr>
              <a:t>així,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supervisem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avaluem els </a:t>
            </a:r>
            <a:r>
              <a:rPr dirty="0" sz="1000" spc="-40">
                <a:latin typeface="Trebuchet MS"/>
                <a:cs typeface="Trebuchet MS"/>
              </a:rPr>
              <a:t>resultats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econòmica responsable.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Durant</a:t>
            </a:r>
            <a:r>
              <a:rPr dirty="0" sz="1000" spc="-60">
                <a:latin typeface="Trebuchet MS"/>
                <a:cs typeface="Trebuchet MS"/>
              </a:rPr>
              <a:t> l’any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consolidat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objectius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30">
                <a:latin typeface="Trebuchet MS"/>
                <a:cs typeface="Trebuchet MS"/>
              </a:rPr>
              <a:t>funcionament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partir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l’execució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5">
                <a:latin typeface="Trebuchet MS"/>
                <a:cs typeface="Trebuchet MS"/>
              </a:rPr>
              <a:t>integral. </a:t>
            </a:r>
            <a:r>
              <a:rPr dirty="0" sz="1000" spc="1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vegada desenvolupats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procediments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unitats,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quadre </a:t>
            </a:r>
            <a:r>
              <a:rPr dirty="0" sz="1000" spc="-25">
                <a:latin typeface="Trebuchet MS"/>
                <a:cs typeface="Trebuchet MS"/>
              </a:rPr>
              <a:t>de comandament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dels </a:t>
            </a:r>
            <a:r>
              <a:rPr dirty="0" sz="1000" spc="-20">
                <a:latin typeface="Trebuchet MS"/>
                <a:cs typeface="Trebuchet MS"/>
              </a:rPr>
              <a:t>indicadors </a:t>
            </a:r>
            <a:r>
              <a:rPr dirty="0" sz="1000" spc="-25">
                <a:latin typeface="Trebuchet MS"/>
                <a:cs typeface="Trebuchet MS"/>
              </a:rPr>
              <a:t>clau </a:t>
            </a:r>
            <a:r>
              <a:rPr dirty="0" sz="1000" spc="-10">
                <a:latin typeface="Trebuchet MS"/>
                <a:cs typeface="Trebuchet MS"/>
              </a:rPr>
              <a:t>(KPI,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sigles en anglès)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30">
                <a:latin typeface="Trebuchet MS"/>
                <a:cs typeface="Trebuchet MS"/>
              </a:rPr>
              <a:t>corresponents,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50">
                <a:latin typeface="Trebuchet MS"/>
                <a:cs typeface="Trebuchet MS"/>
              </a:rPr>
              <a:t>centrat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definició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l’assoliment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objectius estratègics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marc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estratègic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establert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període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2018-2023.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organització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econòmica responsable, </a:t>
            </a:r>
            <a:r>
              <a:rPr dirty="0" u="sng" sz="1000" spc="-60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sz="1000" spc="-60" b="1">
                <a:solidFill>
                  <a:srgbClr val="DD132C"/>
                </a:solidFill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pots accedir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40">
                <a:latin typeface="Trebuchet MS"/>
                <a:cs typeface="Trebuchet MS"/>
              </a:rPr>
              <a:t>reptes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econòmics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5">
                <a:latin typeface="Trebuchet MS"/>
                <a:cs typeface="Trebuchet MS"/>
              </a:rPr>
              <a:t> destaquem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AutoNum type="arabicPeriod"/>
              <a:tabLst>
                <a:tab pos="264795" algn="l"/>
              </a:tabLst>
            </a:pPr>
            <a:r>
              <a:rPr dirty="0" sz="1000" spc="-15">
                <a:latin typeface="Trebuchet MS"/>
                <a:cs typeface="Trebuchet MS"/>
              </a:rPr>
              <a:t>Mantenim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operador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mercat: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valoració </a:t>
            </a:r>
            <a:r>
              <a:rPr dirty="0" sz="1000" spc="-25">
                <a:latin typeface="Trebuchet MS"/>
                <a:cs typeface="Trebuchet MS"/>
              </a:rPr>
              <a:t>econòmica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fase </a:t>
            </a:r>
            <a:r>
              <a:rPr dirty="0" sz="1000" spc="-45">
                <a:latin typeface="Trebuchet MS"/>
                <a:cs typeface="Trebuchet MS"/>
              </a:rPr>
              <a:t>d’estudi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20">
                <a:latin typeface="Trebuchet MS"/>
                <a:cs typeface="Trebuchet MS"/>
              </a:rPr>
              <a:t>encàrrecs </a:t>
            </a:r>
            <a:r>
              <a:rPr dirty="0" sz="1000" spc="-120">
                <a:latin typeface="Trebuchet MS"/>
                <a:cs typeface="Trebuchet MS"/>
              </a:rPr>
              <a:t>i/o </a:t>
            </a:r>
            <a:r>
              <a:rPr dirty="0" sz="1000" spc="-25">
                <a:latin typeface="Trebuchet MS"/>
                <a:cs typeface="Trebuchet MS"/>
              </a:rPr>
              <a:t>modificacions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40">
                <a:latin typeface="Trebuchet MS"/>
                <a:cs typeface="Trebuchet MS"/>
              </a:rPr>
              <a:t>derivats 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50">
                <a:latin typeface="Trebuchet MS"/>
                <a:cs typeface="Trebuchet MS"/>
              </a:rPr>
              <a:t>estratègic,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sigut </a:t>
            </a:r>
            <a:r>
              <a:rPr dirty="0" sz="1000" spc="-45">
                <a:latin typeface="Trebuchet MS"/>
                <a:cs typeface="Trebuchet MS"/>
              </a:rPr>
              <a:t>valorats </a:t>
            </a:r>
            <a:r>
              <a:rPr dirty="0" sz="1000" spc="-40">
                <a:latin typeface="Trebuchet MS"/>
                <a:cs typeface="Trebuchet MS"/>
              </a:rPr>
              <a:t>prèviament </a:t>
            </a:r>
            <a:r>
              <a:rPr dirty="0" sz="1000">
                <a:latin typeface="Trebuchet MS"/>
                <a:cs typeface="Trebuchet MS"/>
              </a:rPr>
              <a:t>segons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criteris </a:t>
            </a:r>
            <a:r>
              <a:rPr dirty="0" sz="1000" spc="-15">
                <a:latin typeface="Trebuchet MS"/>
                <a:cs typeface="Trebuchet MS"/>
              </a:rPr>
              <a:t>econòmics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B:SM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ajustats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qualsevol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cas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criteris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25">
                <a:latin typeface="Trebuchet MS"/>
                <a:cs typeface="Trebuchet MS"/>
              </a:rPr>
              <a:t>SEC-2010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continuar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empresa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mercat.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AutoNum type="arabicPeriod"/>
              <a:tabLst>
                <a:tab pos="264795" algn="l"/>
              </a:tabLst>
            </a:pPr>
            <a:r>
              <a:rPr dirty="0" sz="1000" spc="-25">
                <a:latin typeface="Trebuchet MS"/>
                <a:cs typeface="Trebuchet MS"/>
              </a:rPr>
              <a:t>Adaptem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35">
                <a:latin typeface="Trebuchet MS"/>
                <a:cs typeface="Trebuchet MS"/>
              </a:rPr>
              <a:t>requeriments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5">
                <a:latin typeface="Trebuchet MS"/>
                <a:cs typeface="Trebuchet MS"/>
              </a:rPr>
              <a:t>canvis </a:t>
            </a:r>
            <a:r>
              <a:rPr dirty="0" sz="1000" spc="-35">
                <a:latin typeface="Trebuchet MS"/>
                <a:cs typeface="Trebuchet MS"/>
              </a:rPr>
              <a:t>legislatius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imatge </a:t>
            </a:r>
            <a:r>
              <a:rPr dirty="0" sz="1000" spc="-65">
                <a:latin typeface="Trebuchet MS"/>
                <a:cs typeface="Trebuchet MS"/>
              </a:rPr>
              <a:t>fidel,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transparència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màxima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econom-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icofinancera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societat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80">
                <a:latin typeface="Trebuchet MS"/>
                <a:cs typeface="Trebuchet MS"/>
              </a:rPr>
              <a:t>fi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gestionar-la. </a:t>
            </a:r>
            <a:r>
              <a:rPr dirty="0" sz="1000" spc="5">
                <a:latin typeface="Trebuchet MS"/>
                <a:cs typeface="Trebuchet MS"/>
              </a:rPr>
              <a:t>Hem </a:t>
            </a:r>
            <a:r>
              <a:rPr dirty="0" sz="1000" spc="-50">
                <a:latin typeface="Trebuchet MS"/>
                <a:cs typeface="Trebuchet MS"/>
              </a:rPr>
              <a:t>garantit </a:t>
            </a:r>
            <a:r>
              <a:rPr dirty="0" sz="1000" spc="-35">
                <a:latin typeface="Trebuchet MS"/>
                <a:cs typeface="Trebuchet MS"/>
              </a:rPr>
              <a:t>l’accés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participació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responsables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econòmica 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60">
                <a:latin typeface="Trebuchet MS"/>
                <a:cs typeface="Trebuchet MS"/>
              </a:rPr>
              <a:t>facilitar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planificació,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valoració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econòmiques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75">
                <a:latin typeface="Trebuchet MS"/>
                <a:cs typeface="Trebuchet MS"/>
              </a:rPr>
              <a:t>l’activitat:</a:t>
            </a:r>
            <a:endParaRPr sz="1000">
              <a:latin typeface="Trebuchet MS"/>
              <a:cs typeface="Trebuchet MS"/>
            </a:endParaRPr>
          </a:p>
          <a:p>
            <a:pPr algn="just" lvl="1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Hem </a:t>
            </a:r>
            <a:r>
              <a:rPr dirty="0" sz="1000" spc="-50">
                <a:latin typeface="Trebuchet MS"/>
                <a:cs typeface="Trebuchet MS"/>
              </a:rPr>
              <a:t>elaborat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documentació econòmica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financera per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5">
                <a:latin typeface="Trebuchet MS"/>
                <a:cs typeface="Trebuchet MS"/>
              </a:rPr>
              <a:t>reflecteixi,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 </a:t>
            </a:r>
            <a:r>
              <a:rPr dirty="0" sz="1000" spc="-35">
                <a:latin typeface="Trebuchet MS"/>
                <a:cs typeface="Trebuchet MS"/>
              </a:rPr>
              <a:t>clara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detallada,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requeriments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-35">
                <a:latin typeface="Trebuchet MS"/>
                <a:cs typeface="Trebuchet MS"/>
              </a:rPr>
              <a:t>(aprovació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sell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-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pressupost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35">
                <a:latin typeface="Trebuchet MS"/>
                <a:cs typeface="Trebuchet MS"/>
              </a:rPr>
              <a:t>BSM).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53287" y="10226909"/>
            <a:ext cx="29908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128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533177" y="10296355"/>
            <a:ext cx="14998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103-3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075" cy="75126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624205" marR="5080" indent="-252095">
              <a:lnSpc>
                <a:spcPct val="112500"/>
              </a:lnSpc>
              <a:spcBef>
                <a:spcPts val="100"/>
              </a:spcBef>
              <a:buChar char="•"/>
              <a:tabLst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Hem </a:t>
            </a:r>
            <a:r>
              <a:rPr dirty="0" sz="1000" spc="-45">
                <a:latin typeface="Trebuchet MS"/>
                <a:cs typeface="Trebuchet MS"/>
              </a:rPr>
              <a:t>presentat,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termini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forma </a:t>
            </a:r>
            <a:r>
              <a:rPr dirty="0" sz="1000" spc="-40">
                <a:latin typeface="Trebuchet MS"/>
                <a:cs typeface="Trebuchet MS"/>
              </a:rPr>
              <a:t>escaient,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econòmica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financera,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validació,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suport a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comptes </a:t>
            </a:r>
            <a:r>
              <a:rPr dirty="0" sz="1000" spc="-70">
                <a:latin typeface="Trebuchet MS"/>
                <a:cs typeface="Trebuchet MS"/>
              </a:rPr>
              <a:t>d’explotació/activitat,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40">
                <a:latin typeface="Trebuchet MS"/>
                <a:cs typeface="Trebuchet MS"/>
              </a:rPr>
              <a:t>productes/serveis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fase </a:t>
            </a:r>
            <a:r>
              <a:rPr dirty="0" sz="1000" spc="-50">
                <a:latin typeface="Trebuchet MS"/>
                <a:cs typeface="Trebuchet MS"/>
              </a:rPr>
              <a:t>d’estudi,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canvis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normativa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altre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motiu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afectació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econòmica.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Hem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elaborat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comptes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anuals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individuals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consolidats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reflectit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imatge</a:t>
            </a:r>
            <a:r>
              <a:rPr dirty="0" sz="1000" spc="-55">
                <a:latin typeface="Trebuchet MS"/>
                <a:cs typeface="Trebuchet MS"/>
              </a:rPr>
              <a:t> fidel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resultats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40">
                <a:latin typeface="Trebuchet MS"/>
                <a:cs typeface="Trebuchet MS"/>
              </a:rPr>
              <a:t>patrimoni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societat,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55">
                <a:latin typeface="Trebuchet MS"/>
                <a:cs typeface="Trebuchet MS"/>
              </a:rPr>
              <a:t> estat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sotme-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sos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auditoria </a:t>
            </a:r>
            <a:r>
              <a:rPr dirty="0" sz="1000" spc="-35">
                <a:latin typeface="Trebuchet MS"/>
                <a:cs typeface="Trebuchet MS"/>
              </a:rPr>
              <a:t>financera per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20">
                <a:latin typeface="Trebuchet MS"/>
                <a:cs typeface="Trebuchet MS"/>
              </a:rPr>
              <a:t>persona </a:t>
            </a:r>
            <a:r>
              <a:rPr dirty="0" sz="1000" spc="-50">
                <a:latin typeface="Trebuchet MS"/>
                <a:cs typeface="Trebuchet MS"/>
              </a:rPr>
              <a:t>experta </a:t>
            </a:r>
            <a:r>
              <a:rPr dirty="0" sz="1000" spc="-30">
                <a:latin typeface="Trebuchet MS"/>
                <a:cs typeface="Trebuchet MS"/>
              </a:rPr>
              <a:t>independent </a:t>
            </a:r>
            <a:r>
              <a:rPr dirty="0" sz="1000" spc="-15">
                <a:latin typeface="Trebuchet MS"/>
                <a:cs typeface="Trebuchet MS"/>
              </a:rPr>
              <a:t>nomenada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(presentació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comptes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anuals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sense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condicions).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AutoNum type="arabicPeriod" startAt="3"/>
              <a:tabLst>
                <a:tab pos="264795" algn="l"/>
              </a:tabLst>
            </a:pPr>
            <a:r>
              <a:rPr dirty="0" sz="1000" spc="-15">
                <a:latin typeface="Trebuchet MS"/>
                <a:cs typeface="Trebuchet MS"/>
              </a:rPr>
              <a:t>Desenvolupem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millorem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circuit </a:t>
            </a:r>
            <a:r>
              <a:rPr dirty="0" sz="1000" spc="-40">
                <a:latin typeface="Trebuchet MS"/>
                <a:cs typeface="Trebuchet MS"/>
              </a:rPr>
              <a:t>d’inicis </a:t>
            </a:r>
            <a:r>
              <a:rPr dirty="0" sz="1000" spc="-50">
                <a:latin typeface="Trebuchet MS"/>
                <a:cs typeface="Trebuchet MS"/>
              </a:rPr>
              <a:t>d’expedient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perspectiva </a:t>
            </a:r>
            <a:r>
              <a:rPr dirty="0" sz="1000" spc="-30">
                <a:latin typeface="Trebuchet MS"/>
                <a:cs typeface="Trebuchet MS"/>
              </a:rPr>
              <a:t> econòmica, </a:t>
            </a:r>
            <a:r>
              <a:rPr dirty="0" sz="1000" spc="-35">
                <a:latin typeface="Trebuchet MS"/>
                <a:cs typeface="Trebuchet MS"/>
              </a:rPr>
              <a:t>financera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d’administració,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procediment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juridicoadministra-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tiu: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55">
                <a:latin typeface="Trebuchet MS"/>
                <a:cs typeface="Trebuchet MS"/>
              </a:rPr>
              <a:t>línia,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60">
                <a:latin typeface="Trebuchet MS"/>
                <a:cs typeface="Trebuchet MS"/>
              </a:rPr>
              <a:t>millorat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econòmica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rep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20">
                <a:latin typeface="Trebuchet MS"/>
                <a:cs typeface="Trebuchet MS"/>
              </a:rPr>
              <a:t>Mesa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l’hora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validar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inicis </a:t>
            </a:r>
            <a:r>
              <a:rPr dirty="0" sz="1000" spc="-50">
                <a:latin typeface="Trebuchet MS"/>
                <a:cs typeface="Trebuchet MS"/>
              </a:rPr>
              <a:t>d’expedient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contractació,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45">
                <a:latin typeface="Trebuchet MS"/>
                <a:cs typeface="Trebuchet MS"/>
              </a:rPr>
              <a:t>estructurat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55">
                <a:latin typeface="Trebuchet MS"/>
                <a:cs typeface="Trebuchet MS"/>
              </a:rPr>
              <a:t>agilitzar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40">
                <a:latin typeface="Trebuchet MS"/>
                <a:cs typeface="Trebuchet MS"/>
              </a:rPr>
              <a:t>administratiu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control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pressupost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derivat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feta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AutoNum type="arabicPeriod" startAt="3"/>
            </a:pPr>
            <a:endParaRPr sz="850">
              <a:latin typeface="Trebuchet MS"/>
              <a:cs typeface="Trebuchet MS"/>
            </a:endParaRPr>
          </a:p>
          <a:p>
            <a:pPr marL="264160" indent="-252095">
              <a:lnSpc>
                <a:spcPct val="100000"/>
              </a:lnSpc>
              <a:spcBef>
                <a:spcPts val="5"/>
              </a:spcBef>
              <a:buAutoNum type="arabicPeriod" startAt="3"/>
              <a:tabLst>
                <a:tab pos="264160" algn="l"/>
                <a:tab pos="264795" algn="l"/>
              </a:tabLst>
            </a:pPr>
            <a:r>
              <a:rPr dirty="0" sz="1000" spc="-45">
                <a:latin typeface="Trebuchet MS"/>
                <a:cs typeface="Trebuchet MS"/>
              </a:rPr>
              <a:t>Automatitzem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processos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administratius: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recaptació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parquímetres</a:t>
            </a:r>
            <a:endParaRPr sz="1000">
              <a:latin typeface="Trebuchet MS"/>
              <a:cs typeface="Trebuchet MS"/>
            </a:endParaRPr>
          </a:p>
          <a:p>
            <a:pPr algn="just" lvl="1" marL="624205" marR="5715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Hem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sinergies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GISArea, </a:t>
            </a:r>
            <a:r>
              <a:rPr dirty="0" sz="1000">
                <a:latin typeface="Trebuchet MS"/>
                <a:cs typeface="Trebuchet MS"/>
              </a:rPr>
              <a:t>GISRutes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PDA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vigilants,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n’hem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definit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especificacions.</a:t>
            </a:r>
            <a:endParaRPr sz="1000">
              <a:latin typeface="Trebuchet MS"/>
              <a:cs typeface="Trebuchet MS"/>
            </a:endParaRPr>
          </a:p>
          <a:p>
            <a:pPr algn="just" lvl="1" marL="624205" marR="5080" indent="-252095">
              <a:lnSpc>
                <a:spcPct val="112500"/>
              </a:lnSpc>
              <a:spcBef>
                <a:spcPts val="850"/>
              </a:spcBef>
              <a:buFont typeface="Trebuchet MS"/>
              <a:buChar char="•"/>
              <a:tabLst>
                <a:tab pos="624840" algn="l"/>
              </a:tabLst>
            </a:pPr>
            <a:r>
              <a:rPr dirty="0" sz="1000" spc="-30" i="1">
                <a:latin typeface="Trebuchet MS"/>
                <a:cs typeface="Trebuchet MS"/>
              </a:rPr>
              <a:t>Back-office </a:t>
            </a:r>
            <a:r>
              <a:rPr dirty="0" sz="1000" spc="-40">
                <a:latin typeface="Trebuchet MS"/>
                <a:cs typeface="Trebuchet MS"/>
              </a:rPr>
              <a:t>(gestió </a:t>
            </a:r>
            <a:r>
              <a:rPr dirty="0" sz="1000" spc="-50">
                <a:latin typeface="Trebuchet MS"/>
                <a:cs typeface="Trebuchet MS"/>
              </a:rPr>
              <a:t>interna):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5">
                <a:latin typeface="Trebuchet MS"/>
                <a:cs typeface="Trebuchet MS"/>
              </a:rPr>
              <a:t>definit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requeriments 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planificació,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visual-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ització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l’assignació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rutes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recaptació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25">
                <a:latin typeface="Trebuchet MS"/>
                <a:cs typeface="Trebuchet MS"/>
              </a:rPr>
              <a:t>equips, </a:t>
            </a:r>
            <a:r>
              <a:rPr dirty="0" sz="1000" spc="-35">
                <a:latin typeface="Trebuchet MS"/>
                <a:cs typeface="Trebuchet MS"/>
              </a:rPr>
              <a:t>igual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visualització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temps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real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70">
                <a:latin typeface="Trebuchet MS"/>
                <a:cs typeface="Trebuchet MS"/>
              </a:rPr>
              <a:t>l’estat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recaptació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dels </a:t>
            </a:r>
            <a:r>
              <a:rPr dirty="0" sz="1000" spc="-35">
                <a:latin typeface="Trebuchet MS"/>
                <a:cs typeface="Trebuchet MS"/>
              </a:rPr>
              <a:t>parquímetres,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generació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d’informes.</a:t>
            </a:r>
            <a:endParaRPr sz="1000">
              <a:latin typeface="Trebuchet MS"/>
              <a:cs typeface="Trebuchet MS"/>
            </a:endParaRPr>
          </a:p>
          <a:p>
            <a:pPr algn="just" lvl="1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Dispositiu </a:t>
            </a:r>
            <a:r>
              <a:rPr dirty="0" sz="1000" spc="-45">
                <a:latin typeface="Trebuchet MS"/>
                <a:cs typeface="Trebuchet MS"/>
              </a:rPr>
              <a:t>mòbil: </a:t>
            </a: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concreció dels </a:t>
            </a:r>
            <a:r>
              <a:rPr dirty="0" sz="1000" spc="-35">
                <a:latin typeface="Trebuchet MS"/>
                <a:cs typeface="Trebuchet MS"/>
              </a:rPr>
              <a:t>requeriments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dispositiu </a:t>
            </a:r>
            <a:r>
              <a:rPr dirty="0" sz="1000" spc="-35">
                <a:latin typeface="Trebuchet MS"/>
                <a:cs typeface="Trebuchet MS"/>
              </a:rPr>
              <a:t>mòbil </a:t>
            </a:r>
            <a:r>
              <a:rPr dirty="0" sz="1000" spc="-30">
                <a:latin typeface="Trebuchet MS"/>
                <a:cs typeface="Trebuchet MS"/>
              </a:rPr>
              <a:t>quant 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implementació d’una aplicació mòbil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línia </a:t>
            </a:r>
            <a:r>
              <a:rPr dirty="0" sz="1000" spc="-40">
                <a:latin typeface="Trebuchet MS"/>
                <a:cs typeface="Trebuchet MS"/>
              </a:rPr>
              <a:t>lligada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 i="1">
                <a:latin typeface="Trebuchet MS"/>
                <a:cs typeface="Trebuchet MS"/>
              </a:rPr>
              <a:t>back-office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permeti,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60">
                <a:latin typeface="Trebuchet MS"/>
                <a:cs typeface="Trebuchet MS"/>
              </a:rPr>
              <a:t>d’altres,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introducció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dispositiu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incidències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recaptació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0">
                <a:latin typeface="Trebuchet MS"/>
                <a:cs typeface="Trebuchet MS"/>
              </a:rPr>
              <a:t>gen-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eració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automàtica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d’ordres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(OT)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GMAO.</a:t>
            </a:r>
            <a:endParaRPr sz="1000">
              <a:latin typeface="Trebuchet MS"/>
              <a:cs typeface="Trebuchet MS"/>
            </a:endParaRPr>
          </a:p>
          <a:p>
            <a:pPr algn="just" lvl="1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0">
                <a:latin typeface="Trebuchet MS"/>
                <a:cs typeface="Trebuchet MS"/>
              </a:rPr>
              <a:t>Actualment,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equips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recaptació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dispositiu </a:t>
            </a:r>
            <a:r>
              <a:rPr dirty="0" sz="1000" spc="-35">
                <a:latin typeface="Trebuchet MS"/>
                <a:cs typeface="Trebuchet MS"/>
              </a:rPr>
              <a:t>mòbil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30">
                <a:latin typeface="Trebuchet MS"/>
                <a:cs typeface="Trebuchet MS"/>
              </a:rPr>
              <a:t>vehicles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infor-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ruta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assignada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(document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PDF),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geolocalització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navegació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(Google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Maps).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AutoNum type="arabicPeriod" startAt="3"/>
              <a:tabLst>
                <a:tab pos="264795" algn="l"/>
              </a:tabLst>
            </a:pPr>
            <a:r>
              <a:rPr dirty="0" sz="1000" spc="-45">
                <a:latin typeface="Trebuchet MS"/>
                <a:cs typeface="Trebuchet MS"/>
              </a:rPr>
              <a:t>Optimitzem </a:t>
            </a:r>
            <a:r>
              <a:rPr dirty="0" sz="1000" spc="-50">
                <a:latin typeface="Trebuchet MS"/>
                <a:cs typeface="Trebuchet MS"/>
              </a:rPr>
              <a:t>l’aplicació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bonificacions fiscals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l’impost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societats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imposició </a:t>
            </a:r>
            <a:r>
              <a:rPr dirty="0" sz="1000" spc="-35">
                <a:latin typeface="Trebuchet MS"/>
                <a:cs typeface="Trebuchet MS"/>
              </a:rPr>
              <a:t>in-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directa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rendiments </a:t>
            </a:r>
            <a:r>
              <a:rPr dirty="0" sz="1000" spc="-25">
                <a:latin typeface="Trebuchet MS"/>
                <a:cs typeface="Trebuchet MS"/>
              </a:rPr>
              <a:t>procedents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competència municipal,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garantit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50">
                <a:latin typeface="Trebuchet MS"/>
                <a:cs typeface="Trebuchet MS"/>
              </a:rPr>
              <a:t>d’explotació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30">
                <a:latin typeface="Trebuchet MS"/>
                <a:cs typeface="Trebuchet MS"/>
              </a:rPr>
              <a:t>estiguin subjectes a </a:t>
            </a:r>
            <a:r>
              <a:rPr dirty="0" sz="1000" spc="-65">
                <a:latin typeface="Trebuchet MS"/>
                <a:cs typeface="Trebuchet MS"/>
              </a:rPr>
              <a:t>l’IVA i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l’ITP </a:t>
            </a:r>
            <a:r>
              <a:rPr dirty="0" sz="1000" spc="-35">
                <a:latin typeface="Trebuchet MS"/>
                <a:cs typeface="Trebuchet MS"/>
              </a:rPr>
              <a:t>(impost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15">
                <a:latin typeface="Trebuchet MS"/>
                <a:cs typeface="Trebuchet MS"/>
              </a:rPr>
              <a:t>transmissions </a:t>
            </a:r>
            <a:r>
              <a:rPr dirty="0" sz="1000" spc="-40">
                <a:latin typeface="Trebuchet MS"/>
                <a:cs typeface="Trebuchet MS"/>
              </a:rPr>
              <a:t>patrimonials).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35">
                <a:latin typeface="Trebuchet MS"/>
                <a:cs typeface="Trebuchet MS"/>
              </a:rPr>
              <a:t>assolit </a:t>
            </a:r>
            <a:r>
              <a:rPr dirty="0" sz="1000" spc="-45">
                <a:latin typeface="Trebuchet MS"/>
                <a:cs typeface="Trebuchet MS"/>
              </a:rPr>
              <a:t>era </a:t>
            </a:r>
            <a:r>
              <a:rPr dirty="0" sz="1000" spc="-35">
                <a:latin typeface="Trebuchet MS"/>
                <a:cs typeface="Trebuchet MS"/>
              </a:rPr>
              <a:t>complir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obligacions </a:t>
            </a:r>
            <a:r>
              <a:rPr dirty="0" sz="1000" spc="-40">
                <a:latin typeface="Trebuchet MS"/>
                <a:cs typeface="Trebuchet MS"/>
              </a:rPr>
              <a:t>fis-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minimitzant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cost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imposició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directa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imposició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indirecta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(IVA).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Hem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destacar,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25">
                <a:latin typeface="Trebuchet MS"/>
                <a:cs typeface="Trebuchet MS"/>
              </a:rPr>
              <a:t> aquesta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qüestió,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tingut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incidència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autoritats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fiscals.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AutoNum type="arabicPeriod" startAt="3"/>
              <a:tabLst>
                <a:tab pos="264795" algn="l"/>
              </a:tabLst>
            </a:pPr>
            <a:r>
              <a:rPr dirty="0" sz="1000" spc="-35">
                <a:latin typeface="Trebuchet MS"/>
                <a:cs typeface="Trebuchet MS"/>
              </a:rPr>
              <a:t>Concretem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definim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preus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transferència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prestacions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empreses,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95">
                <a:latin typeface="Trebuchet MS"/>
                <a:cs typeface="Trebuchet MS"/>
              </a:rPr>
              <a:t>tot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L’objectiu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45">
                <a:latin typeface="Trebuchet MS"/>
                <a:cs typeface="Trebuchet MS"/>
              </a:rPr>
              <a:t> garantir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procediment</a:t>
            </a:r>
            <a:r>
              <a:rPr dirty="0" sz="1000" spc="-45">
                <a:latin typeface="Trebuchet MS"/>
                <a:cs typeface="Trebuchet MS"/>
              </a:rPr>
              <a:t> correcte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l’hora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deter-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minar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preus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transferència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250">
                <a:latin typeface="Trebuchet MS"/>
                <a:cs typeface="Trebuchet MS"/>
              </a:rPr>
              <a:t>/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Ajuntament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valorar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preu de </a:t>
            </a:r>
            <a:r>
              <a:rPr dirty="0" sz="1000" spc="-40">
                <a:latin typeface="Trebuchet MS"/>
                <a:cs typeface="Trebuchet MS"/>
              </a:rPr>
              <a:t>mercat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operacions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s’efectuen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entitats,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obligacions de documentació </a:t>
            </a:r>
            <a:r>
              <a:rPr dirty="0" sz="1000" spc="-30">
                <a:latin typeface="Trebuchet MS"/>
                <a:cs typeface="Trebuchet MS"/>
              </a:rPr>
              <a:t>d’algunes d’aquestes operacions. </a:t>
            </a:r>
            <a:r>
              <a:rPr dirty="0" sz="1000" spc="-5">
                <a:latin typeface="Trebuchet MS"/>
                <a:cs typeface="Trebuchet MS"/>
              </a:rPr>
              <a:t>Enguany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5">
                <a:latin typeface="Trebuchet MS"/>
                <a:cs typeface="Trebuchet MS"/>
              </a:rPr>
              <a:t>donat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acabat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l’acord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preus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transferència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tècnics.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53287" y="10226909"/>
            <a:ext cx="29908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128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533177" y="10296355"/>
            <a:ext cx="14998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103-3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53002" y="10220242"/>
            <a:ext cx="27432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129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419174"/>
            <a:ext cx="5426075" cy="40246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60" b="1">
                <a:solidFill>
                  <a:srgbClr val="66B364"/>
                </a:solidFill>
                <a:latin typeface="Tahoma"/>
                <a:cs typeface="Tahoma"/>
              </a:rPr>
              <a:t>Resultats</a:t>
            </a:r>
            <a:r>
              <a:rPr dirty="0" sz="1600" spc="-14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600" spc="-55" b="1">
                <a:solidFill>
                  <a:srgbClr val="66B364"/>
                </a:solidFill>
                <a:latin typeface="Tahoma"/>
                <a:cs typeface="Tahoma"/>
              </a:rPr>
              <a:t>econòmics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60">
                <a:latin typeface="Trebuchet MS"/>
                <a:cs typeface="Trebuchet MS"/>
              </a:rPr>
              <a:t>L’exercici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30">
                <a:latin typeface="Trebuchet MS"/>
                <a:cs typeface="Trebuchet MS"/>
              </a:rPr>
              <a:t>desenvolupat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55">
                <a:latin typeface="Trebuchet MS"/>
                <a:cs typeface="Trebuchet MS"/>
              </a:rPr>
              <a:t>context </a:t>
            </a:r>
            <a:r>
              <a:rPr dirty="0" sz="1000" spc="-25">
                <a:latin typeface="Trebuchet MS"/>
                <a:cs typeface="Trebuchet MS"/>
              </a:rPr>
              <a:t>macroeconòmic </a:t>
            </a:r>
            <a:r>
              <a:rPr dirty="0" sz="1000" spc="-55">
                <a:latin typeface="Trebuchet MS"/>
                <a:cs typeface="Trebuchet MS"/>
              </a:rPr>
              <a:t>caracteritzat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creixement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sostingut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15">
                <a:latin typeface="Trebuchet MS"/>
                <a:cs typeface="Trebuchet MS"/>
              </a:rPr>
              <a:t>cinquè </a:t>
            </a:r>
            <a:r>
              <a:rPr dirty="0" sz="1000" spc="-25">
                <a:latin typeface="Trebuchet MS"/>
                <a:cs typeface="Trebuchet MS"/>
              </a:rPr>
              <a:t>any consecutiu,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25">
                <a:latin typeface="Trebuchet MS"/>
                <a:cs typeface="Trebuchet MS"/>
              </a:rPr>
              <a:t>bé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creixement </a:t>
            </a:r>
            <a:r>
              <a:rPr dirty="0" sz="1000" spc="-50">
                <a:latin typeface="Trebuchet MS"/>
                <a:cs typeface="Trebuchet MS"/>
              </a:rPr>
              <a:t>menor,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situat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65">
                <a:latin typeface="Trebuchet MS"/>
                <a:cs typeface="Trebuchet MS"/>
              </a:rPr>
              <a:t>2,5%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PIB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podem </a:t>
            </a:r>
            <a:r>
              <a:rPr dirty="0" sz="1000" spc="-40">
                <a:latin typeface="Trebuchet MS"/>
                <a:cs typeface="Trebuchet MS"/>
              </a:rPr>
              <a:t>qualificar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satisfactori. </a:t>
            </a:r>
            <a:r>
              <a:rPr dirty="0" sz="1000" spc="-35">
                <a:latin typeface="Trebuchet MS"/>
                <a:cs typeface="Trebuchet MS"/>
              </a:rPr>
              <a:t>Això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0">
                <a:latin typeface="Trebuchet MS"/>
                <a:cs typeface="Trebuchet MS"/>
              </a:rPr>
              <a:t>permès,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general, </a:t>
            </a:r>
            <a:r>
              <a:rPr dirty="0" sz="1000" spc="-20">
                <a:latin typeface="Trebuchet MS"/>
                <a:cs typeface="Trebuchet MS"/>
              </a:rPr>
              <a:t>aconseguir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nivell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45">
                <a:latin typeface="Trebuchet MS"/>
                <a:cs typeface="Trebuchet MS"/>
              </a:rPr>
              <a:t>prestats, </a:t>
            </a:r>
            <a:r>
              <a:rPr dirty="0" sz="1000" spc="-10">
                <a:latin typeface="Trebuchet MS"/>
                <a:cs typeface="Trebuchet MS"/>
              </a:rPr>
              <a:t>ocupacions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visitants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instal·lacions,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conjunt </a:t>
            </a:r>
            <a:r>
              <a:rPr dirty="0" sz="1000" spc="-60">
                <a:latin typeface="Trebuchet MS"/>
                <a:cs typeface="Trebuchet MS"/>
              </a:rPr>
              <a:t>d’activitats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gestiona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BSM;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40">
                <a:latin typeface="Trebuchet MS"/>
                <a:cs typeface="Trebuchet MS"/>
              </a:rPr>
              <a:t>obstant </a:t>
            </a:r>
            <a:r>
              <a:rPr dirty="0" sz="1000" spc="-55">
                <a:latin typeface="Trebuchet MS"/>
                <a:cs typeface="Trebuchet MS"/>
              </a:rPr>
              <a:t>això,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resultats </a:t>
            </a:r>
            <a:r>
              <a:rPr dirty="0" sz="1000" spc="-25">
                <a:latin typeface="Trebuchet MS"/>
                <a:cs typeface="Trebuchet MS"/>
              </a:rPr>
              <a:t>financers de </a:t>
            </a:r>
            <a:r>
              <a:rPr dirty="0" sz="1000" spc="-50">
                <a:latin typeface="Trebuchet MS"/>
                <a:cs typeface="Trebuchet MS"/>
              </a:rPr>
              <a:t>la cartera </a:t>
            </a:r>
            <a:r>
              <a:rPr dirty="0" sz="1000" spc="-30">
                <a:latin typeface="Trebuchet MS"/>
                <a:cs typeface="Trebuchet MS"/>
              </a:rPr>
              <a:t>gestionada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companyia s’han </a:t>
            </a:r>
            <a:r>
              <a:rPr dirty="0" sz="1000" spc="-50">
                <a:latin typeface="Trebuchet MS"/>
                <a:cs typeface="Trebuchet MS"/>
              </a:rPr>
              <a:t>vist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afectats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l’evolució </a:t>
            </a:r>
            <a:r>
              <a:rPr dirty="0" sz="1000" spc="-40">
                <a:latin typeface="Trebuchet MS"/>
                <a:cs typeface="Trebuchet MS"/>
              </a:rPr>
              <a:t>negativa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mercats </a:t>
            </a:r>
            <a:r>
              <a:rPr dirty="0" sz="1000" spc="-25">
                <a:latin typeface="Trebuchet MS"/>
                <a:cs typeface="Trebuchet MS"/>
              </a:rPr>
              <a:t>financers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l’última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això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generat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ajust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70">
                <a:latin typeface="Trebuchet MS"/>
                <a:cs typeface="Trebuchet MS"/>
              </a:rPr>
              <a:t>valor.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context,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relacionats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30">
                <a:latin typeface="Trebuchet MS"/>
                <a:cs typeface="Trebuchet MS"/>
              </a:rPr>
              <a:t>presenten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evolució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positiva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l’activitat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Aparcaments, </a:t>
            </a:r>
            <a:r>
              <a:rPr dirty="0" sz="1000" spc="-15">
                <a:latin typeface="Trebuchet MS"/>
                <a:cs typeface="Trebuchet MS"/>
              </a:rPr>
              <a:t>Grues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Zona </a:t>
            </a:r>
            <a:r>
              <a:rPr dirty="0" sz="1000" spc="15">
                <a:latin typeface="Trebuchet MS"/>
                <a:cs typeface="Trebuchet MS"/>
              </a:rPr>
              <a:t>Bus,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negativa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35">
                <a:latin typeface="Trebuchet MS"/>
                <a:cs typeface="Trebuchet MS"/>
              </a:rPr>
              <a:t>AREA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Bicing;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lleure,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l’evolució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0">
                <a:latin typeface="Trebuchet MS"/>
                <a:cs typeface="Trebuchet MS"/>
              </a:rPr>
              <a:t>positiva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>
                <a:latin typeface="Trebuchet MS"/>
                <a:cs typeface="Trebuchet MS"/>
              </a:rPr>
              <a:t>Parcs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Anella Olímpica,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negativa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Zoo, </a:t>
            </a:r>
            <a:r>
              <a:rPr dirty="0" sz="1000" spc="-60">
                <a:latin typeface="Trebuchet MS"/>
                <a:cs typeface="Trebuchet MS"/>
              </a:rPr>
              <a:t>afectat </a:t>
            </a:r>
            <a:r>
              <a:rPr dirty="0" sz="1000" spc="-40">
                <a:latin typeface="Trebuchet MS"/>
                <a:cs typeface="Trebuchet MS"/>
              </a:rPr>
              <a:t>pel debat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50">
                <a:latin typeface="Trebuchet MS"/>
                <a:cs typeface="Trebuchet MS"/>
              </a:rPr>
              <a:t>futur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menor </a:t>
            </a:r>
            <a:r>
              <a:rPr dirty="0" sz="1000" spc="-35">
                <a:latin typeface="Trebuchet MS"/>
                <a:cs typeface="Trebuchet MS"/>
              </a:rPr>
              <a:t>grau,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obres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s’hi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portant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terme.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60">
                <a:latin typeface="Trebuchet MS"/>
                <a:cs typeface="Trebuchet MS"/>
              </a:rPr>
              <a:t>L’exercici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40">
                <a:latin typeface="Trebuchet MS"/>
                <a:cs typeface="Trebuchet MS"/>
              </a:rPr>
              <a:t>qualificar-se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satisfactori, </a:t>
            </a:r>
            <a:r>
              <a:rPr dirty="0" sz="1000" spc="-55">
                <a:latin typeface="Trebuchet MS"/>
                <a:cs typeface="Trebuchet MS"/>
              </a:rPr>
              <a:t>tenint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context </a:t>
            </a:r>
            <a:r>
              <a:rPr dirty="0" sz="1000" spc="-45">
                <a:latin typeface="Trebuchet MS"/>
                <a:cs typeface="Trebuchet MS"/>
              </a:rPr>
              <a:t>indicat, </a:t>
            </a:r>
            <a:r>
              <a:rPr dirty="0" sz="1000" spc="-65">
                <a:latin typeface="Trebuchet MS"/>
                <a:cs typeface="Trebuchet MS"/>
              </a:rPr>
              <a:t>tant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l’evolució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diferents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duu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resultat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obtingut.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0">
                <a:latin typeface="Trebuchet MS"/>
                <a:cs typeface="Trebuchet MS"/>
              </a:rPr>
              <a:t>situat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129,5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35">
                <a:latin typeface="Trebuchet MS"/>
                <a:cs typeface="Trebuchet MS"/>
              </a:rPr>
              <a:t>d’euros </a:t>
            </a:r>
            <a:r>
              <a:rPr dirty="0" sz="1000">
                <a:latin typeface="Trebuchet MS"/>
                <a:cs typeface="Trebuchet MS"/>
              </a:rPr>
              <a:t>(130,8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35">
                <a:latin typeface="Trebuchet MS"/>
                <a:cs typeface="Trebuchet MS"/>
              </a:rPr>
              <a:t>d’euros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5">
                <a:latin typeface="Trebuchet MS"/>
                <a:cs typeface="Trebuchet MS"/>
              </a:rPr>
              <a:t>2017)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despeses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d’explotació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118,9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(117,9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2017).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resultat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d’explotació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situa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>
                <a:latin typeface="Trebuchet MS"/>
                <a:cs typeface="Trebuchet MS"/>
              </a:rPr>
              <a:t>10,6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(13,0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2017).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resultat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-35">
                <a:latin typeface="Trebuchet MS"/>
                <a:cs typeface="Trebuchet MS"/>
              </a:rPr>
              <a:t>presenta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benefici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8,7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35">
                <a:latin typeface="Trebuchet MS"/>
                <a:cs typeface="Trebuchet MS"/>
              </a:rPr>
              <a:t>d’euros </a:t>
            </a:r>
            <a:r>
              <a:rPr dirty="0" sz="1000" spc="-10">
                <a:latin typeface="Trebuchet MS"/>
                <a:cs typeface="Trebuchet MS"/>
              </a:rPr>
              <a:t>(12,6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35">
                <a:latin typeface="Trebuchet MS"/>
                <a:cs typeface="Trebuchet MS"/>
              </a:rPr>
              <a:t>d’euros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2017).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6004364"/>
            <a:ext cx="164147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90" b="1">
                <a:solidFill>
                  <a:srgbClr val="706F6F"/>
                </a:solidFill>
                <a:latin typeface="Tahoma"/>
                <a:cs typeface="Tahoma"/>
              </a:rPr>
              <a:t>V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alor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econòmic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en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euros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201-1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6502724"/>
          <a:ext cx="5400040" cy="2588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19020"/>
                <a:gridCol w="1176020"/>
                <a:gridCol w="951864"/>
                <a:gridCol w="951864"/>
              </a:tblGrid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alor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directe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creat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(VER)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847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a)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Ingressos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33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130.114.282,54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131.216.217,04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129.860.360,68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alor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distribuït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(VER)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b)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Despeses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operatives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33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42.557.758,80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44.534.336,02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43.557.573,90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c)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Salaris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beneficis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empleats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33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57.464.214,03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61.716.878,16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64.457.005,37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d)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Pagaments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proveïdors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capital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33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1.154,08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399,47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e)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Pagaments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governs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33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1.010.052,00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987.561,01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640.829,25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f)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Inversions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comunitat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133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alor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retingut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(VER)*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1590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ahoma"/>
                          <a:cs typeface="Tahoma"/>
                        </a:rPr>
                        <a:t>11.668.793,83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ahoma"/>
                          <a:cs typeface="Tahoma"/>
                        </a:rPr>
                        <a:t>11.356.866,48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ahoma"/>
                          <a:cs typeface="Tahoma"/>
                        </a:rPr>
                        <a:t>12.478.876,12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8FBF7"/>
                    </a:solidFill>
                  </a:tcPr>
                </a:tc>
              </a:tr>
              <a:tr h="313681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71755">
                        <a:lnSpc>
                          <a:spcPts val="869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*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Calculat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Econòmic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Generat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menys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Econòmic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5075750" y="10290525"/>
            <a:ext cx="19570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102-7,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201-1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40000" y="1440002"/>
          <a:ext cx="6480175" cy="7682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0135"/>
                <a:gridCol w="972185"/>
                <a:gridCol w="2915920"/>
                <a:gridCol w="1511935"/>
              </a:tblGrid>
              <a:tr h="331660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eme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materials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ema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associat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0960" marR="9398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indicadors/informació 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que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permeten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explicar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tema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365099"/>
                    </a:solidFill>
                  </a:tcPr>
                </a:tc>
              </a:tr>
              <a:tr h="12239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8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spc="-65" b="1">
                          <a:latin typeface="Tahoma"/>
                          <a:cs typeface="Tahoma"/>
                        </a:rPr>
                        <a:t>Energia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8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302-1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energètic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dins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8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F8EB"/>
                    </a:solidFill>
                  </a:tcPr>
                </a:tc>
              </a:tr>
              <a:tr h="122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CEE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 marR="62230">
                        <a:lnSpc>
                          <a:spcPts val="9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Diversitat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igualtat 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d’oportunitats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discriminació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CEEF5"/>
                    </a:solidFill>
                  </a:tcPr>
                </a:tc>
                <a:tc>
                  <a:txBody>
                    <a:bodyPr/>
                    <a:lstStyle/>
                    <a:p>
                      <a:pPr marL="60960" marR="267335">
                        <a:lnSpc>
                          <a:spcPct val="138000"/>
                        </a:lnSpc>
                        <a:spcBef>
                          <a:spcPts val="39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405-1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Diversitat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òrgans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govern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treballadors/ores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405-2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Relació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salari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base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401-2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Beneficis socials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conjunt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professionals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348615" marR="334645">
                        <a:lnSpc>
                          <a:spcPts val="900"/>
                        </a:lnSpc>
                        <a:spcBef>
                          <a:spcPts val="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completa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s’ofereixen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professionals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temporals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mitja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jornada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401-3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406-1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Casos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discriminació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correctores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aplicades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953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CEE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CEEF5"/>
                    </a:solidFill>
                  </a:tcPr>
                </a:tc>
              </a:tr>
              <a:tr h="122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F5E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Comunitats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locals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F5E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48615" marR="379730" indent="-288290">
                        <a:lnSpc>
                          <a:spcPts val="900"/>
                        </a:lnSpc>
                        <a:spcBef>
                          <a:spcPts val="75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413-1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Operacions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comunitat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local, 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avaluacions de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l’impacte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programes de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desenvolupament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201-1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Valor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econòmic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directe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generat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distribuït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F5E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0960" marR="477520">
                        <a:lnSpc>
                          <a:spcPct val="138000"/>
                        </a:lnSpc>
                        <a:spcBef>
                          <a:spcPts val="5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l’activitat 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Escolta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</a:t>
                      </a:r>
                      <a:r>
                        <a:rPr dirty="0" sz="800" spc="30">
                          <a:latin typeface="Trebuchet MS"/>
                          <a:cs typeface="Trebuchet MS"/>
                        </a:rPr>
                        <a:t>’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activitat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negoci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EF5E9"/>
                    </a:solidFill>
                  </a:tcPr>
                </a:tc>
              </a:tr>
              <a:tr h="122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9EA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60960" marR="129539">
                        <a:lnSpc>
                          <a:spcPts val="9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Formació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 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desenvolupament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9EA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just" marL="60960" marR="323215">
                        <a:lnSpc>
                          <a:spcPct val="1380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404-1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Mitjana d’hores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formació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l’any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treballador/a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404-2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Programes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aptituds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empleats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algn="just" marL="348615">
                        <a:lnSpc>
                          <a:spcPts val="900"/>
                        </a:lnSpc>
                      </a:pP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empleades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programes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d’ajuda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transició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algn="just" marL="348615" marR="549275" indent="-288290">
                        <a:lnSpc>
                          <a:spcPts val="900"/>
                        </a:lnSpc>
                        <a:spcBef>
                          <a:spcPts val="4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404-3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Percentatge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treballadors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treballadores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reben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avaluacions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periòdiques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capacitació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professional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9EA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9EAE6"/>
                    </a:solidFill>
                  </a:tcPr>
                </a:tc>
              </a:tr>
              <a:tr h="122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F4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60960" marR="152400">
                        <a:lnSpc>
                          <a:spcPts val="9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Salud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seguretat 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feina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F4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48615" marR="69850" indent="-288290">
                        <a:lnSpc>
                          <a:spcPts val="9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Representació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en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comitès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formals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treballador/a-empresa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salut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seguretat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F4E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FF4EB"/>
                    </a:solidFill>
                  </a:tcPr>
                </a:tc>
              </a:tr>
              <a:tr h="122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E6E5E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Comunitats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locals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E6E5E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48615" marR="142875" indent="-288290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413-1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Operacions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comunitat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local,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avaluacions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d’impacte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programes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desenvolupament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E6E5E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60960" marR="200660">
                        <a:lnSpc>
                          <a:spcPct val="138000"/>
                        </a:lnSpc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Signatura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Pacte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Mundial.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l’activitat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Escolta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d’activitat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negoci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E6E5EE"/>
                    </a:solidFill>
                  </a:tcPr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9481" y="1908002"/>
            <a:ext cx="936345" cy="93634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9481" y="3137403"/>
            <a:ext cx="936345" cy="93634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9481" y="4366803"/>
            <a:ext cx="936345" cy="93634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39481" y="6825602"/>
            <a:ext cx="936345" cy="936345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9481" y="5596203"/>
            <a:ext cx="936345" cy="936345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9481" y="8055002"/>
            <a:ext cx="936345" cy="936345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7188148" y="10226909"/>
            <a:ext cx="22923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35" b="1">
                <a:solidFill>
                  <a:srgbClr val="3A3938"/>
                </a:solidFill>
                <a:latin typeface="Tahoma"/>
                <a:cs typeface="Tahoma"/>
              </a:rPr>
              <a:t>12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61890" y="10296355"/>
            <a:ext cx="12712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102-44,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102-47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06943"/>
            <a:ext cx="6505575" cy="126365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990"/>
              </a:spcBef>
            </a:pPr>
            <a:r>
              <a:rPr dirty="0" sz="1400" spc="-80" b="1">
                <a:latin typeface="Tahoma"/>
                <a:cs typeface="Tahoma"/>
              </a:rPr>
              <a:t>Inversions</a:t>
            </a:r>
            <a:endParaRPr sz="1400">
              <a:latin typeface="Tahoma"/>
              <a:cs typeface="Tahoma"/>
            </a:endParaRPr>
          </a:p>
          <a:p>
            <a:pPr marL="10922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50">
                <a:latin typeface="Trebuchet MS"/>
                <a:cs typeface="Trebuchet MS"/>
              </a:rPr>
              <a:t>L’execució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d’inversions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finançades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ascendit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13,5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(9,2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2017).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Balanç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31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desembre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(expressat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en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milers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d’euros)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147857" y="10226909"/>
            <a:ext cx="30988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130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102-7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2784080"/>
          <a:ext cx="6480175" cy="26924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17595"/>
                <a:gridCol w="1905000"/>
                <a:gridCol w="958214"/>
              </a:tblGrid>
              <a:tr h="153263">
                <a:tc>
                  <a:txBody>
                    <a:bodyPr/>
                    <a:lstStyle/>
                    <a:p>
                      <a:pPr marL="84455">
                        <a:lnSpc>
                          <a:spcPts val="940"/>
                        </a:lnSpc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059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Immobilitzat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intangible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4.795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3.589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Immobilitzat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material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152.248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150.130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Inversions en empreses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associades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193.821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193.821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Inversions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financeres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77.579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79.949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Actius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impost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diferit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1.335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1.335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429.778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428.824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19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Deutors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comercials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cobrar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9212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12.435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15.469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Inversions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financeres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Periodificacions 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823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823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Efectiu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actius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líquids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equivalents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21.759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12.885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35.065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29.225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4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464.843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458.049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5913985"/>
          <a:ext cx="6480175" cy="37807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86479"/>
                <a:gridCol w="1935479"/>
                <a:gridCol w="957579"/>
              </a:tblGrid>
              <a:tr h="153263">
                <a:tc>
                  <a:txBody>
                    <a:bodyPr/>
                    <a:lstStyle/>
                    <a:p>
                      <a:pPr marL="84455">
                        <a:lnSpc>
                          <a:spcPts val="940"/>
                        </a:lnSpc>
                      </a:pP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spc="-4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TRIMONI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NET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ASSIU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059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Fons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propis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410.335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401.609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Capital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Prima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d'emissió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148.151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148.151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Reserves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217.458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204.838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Resultat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l'exercici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8.726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12.620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Ajust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valor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23.957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23.957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Subvencions,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donacions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llegats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rebuts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354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TRIMONI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434.562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425.920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19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Passius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impost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diferit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9212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3.197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3.273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Periodificacions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875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4.050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4.148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19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Deutes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9212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4.518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5.261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Deutes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empreses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associades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1.327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1.799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Creditors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comercials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pagar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18.816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17.354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Periodificacions 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1.570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3.567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26.231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27.981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6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TRIMONI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464.843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458.049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84934"/>
            <a:ext cx="46856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Compte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pèrdues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guanys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31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desembre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(expressat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en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milers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d’euros)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47857" y="10226909"/>
            <a:ext cx="30988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130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102-7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26374"/>
          <a:ext cx="6480175" cy="6698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06495"/>
                <a:gridCol w="1795145"/>
                <a:gridCol w="978535"/>
              </a:tblGrid>
              <a:tr h="171263">
                <a:tc>
                  <a:txBody>
                    <a:bodyPr/>
                    <a:lstStyle/>
                    <a:p>
                      <a:pPr marL="102870">
                        <a:lnSpc>
                          <a:spcPts val="94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COMPTE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PÈRDUES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GUANYS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6590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26.457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25.134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Municipals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AREA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51.802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53.570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Visualitzadors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6.038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5.025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Registre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taxa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vehicles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personal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(VMP)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4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d'autobusos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2.083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2.371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6.259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8.961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9.886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4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10.605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8.173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17.879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16.453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2.105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1.665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5931">
                <a:tc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Ingressos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participacions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financeres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2.218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8217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Import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xifra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negocis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72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129.463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72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130.776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720"/>
                </a:tc>
              </a:tr>
              <a:tr h="217353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Aprovisionaments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(10.492)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(10.581)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</a:tr>
              <a:tr h="217353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Despeses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personal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(64.457)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(61.717)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</a:tr>
              <a:tr h="217353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despeses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d'explotació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(33.949)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(35.232)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</a:tr>
              <a:tr h="217354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Amortització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l'immobilitzat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subvenció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capital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(10.028)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(10.340)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</a:tr>
              <a:tr h="217353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Deteriorament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resultats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alienacions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l'immobilitzat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(107)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50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/>
                </a:tc>
              </a:tr>
              <a:tr h="218674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resultats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194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88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RESU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D'EXPLO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10.624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13.044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4333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Ingressos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financers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397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64135">
                        <a:lnSpc>
                          <a:spcPct val="100000"/>
                        </a:lnSpc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440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218675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Deteriorament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resultat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alienació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d'instruments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financers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45" b="1">
                          <a:latin typeface="Tahoma"/>
                          <a:cs typeface="Tahoma"/>
                        </a:rPr>
                        <a:t>(2.372)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(840)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5085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RESU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FINANCER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45" b="1">
                          <a:latin typeface="Tahoma"/>
                          <a:cs typeface="Tahoma"/>
                        </a:rPr>
                        <a:t>(1.975)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(400)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4347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RESULTAT</a:t>
                      </a:r>
                      <a:r>
                        <a:rPr dirty="0" sz="800" spc="-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0" b="1">
                          <a:latin typeface="Tahoma"/>
                          <a:cs typeface="Tahoma"/>
                        </a:rPr>
                        <a:t>ABANS</a:t>
                      </a:r>
                      <a:r>
                        <a:rPr dirty="0" sz="800" spc="-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D'IMPOSTOS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8.649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64135">
                        <a:lnSpc>
                          <a:spcPct val="100000"/>
                        </a:lnSpc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12.644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4336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800" b="1">
                          <a:latin typeface="Trebuchet MS"/>
                          <a:cs typeface="Trebuchet MS"/>
                        </a:rPr>
                        <a:t>Impost</a:t>
                      </a:r>
                      <a:r>
                        <a:rPr dirty="0" sz="800" spc="-20" b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sobre</a:t>
                      </a:r>
                      <a:r>
                        <a:rPr dirty="0" sz="800" spc="-20" b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beneficis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</a:pPr>
                      <a:r>
                        <a:rPr dirty="0" sz="800" spc="-25" b="1">
                          <a:latin typeface="Trebuchet MS"/>
                          <a:cs typeface="Trebuchet MS"/>
                        </a:rPr>
                        <a:t>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64135">
                        <a:lnSpc>
                          <a:spcPct val="100000"/>
                        </a:lnSpc>
                      </a:pPr>
                      <a:r>
                        <a:rPr dirty="0" sz="800" spc="-30" b="1">
                          <a:latin typeface="Trebuchet MS"/>
                          <a:cs typeface="Trebuchet MS"/>
                        </a:rPr>
                        <a:t>(24)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218420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b="1">
                          <a:latin typeface="Trebuchet MS"/>
                          <a:cs typeface="Trebuchet MS"/>
                        </a:rPr>
                        <a:t>RESU</a:t>
                      </a:r>
                      <a:r>
                        <a:rPr dirty="0" sz="800" spc="-45" b="1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800" spc="-30" b="1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 spc="-45" b="1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 spc="-20" b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 b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b="1">
                          <a:latin typeface="Trebuchet MS"/>
                          <a:cs typeface="Trebuchet MS"/>
                        </a:rPr>
                        <a:t>L'EXERCICI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35" b="1">
                          <a:latin typeface="Trebuchet MS"/>
                          <a:cs typeface="Trebuchet MS"/>
                        </a:rPr>
                        <a:t>8.726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35" b="1">
                          <a:latin typeface="Trebuchet MS"/>
                          <a:cs typeface="Trebuchet MS"/>
                        </a:rPr>
                        <a:t>12.620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91994"/>
            <a:ext cx="4932045" cy="6851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100"/>
              </a:spcBef>
            </a:pPr>
            <a:r>
              <a:rPr dirty="0" sz="1000" spc="-55">
                <a:latin typeface="Trebuchet MS"/>
                <a:cs typeface="Trebuchet MS"/>
              </a:rPr>
              <a:t>L’evolució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ingressos,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milers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d’euros,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Evolució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ingressos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147857" y="10226909"/>
            <a:ext cx="30988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130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102-7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3" y="2308187"/>
          <a:ext cx="6480175" cy="4735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8905"/>
                <a:gridCol w="1129665"/>
                <a:gridCol w="991235"/>
                <a:gridCol w="946785"/>
                <a:gridCol w="742314"/>
              </a:tblGrid>
              <a:tr h="1712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ts val="940"/>
                        </a:lnSpc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Variació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ts val="94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659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26.443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25.117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1.326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5,30%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Municipal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AREA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35.564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37.696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-2.132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-5,70%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Municipal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16.237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15.875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362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2,30%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Visualitzadors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6.038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5.025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1.013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20,20%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Registre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taxa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vehicles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personal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(VMP)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d'autobusos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2.083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3,20%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2.371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6.259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-3.888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-62,10%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8.961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9.886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-925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-9,40%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10.605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8.173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2.432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29,80%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17.879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16.453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1.426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8,70%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2.105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1.665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26,40%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28,70%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5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57,70%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43546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Ingressos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participacions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financeres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2.218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-1.600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-72,10%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47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Activitats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129.448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130.760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 b="1">
                          <a:latin typeface="Tahoma"/>
                          <a:cs typeface="Tahoma"/>
                        </a:rPr>
                        <a:t>-1.312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-1,00%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</a:tr>
              <a:tr h="4339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Cessió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drets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d'ús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271780">
                        <a:lnSpc>
                          <a:spcPct val="100000"/>
                        </a:lnSpc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300355">
                        <a:lnSpc>
                          <a:spcPct val="100000"/>
                        </a:lnSpc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284480">
                        <a:lnSpc>
                          <a:spcPct val="100000"/>
                        </a:lnSpc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-1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r" marR="64135">
                        <a:lnSpc>
                          <a:spcPct val="100000"/>
                        </a:lnSpc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-6,30%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/>
                </a:tc>
              </a:tr>
              <a:tr h="435463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Imputació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subv.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l'immobilitzat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-55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-39,60%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0"/>
                </a:tc>
              </a:tr>
              <a:tr h="217347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717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129.547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03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130.915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844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 b="1">
                          <a:latin typeface="Tahoma"/>
                          <a:cs typeface="Tahoma"/>
                        </a:rPr>
                        <a:t>-1.368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413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-1,00%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solidFill>
                      <a:srgbClr val="ECF4EA"/>
                    </a:solidFill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7358276"/>
            <a:ext cx="5426075" cy="2731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60">
                <a:latin typeface="Trebuchet MS"/>
                <a:cs typeface="Trebuchet MS"/>
              </a:rPr>
              <a:t>L’exercici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presenta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disminució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totals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l’1,0%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respecte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2017.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d’explotació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d’aparcaments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augmentat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5,3%,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fruit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l’increment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ingres-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sos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modalitats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rotació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(4,4%)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pupil·latge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(6,8%).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concret,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l’increment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rotació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prové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increment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2,2%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l’activitat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2,2%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l’ingrés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mitjà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hora;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pupil·latge,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increment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4,1%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nombre </a:t>
            </a:r>
            <a:r>
              <a:rPr dirty="0" sz="1000" spc="-30">
                <a:latin typeface="Trebuchet MS"/>
                <a:cs typeface="Trebuchet MS"/>
              </a:rPr>
              <a:t>d’abonaments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2,7%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l’ingrés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mitjà</a:t>
            </a:r>
            <a:r>
              <a:rPr dirty="0" sz="1000" spc="-25">
                <a:latin typeface="Trebuchet MS"/>
                <a:cs typeface="Trebuchet MS"/>
              </a:rPr>
              <a:t> 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abonaments.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Servei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Municipal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d’AREA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disminueixen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5,7%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conseqüència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20">
                <a:latin typeface="Trebuchet MS"/>
                <a:cs typeface="Trebuchet MS"/>
              </a:rPr>
              <a:t> dis-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minució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5">
                <a:latin typeface="Trebuchet MS"/>
                <a:cs typeface="Trebuchet MS"/>
              </a:rPr>
              <a:t>10,2%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zona </a:t>
            </a:r>
            <a:r>
              <a:rPr dirty="0" sz="1000" spc="-45">
                <a:latin typeface="Trebuchet MS"/>
                <a:cs typeface="Trebuchet MS"/>
              </a:rPr>
              <a:t>blava,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0">
                <a:latin typeface="Trebuchet MS"/>
                <a:cs typeface="Trebuchet MS"/>
              </a:rPr>
              <a:t>passat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8.453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2017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">
                <a:latin typeface="Trebuchet MS"/>
                <a:cs typeface="Trebuchet MS"/>
              </a:rPr>
              <a:t>7.593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65">
                <a:latin typeface="Trebuchet MS"/>
                <a:cs typeface="Trebuchet MS"/>
              </a:rPr>
              <a:t>5,7%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zona </a:t>
            </a:r>
            <a:r>
              <a:rPr dirty="0" sz="1000" spc="-35">
                <a:latin typeface="Trebuchet MS"/>
                <a:cs typeface="Trebuchet MS"/>
              </a:rPr>
              <a:t>verda </a:t>
            </a:r>
            <a:r>
              <a:rPr dirty="0" sz="1000" spc="-25">
                <a:latin typeface="Trebuchet MS"/>
                <a:cs typeface="Trebuchet MS"/>
              </a:rPr>
              <a:t>d’ús </a:t>
            </a:r>
            <a:r>
              <a:rPr dirty="0" sz="1000" spc="-60">
                <a:latin typeface="Trebuchet MS"/>
                <a:cs typeface="Trebuchet MS"/>
              </a:rPr>
              <a:t>forà,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20">
                <a:latin typeface="Trebuchet MS"/>
                <a:cs typeface="Trebuchet MS"/>
              </a:rPr>
              <a:t>passat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10">
                <a:latin typeface="Trebuchet MS"/>
                <a:cs typeface="Trebuchet MS"/>
              </a:rPr>
              <a:t>39.163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2017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10">
                <a:latin typeface="Trebuchet MS"/>
                <a:cs typeface="Trebuchet MS"/>
              </a:rPr>
              <a:t>36.926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2018.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5">
                <a:latin typeface="Trebuchet MS"/>
                <a:cs typeface="Trebuchet MS"/>
              </a:rPr>
              <a:t>davallada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45">
                <a:latin typeface="Trebuchet MS"/>
                <a:cs typeface="Trebuchet MS"/>
              </a:rPr>
              <a:t>s’està </a:t>
            </a:r>
            <a:r>
              <a:rPr dirty="0" sz="1000" spc="-35">
                <a:latin typeface="Trebuchet MS"/>
                <a:cs typeface="Trebuchet MS"/>
              </a:rPr>
              <a:t>produint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darrers </a:t>
            </a:r>
            <a:r>
              <a:rPr dirty="0" sz="1000" spc="-10">
                <a:latin typeface="Trebuchet MS"/>
                <a:cs typeface="Trebuchet MS"/>
              </a:rPr>
              <a:t>anys 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conseqüència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polítiques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l’increment</a:t>
            </a:r>
            <a:r>
              <a:rPr dirty="0" sz="1000" spc="-25">
                <a:latin typeface="Trebuchet MS"/>
                <a:cs typeface="Trebuchet MS"/>
              </a:rPr>
              <a:t> 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carrils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bici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d’autobús.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ambdós </a:t>
            </a:r>
            <a:r>
              <a:rPr dirty="0" sz="1000" spc="-35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municipals </a:t>
            </a:r>
            <a:r>
              <a:rPr dirty="0" sz="1000" spc="-40">
                <a:latin typeface="Trebuchet MS"/>
                <a:cs typeface="Trebuchet MS"/>
              </a:rPr>
              <a:t>cal </a:t>
            </a:r>
            <a:r>
              <a:rPr dirty="0" sz="1000" spc="-35">
                <a:latin typeface="Trebuchet MS"/>
                <a:cs typeface="Trebuchet MS"/>
              </a:rPr>
              <a:t>assenyalar </a:t>
            </a:r>
            <a:r>
              <a:rPr dirty="0" sz="1000" spc="-60">
                <a:latin typeface="Trebuchet MS"/>
                <a:cs typeface="Trebuchet MS"/>
              </a:rPr>
              <a:t>l’evolució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75">
                <a:latin typeface="Trebuchet MS"/>
                <a:cs typeface="Trebuchet MS"/>
              </a:rPr>
              <a:t>tarifa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taxes, </a:t>
            </a:r>
            <a:r>
              <a:rPr dirty="0" sz="1000" spc="-20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presenten </a:t>
            </a:r>
            <a:r>
              <a:rPr dirty="0" sz="1000" spc="-10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conge-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l’AREA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2009</a:t>
            </a:r>
            <a:r>
              <a:rPr dirty="0" sz="1000" spc="-35">
                <a:latin typeface="Trebuchet MS"/>
                <a:cs typeface="Trebuchet MS"/>
              </a:rPr>
              <a:t> fins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2017,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exceptuant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2012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quan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van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tenir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pujada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70">
                <a:latin typeface="Trebuchet MS"/>
                <a:cs typeface="Trebuchet MS"/>
              </a:rPr>
              <a:t>3%,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i,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en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5">
                <a:latin typeface="Trebuchet MS"/>
                <a:cs typeface="Trebuchet MS"/>
              </a:rPr>
              <a:t>cas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taxes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grua, </a:t>
            </a:r>
            <a:r>
              <a:rPr dirty="0" sz="1000" spc="-10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congelació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60">
                <a:latin typeface="Trebuchet MS"/>
                <a:cs typeface="Trebuchet MS"/>
              </a:rPr>
              <a:t>mateix </a:t>
            </a:r>
            <a:r>
              <a:rPr dirty="0" sz="1000" spc="-45">
                <a:latin typeface="Trebuchet MS"/>
                <a:cs typeface="Trebuchet MS"/>
              </a:rPr>
              <a:t>període </a:t>
            </a:r>
            <a:r>
              <a:rPr dirty="0" sz="1000" spc="-15">
                <a:latin typeface="Trebuchet MS"/>
                <a:cs typeface="Trebuchet MS"/>
              </a:rPr>
              <a:t>amb </a:t>
            </a:r>
            <a:r>
              <a:rPr dirty="0" sz="1000" spc="-55">
                <a:latin typeface="Trebuchet MS"/>
                <a:cs typeface="Trebuchet MS"/>
              </a:rPr>
              <a:t>l’excepció </a:t>
            </a:r>
            <a:r>
              <a:rPr dirty="0" sz="1000" spc="-40">
                <a:latin typeface="Trebuchet MS"/>
                <a:cs typeface="Trebuchet MS"/>
              </a:rPr>
              <a:t>d’una </a:t>
            </a:r>
            <a:r>
              <a:rPr dirty="0" sz="1000" spc="-30">
                <a:latin typeface="Trebuchet MS"/>
                <a:cs typeface="Trebuchet MS"/>
              </a:rPr>
              <a:t>disminució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taxes 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155">
                <a:latin typeface="Trebuchet MS"/>
                <a:cs typeface="Trebuchet MS"/>
              </a:rPr>
              <a:t>2%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l’exercici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2012.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710" cy="85286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12500"/>
              </a:lnSpc>
              <a:spcBef>
                <a:spcPts val="100"/>
              </a:spcBef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35">
                <a:latin typeface="Trebuchet MS"/>
                <a:cs typeface="Trebuchet MS"/>
              </a:rPr>
              <a:t>generats per </a:t>
            </a:r>
            <a:r>
              <a:rPr dirty="0" sz="1000" spc="-75">
                <a:latin typeface="Trebuchet MS"/>
                <a:cs typeface="Trebuchet MS"/>
              </a:rPr>
              <a:t>l’activitat </a:t>
            </a:r>
            <a:r>
              <a:rPr dirty="0" sz="1000" spc="-40">
                <a:latin typeface="Trebuchet MS"/>
                <a:cs typeface="Trebuchet MS"/>
              </a:rPr>
              <a:t>d’Estació </a:t>
            </a:r>
            <a:r>
              <a:rPr dirty="0" sz="1000" spc="-20">
                <a:latin typeface="Trebuchet MS"/>
                <a:cs typeface="Trebuchet MS"/>
              </a:rPr>
              <a:t>d’Autobusos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35">
                <a:latin typeface="Trebuchet MS"/>
                <a:cs typeface="Trebuchet MS"/>
              </a:rPr>
              <a:t>augmentat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30">
                <a:latin typeface="Trebuchet MS"/>
                <a:cs typeface="Trebuchet MS"/>
              </a:rPr>
              <a:t>3,2%, </a:t>
            </a:r>
            <a:r>
              <a:rPr dirty="0" sz="1000" spc="-35">
                <a:latin typeface="Trebuchet MS"/>
                <a:cs typeface="Trebuchet MS"/>
              </a:rPr>
              <a:t>degut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5">
                <a:latin typeface="Trebuchet MS"/>
                <a:cs typeface="Trebuchet MS"/>
              </a:rPr>
              <a:t>l’in-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crement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expedicions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regulars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facturades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trams.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significatives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nivell</a:t>
            </a:r>
            <a:r>
              <a:rPr dirty="0" sz="1000" spc="-70">
                <a:latin typeface="Trebuchet MS"/>
                <a:cs typeface="Trebuchet MS"/>
              </a:rPr>
              <a:t> d’activitat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dues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estacions,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destacar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bre d’expedicions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10">
                <a:latin typeface="Trebuchet MS"/>
                <a:cs typeface="Trebuchet MS"/>
              </a:rPr>
              <a:t>129.364 </a:t>
            </a:r>
            <a:r>
              <a:rPr dirty="0" sz="1000" spc="5">
                <a:latin typeface="Trebuchet MS"/>
                <a:cs typeface="Trebuchet MS"/>
              </a:rPr>
              <a:t>(116.603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5">
                <a:latin typeface="Trebuchet MS"/>
                <a:cs typeface="Trebuchet MS"/>
              </a:rPr>
              <a:t>2017)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s’hi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50">
                <a:latin typeface="Trebuchet MS"/>
                <a:cs typeface="Trebuchet MS"/>
              </a:rPr>
              <a:t>transportat </a:t>
            </a:r>
            <a:r>
              <a:rPr dirty="0" sz="1000">
                <a:latin typeface="Trebuchet MS"/>
                <a:cs typeface="Trebuchet MS"/>
              </a:rPr>
              <a:t>2.180.332 </a:t>
            </a:r>
            <a:r>
              <a:rPr dirty="0" sz="1000" spc="-40">
                <a:latin typeface="Trebuchet MS"/>
                <a:cs typeface="Trebuchet MS"/>
              </a:rPr>
              <a:t>viatgers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(2.110.585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2017).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transport </a:t>
            </a:r>
            <a:r>
              <a:rPr dirty="0" sz="1000" spc="-25">
                <a:latin typeface="Trebuchet MS"/>
                <a:cs typeface="Trebuchet MS"/>
              </a:rPr>
              <a:t>públic </a:t>
            </a:r>
            <a:r>
              <a:rPr dirty="0" sz="1000" spc="-45">
                <a:latin typeface="Trebuchet MS"/>
                <a:cs typeface="Trebuchet MS"/>
              </a:rPr>
              <a:t>individualitzat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40">
                <a:latin typeface="Trebuchet MS"/>
                <a:cs typeface="Trebuchet MS"/>
              </a:rPr>
              <a:t>bicicletes </a:t>
            </a:r>
            <a:r>
              <a:rPr dirty="0" sz="1000" spc="-15">
                <a:latin typeface="Trebuchet MS"/>
                <a:cs typeface="Trebuchet MS"/>
              </a:rPr>
              <a:t>(Bicing)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70">
                <a:latin typeface="Trebuchet MS"/>
                <a:cs typeface="Trebuchet MS"/>
              </a:rPr>
              <a:t>titularitat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gestiona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encàrrec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l’exercici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usuaris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usuàries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transport </a:t>
            </a:r>
            <a:r>
              <a:rPr dirty="0" sz="1000" spc="-25">
                <a:latin typeface="Trebuchet MS"/>
                <a:cs typeface="Trebuchet MS"/>
              </a:rPr>
              <a:t>públic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individualitzat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40">
                <a:latin typeface="Trebuchet MS"/>
                <a:cs typeface="Trebuchet MS"/>
              </a:rPr>
              <a:t>bicicletes </a:t>
            </a:r>
            <a:r>
              <a:rPr dirty="0" sz="1000" spc="-15">
                <a:latin typeface="Trebuchet MS"/>
                <a:cs typeface="Trebuchet MS"/>
              </a:rPr>
              <a:t>(Bicing)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0">
                <a:latin typeface="Trebuchet MS"/>
                <a:cs typeface="Trebuchet MS"/>
              </a:rPr>
              <a:t>passat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registrar-se directament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l’Ajuntament, </a:t>
            </a:r>
            <a:r>
              <a:rPr dirty="0" sz="1000" spc="-45">
                <a:latin typeface="Trebuchet MS"/>
                <a:cs typeface="Trebuchet MS"/>
              </a:rPr>
              <a:t>motiu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disminució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70">
                <a:latin typeface="Trebuchet MS"/>
                <a:cs typeface="Trebuchet MS"/>
              </a:rPr>
              <a:t>activitat. </a:t>
            </a:r>
            <a:r>
              <a:rPr dirty="0" sz="1000" spc="-50">
                <a:latin typeface="Trebuchet MS"/>
                <a:cs typeface="Trebuchet MS"/>
              </a:rPr>
              <a:t>L’ingrés registrat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0">
                <a:latin typeface="Trebuchet MS"/>
                <a:cs typeface="Trebuchet MS"/>
              </a:rPr>
              <a:t>correspon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45">
                <a:latin typeface="Trebuchet MS"/>
                <a:cs typeface="Trebuchet MS"/>
              </a:rPr>
              <a:t>periodificats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5">
                <a:latin typeface="Trebuchet MS"/>
                <a:cs typeface="Trebuchet MS"/>
              </a:rPr>
              <a:t>2017,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criteri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registrar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període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què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servei.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35">
                <a:latin typeface="Trebuchet MS"/>
                <a:cs typeface="Trebuchet MS"/>
              </a:rPr>
              <a:t>cal </a:t>
            </a:r>
            <a:r>
              <a:rPr dirty="0" sz="1000" spc="-45">
                <a:latin typeface="Trebuchet MS"/>
                <a:cs typeface="Trebuchet MS"/>
              </a:rPr>
              <a:t>destacar,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40">
                <a:latin typeface="Trebuchet MS"/>
                <a:cs typeface="Trebuchet MS"/>
              </a:rPr>
              <a:t>exercici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5">
                <a:latin typeface="Trebuchet MS"/>
                <a:cs typeface="Trebuchet MS"/>
              </a:rPr>
              <a:t>acabat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patrocini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tenia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moment,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renovat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0">
                <a:latin typeface="Trebuchet MS"/>
                <a:cs typeface="Trebuchet MS"/>
              </a:rPr>
              <a:t>altre,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0">
                <a:latin typeface="Trebuchet MS"/>
                <a:cs typeface="Trebuchet MS"/>
              </a:rPr>
              <a:t>vist </a:t>
            </a:r>
            <a:r>
              <a:rPr dirty="0" sz="1000" spc="-35">
                <a:latin typeface="Trebuchet MS"/>
                <a:cs typeface="Trebuchet MS"/>
              </a:rPr>
              <a:t>reduïts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aquest </a:t>
            </a:r>
            <a:r>
              <a:rPr dirty="0" sz="1000" spc="-50">
                <a:latin typeface="Trebuchet MS"/>
                <a:cs typeface="Trebuchet MS"/>
              </a:rPr>
              <a:t>motiu.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5">
                <a:latin typeface="Trebuchet MS"/>
                <a:cs typeface="Trebuchet MS"/>
              </a:rPr>
              <a:t>Bicing </a:t>
            </a:r>
            <a:r>
              <a:rPr dirty="0" sz="1000" spc="-30">
                <a:latin typeface="Trebuchet MS"/>
                <a:cs typeface="Trebuchet MS"/>
              </a:rPr>
              <a:t>mecànic,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nombre de </a:t>
            </a:r>
            <a:r>
              <a:rPr dirty="0" sz="1000" spc="-15">
                <a:latin typeface="Trebuchet MS"/>
                <a:cs typeface="Trebuchet MS"/>
              </a:rPr>
              <a:t>persones abonades </a:t>
            </a:r>
            <a:r>
              <a:rPr dirty="0" sz="1000" spc="-50">
                <a:latin typeface="Trebuchet MS"/>
                <a:cs typeface="Trebuchet MS"/>
              </a:rPr>
              <a:t>al final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5">
                <a:latin typeface="Trebuchet MS"/>
                <a:cs typeface="Trebuchet MS"/>
              </a:rPr>
              <a:t>se </a:t>
            </a:r>
            <a:r>
              <a:rPr dirty="0" sz="1000" spc="-35">
                <a:latin typeface="Trebuchet MS"/>
                <a:cs typeface="Trebuchet MS"/>
              </a:rPr>
              <a:t>situa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>
                <a:latin typeface="Trebuchet MS"/>
                <a:cs typeface="Trebuchet MS"/>
              </a:rPr>
              <a:t>102.323,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enfront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10">
                <a:latin typeface="Trebuchet MS"/>
                <a:cs typeface="Trebuchet MS"/>
              </a:rPr>
              <a:t>106.688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5">
                <a:latin typeface="Trebuchet MS"/>
                <a:cs typeface="Trebuchet MS"/>
              </a:rPr>
              <a:t>2017.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nombre </a:t>
            </a:r>
            <a:r>
              <a:rPr dirty="0" sz="1000" spc="-45">
                <a:latin typeface="Trebuchet MS"/>
                <a:cs typeface="Trebuchet MS"/>
              </a:rPr>
              <a:t>d’utilitzacions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12,7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(14,2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>
                <a:latin typeface="Trebuchet MS"/>
                <a:cs typeface="Trebuchet MS"/>
              </a:rPr>
              <a:t>2017). </a:t>
            </a:r>
            <a:r>
              <a:rPr dirty="0" sz="1000" spc="-30">
                <a:latin typeface="Trebuchet MS"/>
                <a:cs typeface="Trebuchet MS"/>
              </a:rPr>
              <a:t>Cal destacar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hi continua </a:t>
            </a:r>
            <a:r>
              <a:rPr dirty="0" sz="1000" spc="-40">
                <a:latin typeface="Trebuchet MS"/>
                <a:cs typeface="Trebuchet MS"/>
              </a:rPr>
              <a:t>havent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alt </a:t>
            </a:r>
            <a:r>
              <a:rPr dirty="0" sz="1000" spc="-35">
                <a:latin typeface="Trebuchet MS"/>
                <a:cs typeface="Trebuchet MS"/>
              </a:rPr>
              <a:t>índex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rotació,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consolida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Bicing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 </a:t>
            </a:r>
            <a:r>
              <a:rPr dirty="0" sz="1000" spc="-40">
                <a:latin typeface="Trebuchet MS"/>
                <a:cs typeface="Trebuchet MS"/>
              </a:rPr>
              <a:t>d’introducció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bicicleta.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Pel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fa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Bicing</a:t>
            </a:r>
            <a:r>
              <a:rPr dirty="0" sz="1000" spc="-55">
                <a:latin typeface="Trebuchet MS"/>
                <a:cs typeface="Trebuchet MS"/>
              </a:rPr>
              <a:t> elèctric,</a:t>
            </a:r>
            <a:r>
              <a:rPr dirty="0" sz="1000" spc="-60">
                <a:latin typeface="Trebuchet MS"/>
                <a:cs typeface="Trebuchet MS"/>
              </a:rPr>
              <a:t> 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31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desembre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75">
                <a:latin typeface="Trebuchet MS"/>
                <a:cs typeface="Trebuchet MS"/>
              </a:rPr>
              <a:t>total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d’abonaments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arribat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9.549,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enfront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5">
                <a:latin typeface="Trebuchet MS"/>
                <a:cs typeface="Trebuchet MS"/>
              </a:rPr>
              <a:t>9.834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5">
                <a:latin typeface="Trebuchet MS"/>
                <a:cs typeface="Trebuchet MS"/>
              </a:rPr>
              <a:t>2017,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nombre </a:t>
            </a:r>
            <a:r>
              <a:rPr dirty="0" sz="1000" spc="-45">
                <a:latin typeface="Trebuchet MS"/>
                <a:cs typeface="Trebuchet MS"/>
              </a:rPr>
              <a:t>d’utilitzacions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10">
                <a:latin typeface="Trebuchet MS"/>
                <a:cs typeface="Trebuchet MS"/>
              </a:rPr>
              <a:t>95.941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55">
                <a:latin typeface="Trebuchet MS"/>
                <a:cs typeface="Trebuchet MS"/>
              </a:rPr>
              <a:t>l’exercici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(117.370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l’exercici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2017)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representen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disminució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18,3%.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30">
                <a:latin typeface="Trebuchet MS"/>
                <a:cs typeface="Trebuchet MS"/>
              </a:rPr>
              <a:t>disminuït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30">
                <a:latin typeface="Trebuchet MS"/>
                <a:cs typeface="Trebuchet MS"/>
              </a:rPr>
              <a:t>9,4%. </a:t>
            </a:r>
            <a:r>
              <a:rPr dirty="0" sz="1000" spc="-25">
                <a:latin typeface="Trebuchet MS"/>
                <a:cs typeface="Trebuchet MS"/>
              </a:rPr>
              <a:t>Durant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60">
                <a:latin typeface="Trebuchet MS"/>
                <a:cs typeface="Trebuchet MS"/>
              </a:rPr>
              <a:t>visitat 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10">
                <a:latin typeface="Trebuchet MS"/>
                <a:cs typeface="Trebuchet MS"/>
              </a:rPr>
              <a:t>785.992 </a:t>
            </a:r>
            <a:r>
              <a:rPr dirty="0" sz="1000" spc="-50">
                <a:latin typeface="Trebuchet MS"/>
                <a:cs typeface="Trebuchet MS"/>
              </a:rPr>
              <a:t>per-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sones </a:t>
            </a:r>
            <a:r>
              <a:rPr dirty="0" sz="1000" spc="5">
                <a:latin typeface="Trebuchet MS"/>
                <a:cs typeface="Trebuchet MS"/>
              </a:rPr>
              <a:t>(870.370 </a:t>
            </a:r>
            <a:r>
              <a:rPr dirty="0" sz="1000" spc="-40">
                <a:latin typeface="Trebuchet MS"/>
                <a:cs typeface="Trebuchet MS"/>
              </a:rPr>
              <a:t>visitants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2017),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65">
                <a:latin typeface="Trebuchet MS"/>
                <a:cs typeface="Trebuchet MS"/>
              </a:rPr>
              <a:t>9,7% </a:t>
            </a:r>
            <a:r>
              <a:rPr dirty="0" sz="1000" spc="-10">
                <a:latin typeface="Trebuchet MS"/>
                <a:cs typeface="Trebuchet MS"/>
              </a:rPr>
              <a:t>menys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65">
                <a:latin typeface="Trebuchet MS"/>
                <a:cs typeface="Trebuchet MS"/>
              </a:rPr>
              <a:t>anterior.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nombre de </a:t>
            </a:r>
            <a:r>
              <a:rPr dirty="0" sz="1000" spc="-5">
                <a:latin typeface="Trebuchet MS"/>
                <a:cs typeface="Trebuchet MS"/>
              </a:rPr>
              <a:t>socis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sòcies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Club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reduït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5">
                <a:latin typeface="Trebuchet MS"/>
                <a:cs typeface="Trebuchet MS"/>
              </a:rPr>
              <a:t>25,9%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passat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22.478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grups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familiars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individuals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16.665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0">
                <a:latin typeface="Trebuchet MS"/>
                <a:cs typeface="Trebuchet MS"/>
              </a:rPr>
              <a:t>Val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dir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disminució </a:t>
            </a:r>
            <a:r>
              <a:rPr dirty="0" sz="1000" spc="-45">
                <a:latin typeface="Trebuchet MS"/>
                <a:cs typeface="Trebuchet MS"/>
              </a:rPr>
              <a:t>d’afluència </a:t>
            </a:r>
            <a:r>
              <a:rPr dirty="0" sz="1000" spc="-35">
                <a:latin typeface="Trebuchet MS"/>
                <a:cs typeface="Trebuchet MS"/>
              </a:rPr>
              <a:t>derivada </a:t>
            </a:r>
            <a:r>
              <a:rPr dirty="0" sz="1000" spc="-40">
                <a:latin typeface="Trebuchet MS"/>
                <a:cs typeface="Trebuchet MS"/>
              </a:rPr>
              <a:t>del debat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35">
                <a:latin typeface="Trebuchet MS"/>
                <a:cs typeface="Trebuchet MS"/>
              </a:rPr>
              <a:t>model </a:t>
            </a:r>
            <a:r>
              <a:rPr dirty="0" sz="1000" spc="-25">
                <a:latin typeface="Trebuchet MS"/>
                <a:cs typeface="Trebuchet MS"/>
              </a:rPr>
              <a:t>de Zoo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retard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això </a:t>
            </a:r>
            <a:r>
              <a:rPr dirty="0" sz="1000" spc="-30">
                <a:latin typeface="Trebuchet MS"/>
                <a:cs typeface="Trebuchet MS"/>
              </a:rPr>
              <a:t>provoca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millores </a:t>
            </a:r>
            <a:r>
              <a:rPr dirty="0" sz="1000" spc="-35">
                <a:latin typeface="Trebuchet MS"/>
                <a:cs typeface="Trebuchet MS"/>
              </a:rPr>
              <a:t>previstes 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l’equipament,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reducció </a:t>
            </a:r>
            <a:r>
              <a:rPr dirty="0" sz="1000" spc="-40">
                <a:latin typeface="Trebuchet MS"/>
                <a:cs typeface="Trebuchet MS"/>
              </a:rPr>
              <a:t>també prové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climatologia </a:t>
            </a:r>
            <a:r>
              <a:rPr dirty="0" sz="1000" spc="-25">
                <a:latin typeface="Trebuchet MS"/>
                <a:cs typeface="Trebuchet MS"/>
              </a:rPr>
              <a:t>adversa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60">
                <a:latin typeface="Trebuchet MS"/>
                <a:cs typeface="Trebuchet MS"/>
              </a:rPr>
              <a:t>afectat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30">
                <a:latin typeface="Trebuchet MS"/>
                <a:cs typeface="Trebuchet MS"/>
              </a:rPr>
              <a:t>quadrimestre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50">
                <a:latin typeface="Trebuchet MS"/>
                <a:cs typeface="Trebuchet MS"/>
              </a:rPr>
              <a:t>pluja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comparació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últims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exercicis.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nivell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d’ingressos de </a:t>
            </a:r>
            <a:r>
              <a:rPr dirty="0" sz="1000" spc="-55">
                <a:latin typeface="Trebuchet MS"/>
                <a:cs typeface="Trebuchet MS"/>
              </a:rPr>
              <a:t>l’Anella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Olímpica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5">
                <a:latin typeface="Trebuchet MS"/>
                <a:cs typeface="Trebuchet MS"/>
              </a:rPr>
              <a:t>augmentat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55">
                <a:latin typeface="Trebuchet MS"/>
                <a:cs typeface="Trebuchet MS"/>
              </a:rPr>
              <a:t>29,8%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anterior,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0">
                <a:latin typeface="Trebuchet MS"/>
                <a:cs typeface="Trebuchet MS"/>
              </a:rPr>
              <a:t>hagut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increment </a:t>
            </a:r>
            <a:r>
              <a:rPr dirty="0" sz="1000" spc="-60">
                <a:latin typeface="Trebuchet MS"/>
                <a:cs typeface="Trebuchet MS"/>
              </a:rPr>
              <a:t>molt </a:t>
            </a:r>
            <a:r>
              <a:rPr dirty="0" sz="1000" spc="-40">
                <a:latin typeface="Trebuchet MS"/>
                <a:cs typeface="Trebuchet MS"/>
              </a:rPr>
              <a:t>significatiu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5">
                <a:latin typeface="Trebuchet MS"/>
                <a:cs typeface="Trebuchet MS"/>
              </a:rPr>
              <a:t>l’activitat </a:t>
            </a:r>
            <a:r>
              <a:rPr dirty="0" sz="1000" spc="-40">
                <a:latin typeface="Trebuchet MS"/>
                <a:cs typeface="Trebuchet MS"/>
              </a:rPr>
              <a:t>prevista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im-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portants, </a:t>
            </a:r>
            <a:r>
              <a:rPr dirty="0" sz="1000" spc="-50">
                <a:latin typeface="Trebuchet MS"/>
                <a:cs typeface="Trebuchet MS"/>
              </a:rPr>
              <a:t>l’Estadi </a:t>
            </a:r>
            <a:r>
              <a:rPr dirty="0" sz="1000" spc="-30">
                <a:latin typeface="Trebuchet MS"/>
                <a:cs typeface="Trebuchet MS"/>
              </a:rPr>
              <a:t>Olímpic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Palau Sant </a:t>
            </a:r>
            <a:r>
              <a:rPr dirty="0" sz="1000" spc="-50">
                <a:latin typeface="Trebuchet MS"/>
                <a:cs typeface="Trebuchet MS"/>
              </a:rPr>
              <a:t>Jordi, </a:t>
            </a:r>
            <a:r>
              <a:rPr dirty="0" sz="1000" spc="-40">
                <a:latin typeface="Trebuchet MS"/>
                <a:cs typeface="Trebuchet MS"/>
              </a:rPr>
              <a:t>motivada </a:t>
            </a:r>
            <a:r>
              <a:rPr dirty="0" sz="1000" spc="-50">
                <a:latin typeface="Trebuchet MS"/>
                <a:cs typeface="Trebuchet MS"/>
              </a:rPr>
              <a:t>sobretot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replanificació,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exercici,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grans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esdeveniments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s’havien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anul·lat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anterior.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zona </a:t>
            </a:r>
            <a:r>
              <a:rPr dirty="0" sz="1000" spc="-30">
                <a:latin typeface="Trebuchet MS"/>
                <a:cs typeface="Trebuchet MS"/>
              </a:rPr>
              <a:t>monumental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augmentat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8,7%,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degut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l’increment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l’ingrés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mitjà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menor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grau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visitants.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exercici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entrat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total</a:t>
            </a:r>
            <a:r>
              <a:rPr dirty="0" sz="1000" spc="1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3.007.784 </a:t>
            </a:r>
            <a:r>
              <a:rPr dirty="0" sz="1000" spc="-40">
                <a:latin typeface="Trebuchet MS"/>
                <a:cs typeface="Trebuchet MS"/>
              </a:rPr>
              <a:t>visitants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pagament, </a:t>
            </a:r>
            <a:r>
              <a:rPr dirty="0" sz="1000" spc="-50">
                <a:latin typeface="Trebuchet MS"/>
                <a:cs typeface="Trebuchet MS"/>
              </a:rPr>
              <a:t>enfront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>
                <a:latin typeface="Trebuchet MS"/>
                <a:cs typeface="Trebuchet MS"/>
              </a:rPr>
              <a:t>2.988.616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2017. </a:t>
            </a:r>
            <a:r>
              <a:rPr dirty="0" sz="1000" spc="-30">
                <a:latin typeface="Trebuchet MS"/>
                <a:cs typeface="Trebuchet MS"/>
              </a:rPr>
              <a:t>Cal </a:t>
            </a:r>
            <a:r>
              <a:rPr dirty="0" sz="1000" spc="-45">
                <a:latin typeface="Trebuchet MS"/>
                <a:cs typeface="Trebuchet MS"/>
              </a:rPr>
              <a:t>destacar,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partida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despeses,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consolidació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model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entorns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zona </a:t>
            </a:r>
            <a:r>
              <a:rPr dirty="0" sz="1000" spc="-35">
                <a:latin typeface="Trebuchet MS"/>
                <a:cs typeface="Trebuchet MS"/>
              </a:rPr>
              <a:t>monumental,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aquest any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suposat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partida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4,7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d’euros.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Parc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Fòrum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35">
                <a:latin typeface="Trebuchet MS"/>
                <a:cs typeface="Trebuchet MS"/>
              </a:rPr>
              <a:t>augmentat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30">
                <a:latin typeface="Trebuchet MS"/>
                <a:cs typeface="Trebuchet MS"/>
              </a:rPr>
              <a:t>26,4%, </a:t>
            </a:r>
            <a:r>
              <a:rPr dirty="0" sz="1000" spc="-40">
                <a:latin typeface="Trebuchet MS"/>
                <a:cs typeface="Trebuchet MS"/>
              </a:rPr>
              <a:t>atès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s’hi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45">
                <a:latin typeface="Trebuchet MS"/>
                <a:cs typeface="Trebuchet MS"/>
              </a:rPr>
              <a:t>celebrat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0">
                <a:latin typeface="Trebuchet MS"/>
                <a:cs typeface="Trebuchet MS"/>
              </a:rPr>
              <a:t>actes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caràcter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rellevant.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6700"/>
              </a:lnSpc>
              <a:spcBef>
                <a:spcPts val="800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Parc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Montjuïc els </a:t>
            </a:r>
            <a:r>
              <a:rPr dirty="0" sz="1000" spc="-10">
                <a:latin typeface="Trebuchet MS"/>
                <a:cs typeface="Trebuchet MS"/>
              </a:rPr>
              <a:t>ingressos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35">
                <a:latin typeface="Trebuchet MS"/>
                <a:cs typeface="Trebuchet MS"/>
              </a:rPr>
              <a:t>augmentat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30">
                <a:latin typeface="Trebuchet MS"/>
                <a:cs typeface="Trebuchet MS"/>
              </a:rPr>
              <a:t>28,7%, </a:t>
            </a:r>
            <a:r>
              <a:rPr dirty="0" sz="1000" spc="-40">
                <a:latin typeface="Trebuchet MS"/>
                <a:cs typeface="Trebuchet MS"/>
              </a:rPr>
              <a:t>atès </a:t>
            </a:r>
            <a:r>
              <a:rPr dirty="0" sz="1000" spc="-35">
                <a:latin typeface="Trebuchet MS"/>
                <a:cs typeface="Trebuchet MS"/>
              </a:rPr>
              <a:t>que, per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35">
                <a:latin typeface="Trebuchet MS"/>
                <a:cs typeface="Trebuchet MS"/>
              </a:rPr>
              <a:t>cop,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15">
                <a:latin typeface="Trebuchet MS"/>
                <a:cs typeface="Trebuchet MS"/>
              </a:rPr>
              <a:t>ges-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tionat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antenes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estan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0">
                <a:latin typeface="Trebuchet MS"/>
                <a:cs typeface="Trebuchet MS"/>
              </a:rPr>
              <a:t>espais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gestionats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aquesta </a:t>
            </a:r>
            <a:r>
              <a:rPr dirty="0" sz="1000" spc="-60">
                <a:latin typeface="Trebuchet MS"/>
                <a:cs typeface="Trebuchet MS"/>
              </a:rPr>
              <a:t>unitat.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7857" y="10226909"/>
            <a:ext cx="30988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130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102-7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5440" cy="171513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20" b="1">
                <a:latin typeface="Tahoma"/>
                <a:cs typeface="Tahoma"/>
              </a:rPr>
              <a:t>Grup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5" b="1">
                <a:latin typeface="Tahoma"/>
                <a:cs typeface="Tahoma"/>
              </a:rPr>
              <a:t>BSM</a:t>
            </a:r>
            <a:endParaRPr sz="1400">
              <a:latin typeface="Tahoma"/>
              <a:cs typeface="Tahoma"/>
            </a:endParaRPr>
          </a:p>
          <a:p>
            <a:pPr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tancament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l’exercici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societat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gestiona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municipals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indirecta,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participació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societats.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detall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societats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formen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Serveis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Municipals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formen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perímetre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consolidació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Societats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dins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perímetre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consolidació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147857" y="10226909"/>
            <a:ext cx="30988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70" b="1">
                <a:solidFill>
                  <a:srgbClr val="3A3938"/>
                </a:solidFill>
                <a:latin typeface="Tahoma"/>
                <a:cs typeface="Tahoma"/>
              </a:rPr>
              <a:t>130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102-7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3206889"/>
          <a:ext cx="5400040" cy="1537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51200"/>
                <a:gridCol w="2148840"/>
              </a:tblGrid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Entitat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Participació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d’Atraccions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ibidabo,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2566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Cementiris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Barcelona,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ractament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Selecció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Residus,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Grup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58,64%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Mercabarna,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50,69%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d’Aparcaments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Municipals,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40,00%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Catalana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d’Iniciatives,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liquidació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0482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24,25%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5113012"/>
            <a:ext cx="5425440" cy="6851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25">
                <a:latin typeface="Trebuchet MS"/>
                <a:cs typeface="Trebuchet MS"/>
              </a:rPr>
              <a:t>Fora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perímetre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consolidació,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tenim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participacions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minoritàries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societats</a:t>
            </a:r>
            <a:r>
              <a:rPr dirty="0" sz="1000" spc="-25">
                <a:latin typeface="Trebuchet MS"/>
                <a:cs typeface="Trebuchet MS"/>
              </a:rPr>
              <a:t> següents: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Societats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fora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perímetre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consolidació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5983112"/>
          <a:ext cx="5400040" cy="8858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55390"/>
                <a:gridCol w="1644650"/>
              </a:tblGrid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Entitat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Participació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Ecoenergies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Barcelona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Sud,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Zona Franca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Gran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Via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l’Hospitalet,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(*)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17,55%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2566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Funeraris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Barcelona,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Grup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15,00%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GL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Events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CCIB,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SL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12,00%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1607299" y="7218123"/>
            <a:ext cx="5425440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conseqüència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exposat,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efectuat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consolidació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45">
                <a:latin typeface="Trebuchet MS"/>
                <a:cs typeface="Trebuchet MS"/>
              </a:rPr>
              <a:t>mètode </a:t>
            </a:r>
            <a:r>
              <a:rPr dirty="0" sz="1000" spc="-50">
                <a:latin typeface="Trebuchet MS"/>
                <a:cs typeface="Trebuchet MS"/>
              </a:rPr>
              <a:t>d’integració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global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societats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0">
                <a:latin typeface="Trebuchet MS"/>
                <a:cs typeface="Trebuchet MS"/>
              </a:rPr>
              <a:t> perímetre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consolidació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domini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joritari,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5">
                <a:latin typeface="Trebuchet MS"/>
                <a:cs typeface="Trebuchet MS"/>
              </a:rPr>
              <a:t>dir,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participació </a:t>
            </a:r>
            <a:r>
              <a:rPr dirty="0" sz="1000" spc="-30">
                <a:latin typeface="Trebuchet MS"/>
                <a:cs typeface="Trebuchet MS"/>
              </a:rPr>
              <a:t>superior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65">
                <a:latin typeface="Trebuchet MS"/>
                <a:cs typeface="Trebuchet MS"/>
              </a:rPr>
              <a:t>50%. </a:t>
            </a:r>
            <a:r>
              <a:rPr dirty="0" sz="1000" spc="-45">
                <a:latin typeface="Trebuchet MS"/>
                <a:cs typeface="Trebuchet MS"/>
              </a:rPr>
              <a:t>I,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40">
                <a:latin typeface="Trebuchet MS"/>
                <a:cs typeface="Trebuchet MS"/>
              </a:rPr>
              <a:t>societats </a:t>
            </a:r>
            <a:r>
              <a:rPr dirty="0" sz="1000" spc="-10">
                <a:latin typeface="Trebuchet MS"/>
                <a:cs typeface="Trebuchet MS"/>
              </a:rPr>
              <a:t>associades </a:t>
            </a:r>
            <a:r>
              <a:rPr dirty="0" sz="1000" spc="-40">
                <a:latin typeface="Trebuchet MS"/>
                <a:cs typeface="Trebuchet MS"/>
              </a:rPr>
              <a:t>(participació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superior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20%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inferior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45">
                <a:latin typeface="Trebuchet MS"/>
                <a:cs typeface="Trebuchet MS"/>
              </a:rPr>
              <a:t>50%),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aplicat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mètode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0">
                <a:latin typeface="Trebuchet MS"/>
                <a:cs typeface="Trebuchet MS"/>
              </a:rPr>
              <a:t>posada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equivalència.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84934"/>
            <a:ext cx="4652010" cy="38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420"/>
              </a:lnSpc>
              <a:spcBef>
                <a:spcPts val="100"/>
              </a:spcBef>
            </a:pP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Balanç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5" b="1">
                <a:solidFill>
                  <a:srgbClr val="706F6F"/>
                </a:solidFill>
                <a:latin typeface="Tahoma"/>
                <a:cs typeface="Tahoma"/>
              </a:rPr>
              <a:t>BARCELONA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SE</a:t>
            </a:r>
            <a:r>
              <a:rPr dirty="0" sz="1200" spc="-65" b="1">
                <a:solidFill>
                  <a:srgbClr val="706F6F"/>
                </a:solidFill>
                <a:latin typeface="Tahoma"/>
                <a:cs typeface="Tahoma"/>
              </a:rPr>
              <a:t>R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VEIS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MUNICI</a:t>
            </a:r>
            <a:r>
              <a:rPr dirty="0" sz="1200" spc="-135" b="1">
                <a:solidFill>
                  <a:srgbClr val="706F6F"/>
                </a:solidFill>
                <a:latin typeface="Tahoma"/>
                <a:cs typeface="Tahoma"/>
              </a:rPr>
              <a:t>P</a:t>
            </a:r>
            <a:r>
              <a:rPr dirty="0" sz="1200" spc="-40" b="1">
                <a:solidFill>
                  <a:srgbClr val="706F6F"/>
                </a:solidFill>
                <a:latin typeface="Tahoma"/>
                <a:cs typeface="Tahoma"/>
              </a:rPr>
              <a:t>ALS,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SA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ts val="1420"/>
              </a:lnSpc>
            </a:pPr>
            <a:r>
              <a:rPr dirty="0" sz="1200" spc="-185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SOCIETATS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50" b="1">
                <a:solidFill>
                  <a:srgbClr val="706F6F"/>
                </a:solidFill>
                <a:latin typeface="Tahoma"/>
                <a:cs typeface="Tahoma"/>
              </a:rPr>
              <a:t>DEPENDENTS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31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desembre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(expressat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en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milers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d’euros)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153000" y="10226909"/>
            <a:ext cx="2997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135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75024"/>
          <a:ext cx="6468110" cy="31965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6135"/>
                <a:gridCol w="2144394"/>
                <a:gridCol w="957579"/>
              </a:tblGrid>
              <a:tr h="153263">
                <a:tc>
                  <a:txBody>
                    <a:bodyPr/>
                    <a:lstStyle/>
                    <a:p>
                      <a:pPr marL="84455">
                        <a:lnSpc>
                          <a:spcPts val="940"/>
                        </a:lnSpc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59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Immobilitzat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intangible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6.063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4.933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Immobilitzat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material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359.903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351.783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Inversions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empreses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associades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115.888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114.798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Inversions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financeres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94.821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106.282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Actius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impost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diferit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2.332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215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Fons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comerç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societats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consolidades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1.025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1.172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219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579.717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581.300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245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Existències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r" marR="4921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3.503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2.584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Deutors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comercials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cobrar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46.809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36.877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Inversions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financeres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52.120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42.155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Periodificacions 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1.267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1.182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215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Efectiu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actius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líquids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equivalents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32.701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25.720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219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136.400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108.518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43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716.117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689.818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5545528"/>
          <a:ext cx="6468110" cy="4540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16020"/>
                <a:gridCol w="1794510"/>
                <a:gridCol w="958214"/>
              </a:tblGrid>
              <a:tr h="153263">
                <a:tc>
                  <a:txBody>
                    <a:bodyPr/>
                    <a:lstStyle/>
                    <a:p>
                      <a:pPr marL="84455">
                        <a:lnSpc>
                          <a:spcPts val="940"/>
                        </a:lnSpc>
                      </a:pP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spc="-4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TRIMONI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NET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ASSIU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59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Fons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propis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458.840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442.575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Capital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36.000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Prima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d'emissió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148.151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148.151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Reserves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219.831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208.957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Reserves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societats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consolidades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posada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equivalència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38.559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29.851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Resultat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l'exercici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atribuïble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societat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dominant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16.299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19.616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Ajustos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per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valor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23.297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23.477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Subvencions,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donacions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llegats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rebuts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22.928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24.572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Socis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Externs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81.733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77.713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TRIMONI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586.798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568.337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59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Provisions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1.671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1.057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Deutes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1.290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2.267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Passius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impost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diferit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3.357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3.658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Periodificacions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56.090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54.246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62.408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61.228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590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Provisions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779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Deutes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9.531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11.350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Deutes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empreses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vinculades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associades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1.840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1.873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Proveïdors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comercials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pagar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42.802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35.488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Periodificacions 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curt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termini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12.697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11.542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353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ASSIU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CORRENT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66.911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60.253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6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TRIMONI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9212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716.117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689.818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solidFill>
                      <a:srgbClr val="ECF4EA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84934"/>
            <a:ext cx="5198110" cy="38608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Compte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pèrdues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guanys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5" b="1">
                <a:solidFill>
                  <a:srgbClr val="706F6F"/>
                </a:solidFill>
                <a:latin typeface="Tahoma"/>
                <a:cs typeface="Tahoma"/>
              </a:rPr>
              <a:t>BARCELONA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SERVEIS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MUNICIPALS,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45" b="1">
                <a:solidFill>
                  <a:srgbClr val="706F6F"/>
                </a:solidFill>
                <a:latin typeface="Tahoma"/>
                <a:cs typeface="Tahoma"/>
              </a:rPr>
              <a:t>SA, </a:t>
            </a:r>
            <a:r>
              <a:rPr dirty="0" sz="1200" spc="-33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85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-15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SOCIETATS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50" b="1">
                <a:solidFill>
                  <a:srgbClr val="706F6F"/>
                </a:solidFill>
                <a:latin typeface="Tahoma"/>
                <a:cs typeface="Tahoma"/>
              </a:rPr>
              <a:t>DEPENDENTS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31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desembre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(expressat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en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milers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d’euros)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53000" y="10226909"/>
            <a:ext cx="2997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135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64224"/>
          <a:ext cx="6480175" cy="7556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66845"/>
                <a:gridCol w="1551939"/>
                <a:gridCol w="960119"/>
              </a:tblGrid>
              <a:tr h="153263">
                <a:tc>
                  <a:txBody>
                    <a:bodyPr/>
                    <a:lstStyle/>
                    <a:p>
                      <a:pPr marL="84455">
                        <a:lnSpc>
                          <a:spcPts val="940"/>
                        </a:lnSpc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COMPTE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PÈRDUES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GUANYS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940"/>
                        </a:lnSpc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19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8986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ractament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63.836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50.244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26.443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25.110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Mercats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centrals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escorxadors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28.482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28.180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8.961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9.886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d'Atraccions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Tibidabo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15.999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16.536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2.371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6.259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Visualitzadors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6.038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5.025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10.605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8.173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17.879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16.453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2.105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1.665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complementaris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Cementiris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4.278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4.534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d'Autobusos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2.083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2.018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3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Municipals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AREA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51.802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53.570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1354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Registre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taxa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vehicles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personal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(VMP)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79931"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Municipals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Cremació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cementiris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11.973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11.933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  <a:tr h="182217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Import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xifra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negocis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253.252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239.854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7939"/>
                </a:tc>
              </a:tr>
              <a:tr h="181354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Aprovisionaments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(56.258)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(40.829)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1354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ingressos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d'explotació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14.006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11.365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Despeses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personal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(97.717)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(92.732)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despeses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d'explotació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(73.178)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(73.823)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Amortització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l'immobilitzat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subvenció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capital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(19.293)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0" b="1">
                          <a:latin typeface="Tahoma"/>
                          <a:cs typeface="Tahoma"/>
                        </a:rPr>
                        <a:t>(19.714)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Deteriorament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resultats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alienacions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l'immobilitzat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2.932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(173)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267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Altres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resultats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(511)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RESU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D'EXPLO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23.233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24.093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13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844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Ingressos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financers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2.396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2.657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Despeses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financeres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(713)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(590)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Diferències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canvi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(1)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(8)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/>
                </a:tc>
              </a:tr>
              <a:tr h="18267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Deteriorament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resultat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alienació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d'instruments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financers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45" b="1">
                          <a:latin typeface="Tahoma"/>
                          <a:cs typeface="Tahoma"/>
                        </a:rPr>
                        <a:t>(2.673)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(840)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667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RESU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FINANCER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(991)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1.219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27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844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Participació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beneficis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(pèrdues)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societats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posada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equivalència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1.270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54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RESULTAT</a:t>
                      </a:r>
                      <a:r>
                        <a:rPr dirty="0" sz="800" spc="-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0" b="1">
                          <a:latin typeface="Tahoma"/>
                          <a:cs typeface="Tahoma"/>
                        </a:rPr>
                        <a:t>ABANS</a:t>
                      </a:r>
                      <a:r>
                        <a:rPr dirty="0" sz="800" spc="-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D'IMPOSTOS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23.512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25.741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27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844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Impost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sobre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beneficis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89584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45" b="1">
                          <a:latin typeface="Tahoma"/>
                          <a:cs typeface="Tahoma"/>
                        </a:rPr>
                        <a:t>(1.889)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dirty="0" sz="800" spc="-45" b="1">
                          <a:latin typeface="Tahoma"/>
                          <a:cs typeface="Tahoma"/>
                        </a:rPr>
                        <a:t>(1.045)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135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RESULTAT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L'EXERCICI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5" b="1">
                          <a:latin typeface="Tahoma"/>
                          <a:cs typeface="Tahoma"/>
                        </a:rPr>
                        <a:t>PROCEDENT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D'OPERACIONS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CONTINUADES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21.623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24.696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059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Resultat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atribuït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societat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dominant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5.324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5.080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49656">
                <a:tc>
                  <a:txBody>
                    <a:bodyPr/>
                    <a:lstStyle/>
                    <a:p>
                      <a:pPr marL="81915">
                        <a:lnSpc>
                          <a:spcPts val="869"/>
                        </a:lnSpc>
                        <a:spcBef>
                          <a:spcPts val="204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Resultat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atribuït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socis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externs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89584">
                        <a:lnSpc>
                          <a:spcPts val="869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16.299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ts val="869"/>
                        </a:lnSpc>
                        <a:spcBef>
                          <a:spcPts val="204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19.616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034"/>
                </a:tc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313817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30" b="1">
                <a:latin typeface="Tahoma"/>
                <a:cs typeface="Tahoma"/>
              </a:rPr>
              <a:t>Evolució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previsible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25" b="1">
                <a:latin typeface="Tahoma"/>
                <a:cs typeface="Tahoma"/>
              </a:rPr>
              <a:t>de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5" b="1">
                <a:latin typeface="Tahoma"/>
                <a:cs typeface="Tahoma"/>
              </a:rPr>
              <a:t>la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societat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context </a:t>
            </a:r>
            <a:r>
              <a:rPr dirty="0" sz="1000" spc="-25">
                <a:latin typeface="Trebuchet MS"/>
                <a:cs typeface="Trebuchet MS"/>
              </a:rPr>
              <a:t>macroeconòmic de </a:t>
            </a:r>
            <a:r>
              <a:rPr dirty="0" sz="1000" spc="-30">
                <a:latin typeface="Trebuchet MS"/>
                <a:cs typeface="Trebuchet MS"/>
              </a:rPr>
              <a:t>desacceleració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creixement, </a:t>
            </a:r>
            <a:r>
              <a:rPr dirty="0" sz="1000" spc="-30">
                <a:latin typeface="Trebuchet MS"/>
                <a:cs typeface="Trebuchet MS"/>
              </a:rPr>
              <a:t>s’espera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presenti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lleugera </a:t>
            </a:r>
            <a:r>
              <a:rPr dirty="0" sz="1000" spc="-30">
                <a:latin typeface="Trebuchet MS"/>
                <a:cs typeface="Trebuchet MS"/>
              </a:rPr>
              <a:t>moderació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45">
                <a:latin typeface="Trebuchet MS"/>
                <a:cs typeface="Trebuchet MS"/>
              </a:rPr>
              <a:t>creixement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permetrà </a:t>
            </a:r>
            <a:r>
              <a:rPr dirty="0" sz="1000" spc="-30">
                <a:latin typeface="Trebuchet MS"/>
                <a:cs typeface="Trebuchet MS"/>
              </a:rPr>
              <a:t>continuar </a:t>
            </a:r>
            <a:r>
              <a:rPr dirty="0" sz="1000" spc="-50">
                <a:latin typeface="Trebuchet MS"/>
                <a:cs typeface="Trebuchet MS"/>
              </a:rPr>
              <a:t>millorant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nivell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prestats, </a:t>
            </a:r>
            <a:r>
              <a:rPr dirty="0" sz="1000" spc="-10">
                <a:latin typeface="Trebuchet MS"/>
                <a:cs typeface="Trebuchet MS"/>
              </a:rPr>
              <a:t>ocupacions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visitants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conjunt </a:t>
            </a:r>
            <a:r>
              <a:rPr dirty="0" sz="1000" spc="-60">
                <a:latin typeface="Trebuchet MS"/>
                <a:cs typeface="Trebuchet MS"/>
              </a:rPr>
              <a:t>d’activitats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gestiona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25">
                <a:latin typeface="Trebuchet MS"/>
                <a:cs typeface="Trebuchet MS"/>
              </a:rPr>
              <a:t>bé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expectatives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desiguals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diverses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activitats.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Pel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actius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financers,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esperem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recuperació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mercats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recuperació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pèrdua </a:t>
            </a:r>
            <a:r>
              <a:rPr dirty="0" sz="1000" spc="-40">
                <a:latin typeface="Trebuchet MS"/>
                <a:cs typeface="Trebuchet MS"/>
              </a:rPr>
              <a:t>experimentada </a:t>
            </a:r>
            <a:r>
              <a:rPr dirty="0" sz="1000" spc="-50">
                <a:latin typeface="Trebuchet MS"/>
                <a:cs typeface="Trebuchet MS"/>
              </a:rPr>
              <a:t>al final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recollida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balanç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resultats.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30">
                <a:latin typeface="Trebuchet MS"/>
                <a:cs typeface="Trebuchet MS"/>
              </a:rPr>
              <a:t>costos, s’espera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augmentin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40">
                <a:latin typeface="Trebuchet MS"/>
                <a:cs typeface="Trebuchet MS"/>
              </a:rPr>
              <a:t>atès </a:t>
            </a:r>
            <a:r>
              <a:rPr dirty="0" sz="1000" spc="-50">
                <a:latin typeface="Trebuchet MS"/>
                <a:cs typeface="Trebuchet MS"/>
              </a:rPr>
              <a:t>l’increment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cost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l’aplicació</a:t>
            </a:r>
            <a:r>
              <a:rPr dirty="0" sz="1000" spc="-25">
                <a:latin typeface="Trebuchet MS"/>
                <a:cs typeface="Trebuchet MS"/>
              </a:rPr>
              <a:t> dels </a:t>
            </a:r>
            <a:r>
              <a:rPr dirty="0" sz="1000" spc="-20">
                <a:latin typeface="Trebuchet MS"/>
                <a:cs typeface="Trebuchet MS"/>
              </a:rPr>
              <a:t>convenis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laborals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vigents.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conseqüència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l’evolució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indicada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ingressos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despeses,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s’espera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resultat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2019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conjunt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gestionades </a:t>
            </a:r>
            <a:r>
              <a:rPr dirty="0" sz="1000" spc="-30">
                <a:latin typeface="Trebuchet MS"/>
                <a:cs typeface="Trebuchet MS"/>
              </a:rPr>
              <a:t>disminueixi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respecte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aquest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exercici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0">
                <a:latin typeface="Trebuchet MS"/>
                <a:cs typeface="Trebuchet MS"/>
              </a:rPr>
              <a:t>L’actuació </a:t>
            </a:r>
            <a:r>
              <a:rPr dirty="0" sz="1000" spc="-35">
                <a:latin typeface="Trebuchet MS"/>
                <a:cs typeface="Trebuchet MS"/>
              </a:rPr>
              <a:t>inversora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15">
                <a:latin typeface="Trebuchet MS"/>
                <a:cs typeface="Trebuchet MS"/>
              </a:rPr>
              <a:t>pressupostada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25">
                <a:latin typeface="Trebuchet MS"/>
                <a:cs typeface="Trebuchet MS"/>
              </a:rPr>
              <a:t>ascendeix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>
                <a:latin typeface="Trebuchet MS"/>
                <a:cs typeface="Trebuchet MS"/>
              </a:rPr>
              <a:t>14,3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45">
                <a:latin typeface="Trebuchet MS"/>
                <a:cs typeface="Trebuchet MS"/>
              </a:rPr>
              <a:t>d’euros,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10">
                <a:latin typeface="Trebuchet MS"/>
                <a:cs typeface="Trebuchet MS"/>
              </a:rPr>
              <a:t>5,2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corresponen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2,4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milions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d’euros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corresponen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Zoo.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D’altra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3,5 </a:t>
            </a:r>
            <a:r>
              <a:rPr dirty="0" sz="1000" spc="-30">
                <a:latin typeface="Trebuchet MS"/>
                <a:cs typeface="Trebuchet MS"/>
              </a:rPr>
              <a:t>milions </a:t>
            </a:r>
            <a:r>
              <a:rPr dirty="0" sz="1000" spc="-35">
                <a:latin typeface="Trebuchet MS"/>
                <a:cs typeface="Trebuchet MS"/>
              </a:rPr>
              <a:t>d’euros </a:t>
            </a:r>
            <a:r>
              <a:rPr dirty="0" sz="1000" spc="-40">
                <a:latin typeface="Trebuchet MS"/>
                <a:cs typeface="Trebuchet MS"/>
              </a:rPr>
              <a:t>d’obres </a:t>
            </a:r>
            <a:r>
              <a:rPr dirty="0" sz="1000" spc="-30">
                <a:latin typeface="Trebuchet MS"/>
                <a:cs typeface="Trebuchet MS"/>
              </a:rPr>
              <a:t>aniran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0">
                <a:latin typeface="Trebuchet MS"/>
                <a:cs typeface="Trebuchet MS"/>
              </a:rPr>
              <a:t>despesa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continuació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remodelació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0">
                <a:latin typeface="Trebuchet MS"/>
                <a:cs typeface="Trebuchet MS"/>
              </a:rPr>
              <a:t> entorns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Güell.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53000" y="10226909"/>
            <a:ext cx="2997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135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419174"/>
            <a:ext cx="5426075" cy="82073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35" b="1">
                <a:solidFill>
                  <a:srgbClr val="66B364"/>
                </a:solidFill>
                <a:latin typeface="Tahoma"/>
                <a:cs typeface="Tahoma"/>
              </a:rPr>
              <a:t>Cadena</a:t>
            </a:r>
            <a:r>
              <a:rPr dirty="0" sz="1600" spc="-14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600" spc="-30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600" spc="-14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600" spc="-70" b="1">
                <a:solidFill>
                  <a:srgbClr val="66B364"/>
                </a:solidFill>
                <a:latin typeface="Tahoma"/>
                <a:cs typeface="Tahoma"/>
              </a:rPr>
              <a:t>subministrament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30">
                <a:latin typeface="Trebuchet MS"/>
                <a:cs typeface="Trebuchet MS"/>
              </a:rPr>
              <a:t>municipal,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0">
                <a:latin typeface="Trebuchet MS"/>
                <a:cs typeface="Trebuchet MS"/>
              </a:rPr>
              <a:t>acollim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0">
                <a:latin typeface="Trebuchet MS"/>
                <a:cs typeface="Trebuchet MS"/>
              </a:rPr>
              <a:t>desplegament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apliquem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35">
                <a:latin typeface="Trebuchet MS"/>
                <a:cs typeface="Trebuchet MS"/>
              </a:rPr>
              <a:t>recollides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Guia de </a:t>
            </a:r>
            <a:r>
              <a:rPr dirty="0" sz="1000" spc="-40">
                <a:latin typeface="Trebuchet MS"/>
                <a:cs typeface="Trebuchet MS"/>
              </a:rPr>
              <a:t>contracta- </a:t>
            </a:r>
            <a:r>
              <a:rPr dirty="0" sz="1000" spc="-35">
                <a:latin typeface="Trebuchet MS"/>
                <a:cs typeface="Trebuchet MS"/>
              </a:rPr>
              <a:t> 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35">
                <a:latin typeface="Trebuchet MS"/>
                <a:cs typeface="Trebuchet MS"/>
              </a:rPr>
              <a:t>social,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Guia 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40">
                <a:latin typeface="Trebuchet MS"/>
                <a:cs typeface="Trebuchet MS"/>
              </a:rPr>
              <a:t>ambiental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Guia 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innovadora,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adequacions </a:t>
            </a:r>
            <a:r>
              <a:rPr dirty="0" sz="1000" spc="-25">
                <a:latin typeface="Trebuchet MS"/>
                <a:cs typeface="Trebuchet MS"/>
              </a:rPr>
              <a:t>corresponents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funció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règim </a:t>
            </a:r>
            <a:r>
              <a:rPr dirty="0" sz="1000" spc="-45">
                <a:latin typeface="Trebuchet MS"/>
                <a:cs typeface="Trebuchet MS"/>
              </a:rPr>
              <a:t>jurídic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l’àmbit </a:t>
            </a:r>
            <a:r>
              <a:rPr dirty="0" sz="1000" spc="-40">
                <a:latin typeface="Trebuchet MS"/>
                <a:cs typeface="Trebuchet MS"/>
              </a:rPr>
              <a:t>d’actuació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competencial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35">
                <a:latin typeface="Trebuchet MS"/>
                <a:cs typeface="Trebuchet MS"/>
              </a:rPr>
              <a:t>naturalesa </a:t>
            </a:r>
            <a:r>
              <a:rPr dirty="0" sz="1000" spc="-45">
                <a:latin typeface="Trebuchet MS"/>
                <a:cs typeface="Trebuchet MS"/>
              </a:rPr>
              <a:t>jurídica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poder </a:t>
            </a:r>
            <a:r>
              <a:rPr dirty="0" sz="1000" spc="-35">
                <a:latin typeface="Trebuchet MS"/>
                <a:cs typeface="Trebuchet MS"/>
              </a:rPr>
              <a:t>adjudicador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Administració</a:t>
            </a:r>
            <a:r>
              <a:rPr dirty="0" sz="1000" spc="-25">
                <a:latin typeface="Trebuchet MS"/>
                <a:cs typeface="Trebuchet MS"/>
              </a:rPr>
              <a:t> pública </a:t>
            </a:r>
            <a:r>
              <a:rPr dirty="0" sz="1000">
                <a:latin typeface="Trebuchet MS"/>
                <a:cs typeface="Trebuchet MS"/>
              </a:rPr>
              <a:t>(PANAP).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classifiquem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pública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5">
                <a:latin typeface="Trebuchet MS"/>
                <a:cs typeface="Trebuchet MS"/>
              </a:rPr>
              <a:t>sis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categories: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Regulacions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condicionen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implantació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eficient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mesures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</a:t>
            </a:r>
            <a:endParaRPr sz="1000">
              <a:latin typeface="Trebuchet MS"/>
              <a:cs typeface="Trebuchet MS"/>
            </a:endParaRPr>
          </a:p>
          <a:p>
            <a:pPr marL="624205" marR="6350" indent="-252095">
              <a:lnSpc>
                <a:spcPct val="112500"/>
              </a:lnSpc>
              <a:spcBef>
                <a:spcPts val="850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Mesures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favor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drets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laborals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treballadores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executen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tractes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AutoNum type="arabicPeriod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Mesures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incentivar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l’ocupació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inclusió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AutoNum type="arabicPeriod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Mesures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favor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20">
                <a:latin typeface="Trebuchet MS"/>
                <a:cs typeface="Trebuchet MS"/>
              </a:rPr>
              <a:t> socials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d’economia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solidària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AutoNum type="arabicPeriod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Mesures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favor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pimes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AutoNum type="arabicPeriod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5">
                <a:latin typeface="Trebuchet MS"/>
                <a:cs typeface="Trebuchet MS"/>
              </a:rPr>
              <a:t>Mesures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favor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drets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ciutadans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executen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45">
                <a:latin typeface="Trebuchet MS"/>
                <a:cs typeface="Trebuchet MS"/>
              </a:rPr>
              <a:t>ambiental, </a:t>
            </a:r>
            <a:r>
              <a:rPr dirty="0" sz="1000" spc="-35">
                <a:latin typeface="Trebuchet MS"/>
                <a:cs typeface="Trebuchet MS"/>
              </a:rPr>
              <a:t>adoptem </a:t>
            </a:r>
            <a:r>
              <a:rPr dirty="0" sz="1000" spc="-25">
                <a:latin typeface="Trebuchet MS"/>
                <a:cs typeface="Trebuchet MS"/>
              </a:rPr>
              <a:t>diverses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35">
                <a:latin typeface="Trebuchet MS"/>
                <a:cs typeface="Trebuchet MS"/>
              </a:rPr>
              <a:t>recollides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Instruc-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tècniques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d’ambientalització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dictades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relació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Serveis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d’alimentació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Subministrament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d’electricitat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Elements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comunicació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>
                <a:latin typeface="Trebuchet MS"/>
                <a:cs typeface="Trebuchet MS"/>
              </a:rPr>
              <a:t>Equips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informàtics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15">
                <a:latin typeface="Trebuchet MS"/>
                <a:cs typeface="Trebuchet MS"/>
              </a:rPr>
              <a:t>Fusta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Mobiliari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d’oficina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40">
                <a:latin typeface="Trebuchet MS"/>
                <a:cs typeface="Trebuchet MS"/>
              </a:rPr>
              <a:t>Projectes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d’obres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20">
                <a:latin typeface="Trebuchet MS"/>
                <a:cs typeface="Trebuchet MS"/>
              </a:rPr>
              <a:t>Esdeveniments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15">
                <a:latin typeface="Trebuchet MS"/>
                <a:cs typeface="Trebuchet MS"/>
              </a:rPr>
              <a:t>Paper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840" algn="l"/>
              </a:tabLst>
            </a:pPr>
            <a:r>
              <a:rPr dirty="0" sz="1000" spc="-50">
                <a:latin typeface="Trebuchet MS"/>
                <a:cs typeface="Trebuchet MS"/>
              </a:rPr>
              <a:t>Neteja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recollida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residus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d’edificis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15"/>
              </a:spcBef>
              <a:buAutoNum type="arabicPeriod"/>
              <a:tabLst>
                <a:tab pos="624840" algn="l"/>
              </a:tabLst>
            </a:pPr>
            <a:r>
              <a:rPr dirty="0" sz="1000" spc="-20">
                <a:latin typeface="Trebuchet MS"/>
                <a:cs typeface="Trebuchet MS"/>
              </a:rPr>
              <a:t>Productes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tèxtils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Vehicles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20">
                <a:latin typeface="Trebuchet MS"/>
                <a:cs typeface="Trebuchet MS"/>
              </a:rPr>
              <a:t>que </a:t>
            </a:r>
            <a:r>
              <a:rPr dirty="0" sz="1000" spc="-65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contractació </a:t>
            </a:r>
            <a:r>
              <a:rPr dirty="0" sz="1000" spc="-30">
                <a:latin typeface="Trebuchet MS"/>
                <a:cs typeface="Trebuchet MS"/>
              </a:rPr>
              <a:t>pública </a:t>
            </a:r>
            <a:r>
              <a:rPr dirty="0" sz="1000" spc="-40">
                <a:latin typeface="Trebuchet MS"/>
                <a:cs typeface="Trebuchet MS"/>
              </a:rPr>
              <a:t>innovadora, </a:t>
            </a:r>
            <a:r>
              <a:rPr dirty="0" sz="1000" spc="-10">
                <a:latin typeface="Trebuchet MS"/>
                <a:cs typeface="Trebuchet MS"/>
              </a:rPr>
              <a:t>es </a:t>
            </a:r>
            <a:r>
              <a:rPr dirty="0" sz="1000" spc="-65">
                <a:latin typeface="Trebuchet MS"/>
                <a:cs typeface="Trebuchet MS"/>
              </a:rPr>
              <a:t>tracta </a:t>
            </a:r>
            <a:r>
              <a:rPr dirty="0" sz="1000" spc="-40">
                <a:latin typeface="Trebuchet MS"/>
                <a:cs typeface="Trebuchet MS"/>
              </a:rPr>
              <a:t>d’un instrument </a:t>
            </a:r>
            <a:r>
              <a:rPr dirty="0" sz="1000" spc="-50">
                <a:latin typeface="Trebuchet MS"/>
                <a:cs typeface="Trebuchet MS"/>
              </a:rPr>
              <a:t>estratègic </a:t>
            </a:r>
            <a:r>
              <a:rPr dirty="0" sz="1000" spc="-55">
                <a:latin typeface="Trebuchet MS"/>
                <a:cs typeface="Trebuchet MS"/>
              </a:rPr>
              <a:t>mitjançant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qual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pretén </a:t>
            </a:r>
            <a:r>
              <a:rPr dirty="0" sz="1000" spc="-45">
                <a:latin typeface="Trebuchet MS"/>
                <a:cs typeface="Trebuchet MS"/>
              </a:rPr>
              <a:t>estimular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creació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nous </a:t>
            </a:r>
            <a:r>
              <a:rPr dirty="0" sz="1000" spc="-35">
                <a:latin typeface="Trebuchet MS"/>
                <a:cs typeface="Trebuchet MS"/>
              </a:rPr>
              <a:t>mercats </a:t>
            </a:r>
            <a:r>
              <a:rPr dirty="0" sz="1000" spc="-45">
                <a:latin typeface="Trebuchet MS"/>
                <a:cs typeface="Trebuchet MS"/>
              </a:rPr>
              <a:t>locals, </a:t>
            </a:r>
            <a:r>
              <a:rPr dirty="0" sz="1000">
                <a:latin typeface="Trebuchet MS"/>
                <a:cs typeface="Trebuchet MS"/>
              </a:rPr>
              <a:t>nous </a:t>
            </a:r>
            <a:r>
              <a:rPr dirty="0" sz="1000" spc="-35">
                <a:latin typeface="Trebuchet MS"/>
                <a:cs typeface="Trebuchet MS"/>
              </a:rPr>
              <a:t>productes, </a:t>
            </a:r>
            <a:r>
              <a:rPr dirty="0" sz="1000">
                <a:latin typeface="Trebuchet MS"/>
                <a:cs typeface="Trebuchet MS"/>
              </a:rPr>
              <a:t>nous </a:t>
            </a:r>
            <a:r>
              <a:rPr dirty="0" sz="1000" spc="-35">
                <a:latin typeface="Trebuchet MS"/>
                <a:cs typeface="Trebuchet MS"/>
              </a:rPr>
              <a:t>mètodes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25">
                <a:latin typeface="Trebuchet MS"/>
                <a:cs typeface="Trebuchet MS"/>
              </a:rPr>
              <a:t>producció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d’organització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subministrament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40">
                <a:latin typeface="Trebuchet MS"/>
                <a:cs typeface="Trebuchet MS"/>
              </a:rPr>
              <a:t>prestació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serveis.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Entre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mesures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recollides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guia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l’Ajuntament </a:t>
            </a:r>
            <a:r>
              <a:rPr dirty="0" sz="1000" spc="-30">
                <a:latin typeface="Trebuchet MS"/>
                <a:cs typeface="Trebuchet MS"/>
              </a:rPr>
              <a:t>de Barcelona,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consulta </a:t>
            </a:r>
            <a:r>
              <a:rPr dirty="0" sz="1000" spc="-45">
                <a:latin typeface="Trebuchet MS"/>
                <a:cs typeface="Trebuchet MS"/>
              </a:rPr>
              <a:t>preliminar </a:t>
            </a:r>
            <a:r>
              <a:rPr dirty="0" sz="1000" spc="-55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mercat </a:t>
            </a:r>
            <a:r>
              <a:rPr dirty="0" sz="1000" spc="-65">
                <a:latin typeface="Trebuchet MS"/>
                <a:cs typeface="Trebuchet MS"/>
              </a:rPr>
              <a:t>s’utilitza </a:t>
            </a:r>
            <a:r>
              <a:rPr dirty="0" sz="1000" spc="-15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instrument per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solucionar diversos </a:t>
            </a:r>
            <a:r>
              <a:rPr dirty="0" sz="1000" spc="-45">
                <a:latin typeface="Trebuchet MS"/>
                <a:cs typeface="Trebuchet MS"/>
              </a:rPr>
              <a:t>reptes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caràcter tecnològic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explorar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mercat </a:t>
            </a:r>
            <a:r>
              <a:rPr dirty="0" sz="1000" spc="-40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donar resposta a les </a:t>
            </a:r>
            <a:r>
              <a:rPr dirty="0" sz="1000" spc="-20">
                <a:latin typeface="Trebuchet MS"/>
                <a:cs typeface="Trebuchet MS"/>
              </a:rPr>
              <a:t>necessi-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tats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dia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dia </a:t>
            </a:r>
            <a:r>
              <a:rPr dirty="0" sz="1000" spc="-10">
                <a:latin typeface="Trebuchet MS"/>
                <a:cs typeface="Trebuchet MS"/>
              </a:rPr>
              <a:t>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presenten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què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tecnologia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pot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aliada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indiscutible.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102-9,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102-10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075" cy="18484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12500"/>
              </a:lnSpc>
              <a:spcBef>
                <a:spcPts val="100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5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aplicat </a:t>
            </a:r>
            <a:r>
              <a:rPr dirty="0" sz="1000" spc="-30">
                <a:latin typeface="Trebuchet MS"/>
                <a:cs typeface="Trebuchet MS"/>
              </a:rPr>
              <a:t>de manera </a:t>
            </a:r>
            <a:r>
              <a:rPr dirty="0" sz="1000" spc="-60">
                <a:latin typeface="Trebuchet MS"/>
                <a:cs typeface="Trebuchet MS"/>
              </a:rPr>
              <a:t>reiterada,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90">
                <a:latin typeface="Trebuchet MS"/>
                <a:cs typeface="Trebuchet MS"/>
              </a:rPr>
              <a:t>100%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5">
                <a:latin typeface="Trebuchet MS"/>
                <a:cs typeface="Trebuchet MS"/>
              </a:rPr>
              <a:t>procediments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contractació, </a:t>
            </a:r>
            <a:r>
              <a:rPr dirty="0" sz="1000" spc="-25">
                <a:latin typeface="Trebuchet MS"/>
                <a:cs typeface="Trebuchet MS"/>
              </a:rPr>
              <a:t>alguna clàusula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social,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ambiental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d’innovació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algun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seus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apartats: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criteris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d’adjudicació,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condicions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solvèn-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cia, </a:t>
            </a:r>
            <a:r>
              <a:rPr dirty="0" sz="1000" spc="-70">
                <a:latin typeface="Trebuchet MS"/>
                <a:cs typeface="Trebuchet MS"/>
              </a:rPr>
              <a:t>etc. </a:t>
            </a:r>
            <a:r>
              <a:rPr dirty="0" sz="1000" spc="-55">
                <a:latin typeface="Trebuchet MS"/>
                <a:cs typeface="Trebuchet MS"/>
              </a:rPr>
              <a:t>Així,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plecs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clàusules </a:t>
            </a:r>
            <a:r>
              <a:rPr dirty="0" sz="1000" spc="-30">
                <a:latin typeface="Trebuchet MS"/>
                <a:cs typeface="Trebuchet MS"/>
              </a:rPr>
              <a:t>inclouen </a:t>
            </a:r>
            <a:r>
              <a:rPr dirty="0" sz="1000" spc="-35">
                <a:latin typeface="Trebuchet MS"/>
                <a:cs typeface="Trebuchet MS"/>
              </a:rPr>
              <a:t>requisits </a:t>
            </a:r>
            <a:r>
              <a:rPr dirty="0" sz="1000" spc="-40">
                <a:latin typeface="Trebuchet MS"/>
                <a:cs typeface="Trebuchet MS"/>
              </a:rPr>
              <a:t>per reduir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importància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80">
                <a:latin typeface="Trebuchet MS"/>
                <a:cs typeface="Trebuchet MS"/>
              </a:rPr>
              <a:t>l’oferta </a:t>
            </a:r>
            <a:r>
              <a:rPr dirty="0" sz="1000" spc="-30">
                <a:latin typeface="Trebuchet MS"/>
                <a:cs typeface="Trebuchet MS"/>
              </a:rPr>
              <a:t>econòmica </a:t>
            </a:r>
            <a:r>
              <a:rPr dirty="0" sz="1000" spc="-25">
                <a:latin typeface="Trebuchet MS"/>
                <a:cs typeface="Trebuchet MS"/>
              </a:rPr>
              <a:t> 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concursos </a:t>
            </a:r>
            <a:r>
              <a:rPr dirty="0" sz="1000" spc="-20">
                <a:latin typeface="Trebuchet MS"/>
                <a:cs typeface="Trebuchet MS"/>
              </a:rPr>
              <a:t>públics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potenciar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protecció </a:t>
            </a:r>
            <a:r>
              <a:rPr dirty="0" sz="1000" spc="-30">
                <a:latin typeface="Trebuchet MS"/>
                <a:cs typeface="Trebuchet MS"/>
              </a:rPr>
              <a:t>de les </a:t>
            </a:r>
            <a:r>
              <a:rPr dirty="0" sz="1000" spc="-55">
                <a:latin typeface="Trebuchet MS"/>
                <a:cs typeface="Trebuchet MS"/>
              </a:rPr>
              <a:t>petites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mitjanes </a:t>
            </a:r>
            <a:r>
              <a:rPr dirty="0" sz="1000" spc="-30">
                <a:latin typeface="Trebuchet MS"/>
                <a:cs typeface="Trebuchet MS"/>
              </a:rPr>
              <a:t>empreses, </a:t>
            </a:r>
            <a:r>
              <a:rPr dirty="0" sz="1000" spc="-15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35">
                <a:latin typeface="Trebuchet MS"/>
                <a:cs typeface="Trebuchet MS"/>
              </a:rPr>
              <a:t>els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drets laborals, </a:t>
            </a:r>
            <a:r>
              <a:rPr dirty="0" sz="1000" spc="-50">
                <a:latin typeface="Trebuchet MS"/>
                <a:cs typeface="Trebuchet MS"/>
              </a:rPr>
              <a:t>l’economia cooperativa,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solidària,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comerç </a:t>
            </a:r>
            <a:r>
              <a:rPr dirty="0" sz="1000" spc="-65">
                <a:latin typeface="Trebuchet MS"/>
                <a:cs typeface="Trebuchet MS"/>
              </a:rPr>
              <a:t>just,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igualtat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gènere,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re-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specte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diversitat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funcional,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llenguatge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comportament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sexistes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respecte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conciliació.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marc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Llei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9/2018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contractació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pública,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dotat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aplicació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45">
                <a:latin typeface="Trebuchet MS"/>
                <a:cs typeface="Trebuchet MS"/>
              </a:rPr>
              <a:t>electrònica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30">
                <a:latin typeface="Trebuchet MS"/>
                <a:cs typeface="Trebuchet MS"/>
              </a:rPr>
              <a:t>procediments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5">
                <a:latin typeface="Trebuchet MS"/>
                <a:cs typeface="Trebuchet MS"/>
              </a:rPr>
              <a:t>permetrà monitorar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gran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varietat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dades,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haurà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responsable.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cop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completada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implementació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l’aplicació,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permetrà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obtenir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fiables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pogut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explotar.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102-9,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102-10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7299" y="3701494"/>
            <a:ext cx="5426075" cy="54394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65" b="1">
                <a:latin typeface="Tahoma"/>
                <a:cs typeface="Tahoma"/>
              </a:rPr>
              <a:t>Resum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25" b="1">
                <a:latin typeface="Tahoma"/>
                <a:cs typeface="Tahoma"/>
              </a:rPr>
              <a:t>de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70" b="1">
                <a:latin typeface="Tahoma"/>
                <a:cs typeface="Tahoma"/>
              </a:rPr>
              <a:t>mesures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i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cri</a:t>
            </a:r>
            <a:r>
              <a:rPr dirty="0" sz="1400" spc="-70" b="1">
                <a:latin typeface="Tahoma"/>
                <a:cs typeface="Tahoma"/>
              </a:rPr>
              <a:t>t</a:t>
            </a:r>
            <a:r>
              <a:rPr dirty="0" sz="1400" spc="-65" b="1">
                <a:latin typeface="Tahoma"/>
                <a:cs typeface="Tahoma"/>
              </a:rPr>
              <a:t>eris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adoptats</a:t>
            </a:r>
            <a:endParaRPr sz="14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3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1150" spc="10" b="1">
                <a:latin typeface="Tahoma"/>
                <a:cs typeface="Tahoma"/>
              </a:rPr>
              <a:t>SOCIAL</a:t>
            </a:r>
            <a:endParaRPr sz="1150">
              <a:latin typeface="Tahoma"/>
              <a:cs typeface="Tahoma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395"/>
              </a:spcBef>
              <a:buChar char="•"/>
              <a:tabLst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Especifica,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70">
                <a:latin typeface="Trebuchet MS"/>
                <a:cs typeface="Trebuchet MS"/>
              </a:rPr>
              <a:t>l’objecte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contracte,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incorpora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inclou,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de- </a:t>
            </a:r>
            <a:r>
              <a:rPr dirty="0" sz="1000" spc="-25">
                <a:latin typeface="Trebuchet MS"/>
                <a:cs typeface="Trebuchet MS"/>
              </a:rPr>
              <a:t> nominació de </a:t>
            </a:r>
            <a:r>
              <a:rPr dirty="0" sz="1000" spc="-70">
                <a:latin typeface="Trebuchet MS"/>
                <a:cs typeface="Trebuchet MS"/>
              </a:rPr>
              <a:t>l’objecte,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frase </a:t>
            </a:r>
            <a:r>
              <a:rPr dirty="0" sz="1000" spc="-30">
                <a:latin typeface="Trebuchet MS"/>
                <a:cs typeface="Trebuchet MS"/>
              </a:rPr>
              <a:t>“amb incorporació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clàusules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sostenible”.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Inclou,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pressupost </a:t>
            </a:r>
            <a:r>
              <a:rPr dirty="0" sz="1000" spc="-30">
                <a:latin typeface="Trebuchet MS"/>
                <a:cs typeface="Trebuchet MS"/>
              </a:rPr>
              <a:t>màxim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licitació, </a:t>
            </a:r>
            <a:r>
              <a:rPr dirty="0" sz="1000" spc="-60">
                <a:latin typeface="Trebuchet MS"/>
                <a:cs typeface="Trebuchet MS"/>
              </a:rPr>
              <a:t>el detall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indicació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costos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tingut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compte per </a:t>
            </a:r>
            <a:r>
              <a:rPr dirty="0" sz="1000" spc="-45">
                <a:latin typeface="Trebuchet MS"/>
                <a:cs typeface="Trebuchet MS"/>
              </a:rPr>
              <a:t>efectuar-ne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càlcul.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15">
                <a:latin typeface="Trebuchet MS"/>
                <a:cs typeface="Trebuchet MS"/>
              </a:rPr>
              <a:t>mesura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60">
                <a:latin typeface="Trebuchet MS"/>
                <a:cs typeface="Trebuchet MS"/>
              </a:rPr>
              <a:t>recollit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70">
                <a:latin typeface="Trebuchet MS"/>
                <a:cs typeface="Trebuchet MS"/>
              </a:rPr>
              <a:t>l’article 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100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Llei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9/2017,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sector</a:t>
            </a:r>
            <a:r>
              <a:rPr dirty="0" sz="1000" spc="-25">
                <a:latin typeface="Trebuchet MS"/>
                <a:cs typeface="Trebuchet MS"/>
              </a:rPr>
              <a:t> públic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(d’ara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endavant,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LCSP).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fase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licitació,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obliga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interessades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informar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possible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subcontrac-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tació</a:t>
            </a:r>
            <a:r>
              <a:rPr dirty="0" sz="1000" spc="-25">
                <a:latin typeface="Trebuchet MS"/>
                <a:cs typeface="Trebuchet MS"/>
              </a:rPr>
              <a:t> 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serveis,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ús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facultat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s’estableix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l’article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215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l’LCSP.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retribucions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15">
                <a:latin typeface="Trebuchet MS"/>
                <a:cs typeface="Trebuchet MS"/>
              </a:rPr>
              <a:t>siguin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determinants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cost </a:t>
            </a:r>
            <a:r>
              <a:rPr dirty="0" sz="1000" spc="-80">
                <a:latin typeface="Trebuchet MS"/>
                <a:cs typeface="Trebuchet MS"/>
              </a:rPr>
              <a:t>total,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ponderació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preu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25">
                <a:latin typeface="Trebuchet MS"/>
                <a:cs typeface="Trebuchet MS"/>
              </a:rPr>
              <a:t>podrà ser </a:t>
            </a:r>
            <a:r>
              <a:rPr dirty="0" sz="1000" spc="-30">
                <a:latin typeface="Trebuchet MS"/>
                <a:cs typeface="Trebuchet MS"/>
              </a:rPr>
              <a:t>superior 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114">
                <a:latin typeface="Trebuchet MS"/>
                <a:cs typeface="Trebuchet MS"/>
              </a:rPr>
              <a:t>35%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criteris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d’adjudicació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totals,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fi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prestació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drets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garantia del </a:t>
            </a:r>
            <a:r>
              <a:rPr dirty="0" sz="1000" spc="-35">
                <a:latin typeface="Trebuchet MS"/>
                <a:cs typeface="Trebuchet MS"/>
              </a:rPr>
              <a:t>compliment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convenis </a:t>
            </a:r>
            <a:r>
              <a:rPr dirty="0" sz="1000" spc="-40">
                <a:latin typeface="Trebuchet MS"/>
                <a:cs typeface="Trebuchet MS"/>
              </a:rPr>
              <a:t>laborals,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65">
                <a:latin typeface="Trebuchet MS"/>
                <a:cs typeface="Trebuchet MS"/>
              </a:rPr>
              <a:t>oferta </a:t>
            </a:r>
            <a:r>
              <a:rPr dirty="0" sz="1000" spc="-20">
                <a:latin typeface="Trebuchet MS"/>
                <a:cs typeface="Trebuchet MS"/>
              </a:rPr>
              <a:t>sigui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susceptible de </a:t>
            </a:r>
            <a:r>
              <a:rPr dirty="0" sz="1000" spc="-40">
                <a:latin typeface="Trebuchet MS"/>
                <a:cs typeface="Trebuchet MS"/>
              </a:rPr>
              <a:t>contenir </a:t>
            </a:r>
            <a:r>
              <a:rPr dirty="0" sz="1000" spc="-35">
                <a:latin typeface="Trebuchet MS"/>
                <a:cs typeface="Trebuchet MS"/>
              </a:rPr>
              <a:t>valors </a:t>
            </a:r>
            <a:r>
              <a:rPr dirty="0" sz="1000" spc="-25">
                <a:latin typeface="Trebuchet MS"/>
                <a:cs typeface="Trebuchet MS"/>
              </a:rPr>
              <a:t>anormals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desproporcionats, </a:t>
            </a:r>
            <a:r>
              <a:rPr dirty="0" sz="1000" spc="-25">
                <a:latin typeface="Trebuchet MS"/>
                <a:cs typeface="Trebuchet MS"/>
              </a:rPr>
              <a:t>quedarà </a:t>
            </a:r>
            <a:r>
              <a:rPr dirty="0" sz="1000" spc="-30">
                <a:latin typeface="Trebuchet MS"/>
                <a:cs typeface="Trebuchet MS"/>
              </a:rPr>
              <a:t>exclosa </a:t>
            </a:r>
            <a:r>
              <a:rPr dirty="0" sz="1000" spc="-40">
                <a:latin typeface="Trebuchet MS"/>
                <a:cs typeface="Trebuchet MS"/>
              </a:rPr>
              <a:t>si,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cop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evacuat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65">
                <a:latin typeface="Trebuchet MS"/>
                <a:cs typeface="Trebuchet MS"/>
              </a:rPr>
              <a:t>tràmit </a:t>
            </a:r>
            <a:r>
              <a:rPr dirty="0" sz="1000" spc="-35">
                <a:latin typeface="Trebuchet MS"/>
                <a:cs typeface="Trebuchet MS"/>
              </a:rPr>
              <a:t>d’audiència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50">
                <a:latin typeface="Trebuchet MS"/>
                <a:cs typeface="Trebuchet MS"/>
              </a:rPr>
              <a:t>licitadora, </a:t>
            </a:r>
            <a:r>
              <a:rPr dirty="0" sz="1000" spc="-35">
                <a:latin typeface="Trebuchet MS"/>
                <a:cs typeface="Trebuchet MS"/>
              </a:rPr>
              <a:t>s’evidencia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preus </a:t>
            </a:r>
            <a:r>
              <a:rPr dirty="0" sz="1000" spc="-35">
                <a:latin typeface="Trebuchet MS"/>
                <a:cs typeface="Trebuchet MS"/>
              </a:rPr>
              <a:t>unitaris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salaris dels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25">
                <a:latin typeface="Trebuchet MS"/>
                <a:cs typeface="Trebuchet MS"/>
              </a:rPr>
              <a:t>considerats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75">
                <a:latin typeface="Trebuchet MS"/>
                <a:cs typeface="Trebuchet MS"/>
              </a:rPr>
              <a:t>l’oferta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45">
                <a:latin typeface="Trebuchet MS"/>
                <a:cs typeface="Trebuchet MS"/>
              </a:rPr>
              <a:t>inferiors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estableix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conveni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d’aplicació.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20">
                <a:latin typeface="Trebuchet MS"/>
                <a:cs typeface="Trebuchet MS"/>
              </a:rPr>
              <a:t>susceptibles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valoració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contractació indefinida,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0">
                <a:latin typeface="Trebuchet MS"/>
                <a:cs typeface="Trebuchet MS"/>
              </a:rPr>
              <a:t>incor-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porat,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criteri </a:t>
            </a:r>
            <a:r>
              <a:rPr dirty="0" sz="1000" spc="-40">
                <a:latin typeface="Trebuchet MS"/>
                <a:cs typeface="Trebuchet MS"/>
              </a:rPr>
              <a:t>d’adjudicació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30">
                <a:latin typeface="Trebuchet MS"/>
                <a:cs typeface="Trebuchet MS"/>
              </a:rPr>
              <a:t>plec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clàusules </a:t>
            </a:r>
            <a:r>
              <a:rPr dirty="0" sz="1000" spc="-40">
                <a:latin typeface="Trebuchet MS"/>
                <a:cs typeface="Trebuchet MS"/>
              </a:rPr>
              <a:t>administratives </a:t>
            </a:r>
            <a:r>
              <a:rPr dirty="0" sz="1000" spc="-35">
                <a:latin typeface="Trebuchet MS"/>
                <a:cs typeface="Trebuchet MS"/>
              </a:rPr>
              <a:t>particulars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(PCAP),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percentatge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35">
                <a:latin typeface="Trebuchet MS"/>
                <a:cs typeface="Trebuchet MS"/>
              </a:rPr>
              <a:t>indefinida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50">
                <a:latin typeface="Trebuchet MS"/>
                <a:cs typeface="Trebuchet MS"/>
              </a:rPr>
              <a:t>licitadora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adscriu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l’execució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prestació.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retribucions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5">
                <a:latin typeface="Trebuchet MS"/>
                <a:cs typeface="Trebuchet MS"/>
              </a:rPr>
              <a:t>determinants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cost </a:t>
            </a:r>
            <a:r>
              <a:rPr dirty="0" sz="1000" spc="-80">
                <a:latin typeface="Trebuchet MS"/>
                <a:cs typeface="Trebuchet MS"/>
              </a:rPr>
              <a:t>total,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30">
                <a:latin typeface="Trebuchet MS"/>
                <a:cs typeface="Trebuchet MS"/>
              </a:rPr>
              <a:t>inclòs,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condició </a:t>
            </a:r>
            <a:r>
              <a:rPr dirty="0" sz="1000" spc="-30">
                <a:latin typeface="Trebuchet MS"/>
                <a:cs typeface="Trebuchet MS"/>
              </a:rPr>
              <a:t>especial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l’execució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contracte </a:t>
            </a:r>
            <a:r>
              <a:rPr dirty="0" sz="1000" spc="-55">
                <a:latin typeface="Trebuchet MS"/>
                <a:cs typeface="Trebuchet MS"/>
              </a:rPr>
              <a:t>reflectida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70">
                <a:latin typeface="Trebuchet MS"/>
                <a:cs typeface="Trebuchet MS"/>
              </a:rPr>
              <a:t>l’article </a:t>
            </a:r>
            <a:r>
              <a:rPr dirty="0" sz="1000" spc="30">
                <a:latin typeface="Trebuchet MS"/>
                <a:cs typeface="Trebuchet MS"/>
              </a:rPr>
              <a:t>202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l’LCSP,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manteniment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condicions </a:t>
            </a:r>
            <a:r>
              <a:rPr dirty="0" sz="1000" spc="-40">
                <a:latin typeface="Trebuchet MS"/>
                <a:cs typeface="Trebuchet MS"/>
              </a:rPr>
              <a:t>laborals,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tenint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conveni </a:t>
            </a:r>
            <a:r>
              <a:rPr dirty="0" sz="1000" spc="-45">
                <a:latin typeface="Trebuchet MS"/>
                <a:cs typeface="Trebuchet MS"/>
              </a:rPr>
              <a:t>laboral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d’aplicació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durant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vigència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contracte.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86433" y="10226909"/>
            <a:ext cx="23304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20" b="1">
                <a:solidFill>
                  <a:srgbClr val="3A3938"/>
                </a:solidFill>
                <a:latin typeface="Tahoma"/>
                <a:cs typeface="Tahoma"/>
              </a:rPr>
              <a:t>14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342525" y="10296355"/>
            <a:ext cx="16903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102-46,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102-52,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102-56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07299" y="1421460"/>
            <a:ext cx="5426075" cy="6259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-35" b="1">
                <a:latin typeface="Tahoma"/>
                <a:cs typeface="Tahoma"/>
              </a:rPr>
              <a:t>Principis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0" b="1">
                <a:latin typeface="Tahoma"/>
                <a:cs typeface="Tahoma"/>
              </a:rPr>
              <a:t>de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qualitat</a:t>
            </a:r>
            <a:endParaRPr sz="11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10"/>
              </a:spcBef>
            </a:pPr>
            <a:r>
              <a:rPr dirty="0" sz="1150" spc="10">
                <a:latin typeface="Tahoma"/>
                <a:cs typeface="Tahoma"/>
              </a:rPr>
              <a:t>Precisió</a:t>
            </a:r>
            <a:endParaRPr sz="115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254"/>
              </a:spcBef>
            </a:pPr>
            <a:r>
              <a:rPr dirty="0" sz="1000" spc="-15">
                <a:latin typeface="Trebuchet MS"/>
                <a:cs typeface="Trebuchet MS"/>
              </a:rPr>
              <a:t>Indiquem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quines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mesurem,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tècniques</a:t>
            </a:r>
            <a:r>
              <a:rPr dirty="0" sz="1000" spc="-45">
                <a:latin typeface="Trebuchet MS"/>
                <a:cs typeface="Trebuchet MS"/>
              </a:rPr>
              <a:t> d’obtenció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estimacions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hipòte-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sis. </a:t>
            </a: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declaracions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qualitatives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fruit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l’experiència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basen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evidències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disponibles.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25">
                <a:latin typeface="Tahoma"/>
                <a:cs typeface="Tahoma"/>
              </a:rPr>
              <a:t>Equilibri</a:t>
            </a:r>
            <a:endParaRPr sz="115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254"/>
              </a:spcBef>
            </a:pPr>
            <a:r>
              <a:rPr dirty="0" sz="1000" spc="-25">
                <a:latin typeface="Trebuchet MS"/>
                <a:cs typeface="Trebuchet MS"/>
              </a:rPr>
              <a:t>Presentem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5">
                <a:latin typeface="Trebuchet MS"/>
                <a:cs typeface="Trebuchet MS"/>
              </a:rPr>
              <a:t>format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25">
                <a:latin typeface="Trebuchet MS"/>
                <a:cs typeface="Trebuchet MS"/>
              </a:rPr>
              <a:t>comparar </a:t>
            </a:r>
            <a:r>
              <a:rPr dirty="0" sz="1000" spc="-30">
                <a:latin typeface="Trebuchet MS"/>
                <a:cs typeface="Trebuchet MS"/>
              </a:rPr>
              <a:t>les tendències </a:t>
            </a:r>
            <a:r>
              <a:rPr dirty="0" sz="1000" spc="-65">
                <a:latin typeface="Trebuchet MS"/>
                <a:cs typeface="Trebuchet MS"/>
              </a:rPr>
              <a:t>tant </a:t>
            </a:r>
            <a:r>
              <a:rPr dirty="0" sz="1000" spc="-35">
                <a:latin typeface="Trebuchet MS"/>
                <a:cs typeface="Trebuchet MS"/>
              </a:rPr>
              <a:t>positives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nega-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tives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emfatitza 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correspon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materialitat.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memòria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exposa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compromisos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resultats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0">
                <a:latin typeface="Trebuchet MS"/>
                <a:cs typeface="Trebuchet MS"/>
              </a:rPr>
              <a:t>tots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negocis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ser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transparent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conseqüent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versions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anteriors.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-10">
                <a:latin typeface="Tahoma"/>
                <a:cs typeface="Tahoma"/>
              </a:rPr>
              <a:t>Claredat</a:t>
            </a:r>
            <a:endParaRPr sz="115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254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30">
                <a:latin typeface="Trebuchet MS"/>
                <a:cs typeface="Trebuchet MS"/>
              </a:rPr>
              <a:t>suport </a:t>
            </a:r>
            <a:r>
              <a:rPr dirty="0" sz="1000" spc="-45">
                <a:latin typeface="Trebuchet MS"/>
                <a:cs typeface="Trebuchet MS"/>
              </a:rPr>
              <a:t>web </a:t>
            </a:r>
            <a:r>
              <a:rPr dirty="0" sz="1000" spc="-60">
                <a:latin typeface="Trebuchet MS"/>
                <a:cs typeface="Trebuchet MS"/>
              </a:rPr>
              <a:t>facilita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40">
                <a:latin typeface="Trebuchet MS"/>
                <a:cs typeface="Trebuchet MS"/>
              </a:rPr>
              <a:t>principi: </a:t>
            </a:r>
            <a:r>
              <a:rPr dirty="0" sz="1000" spc="-35">
                <a:latin typeface="Trebuchet MS"/>
                <a:cs typeface="Trebuchet MS"/>
              </a:rPr>
              <a:t>garantim l’accés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comprensió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presenta.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>
                <a:latin typeface="Tahoma"/>
                <a:cs typeface="Tahoma"/>
              </a:rPr>
              <a:t>Comparabilitat</a:t>
            </a:r>
            <a:endParaRPr sz="115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250"/>
              </a:spcBef>
            </a:pPr>
            <a:r>
              <a:rPr dirty="0" sz="1000" spc="-15">
                <a:latin typeface="Trebuchet MS"/>
                <a:cs typeface="Trebuchet MS"/>
              </a:rPr>
              <a:t>Mostrem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55">
                <a:latin typeface="Trebuchet MS"/>
                <a:cs typeface="Trebuchet MS"/>
              </a:rPr>
              <a:t>vista, </a:t>
            </a:r>
            <a:r>
              <a:rPr dirty="0" sz="1000" spc="-40">
                <a:latin typeface="Trebuchet MS"/>
                <a:cs typeface="Trebuchet MS"/>
              </a:rPr>
              <a:t>uniformitzem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assenyalem </a:t>
            </a:r>
            <a:r>
              <a:rPr dirty="0" sz="1000" spc="-15">
                <a:latin typeface="Trebuchet MS"/>
                <a:cs typeface="Trebuchet MS"/>
              </a:rPr>
              <a:t>possibles </a:t>
            </a:r>
            <a:r>
              <a:rPr dirty="0" sz="1000" spc="-30">
                <a:latin typeface="Trebuchet MS"/>
                <a:cs typeface="Trebuchet MS"/>
              </a:rPr>
              <a:t>variacions 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l’hora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recopilar-les.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150" spc="20">
                <a:latin typeface="Tahoma"/>
                <a:cs typeface="Tahoma"/>
              </a:rPr>
              <a:t>Fiabilitat</a:t>
            </a:r>
            <a:endParaRPr sz="115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250"/>
              </a:spcBef>
            </a:pPr>
            <a:r>
              <a:rPr dirty="0" sz="1000" spc="20">
                <a:latin typeface="Trebuchet MS"/>
                <a:cs typeface="Trebuchet MS"/>
              </a:rPr>
              <a:t>Ens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fem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avaluar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tercers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mostrar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validesa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apareixen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memòria:</a:t>
            </a:r>
            <a:r>
              <a:rPr dirty="0" sz="1000" spc="-60">
                <a:latin typeface="Trebuchet MS"/>
                <a:cs typeface="Trebuchet MS"/>
              </a:rPr>
              <a:t> totes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tenen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referència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original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documents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verifiquen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l’origen.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10">
                <a:latin typeface="Tahoma"/>
                <a:cs typeface="Tahoma"/>
              </a:rPr>
              <a:t>Puntualitat</a:t>
            </a:r>
            <a:endParaRPr sz="1150">
              <a:latin typeface="Tahoma"/>
              <a:cs typeface="Tahoma"/>
            </a:endParaRPr>
          </a:p>
          <a:p>
            <a:pPr algn="just" marL="12700">
              <a:lnSpc>
                <a:spcPct val="100000"/>
              </a:lnSpc>
              <a:spcBef>
                <a:spcPts val="405"/>
              </a:spcBef>
            </a:pPr>
            <a:r>
              <a:rPr dirty="0" sz="1000" spc="-30">
                <a:latin typeface="Trebuchet MS"/>
                <a:cs typeface="Trebuchet MS"/>
              </a:rPr>
              <a:t>D’acord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compromís,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publiquem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memòria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anualment.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5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400" spc="-50" b="1">
                <a:solidFill>
                  <a:srgbClr val="365099"/>
                </a:solidFill>
                <a:latin typeface="Tahoma"/>
                <a:cs typeface="Tahoma"/>
              </a:rPr>
              <a:t>Revisió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365099"/>
                </a:solidFill>
                <a:latin typeface="Tahoma"/>
                <a:cs typeface="Tahoma"/>
              </a:rPr>
              <a:t>ex</a:t>
            </a:r>
            <a:r>
              <a:rPr dirty="0" sz="1400" spc="-80" b="1">
                <a:solidFill>
                  <a:srgbClr val="365099"/>
                </a:solidFill>
                <a:latin typeface="Tahoma"/>
                <a:cs typeface="Tahoma"/>
              </a:rPr>
              <a:t>t</a:t>
            </a:r>
            <a:r>
              <a:rPr dirty="0" sz="1400" spc="-70" b="1">
                <a:solidFill>
                  <a:srgbClr val="365099"/>
                </a:solidFill>
                <a:latin typeface="Tahoma"/>
                <a:cs typeface="Tahoma"/>
              </a:rPr>
              <a:t>erna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365099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365099"/>
                </a:solidFill>
                <a:latin typeface="Tahoma"/>
                <a:cs typeface="Tahoma"/>
              </a:rPr>
              <a:t>assegurament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5"/>
              </a:spcBef>
            </a:pP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5">
                <a:latin typeface="Trebuchet MS"/>
                <a:cs typeface="Trebuchet MS"/>
              </a:rPr>
              <a:t>memòria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30">
                <a:latin typeface="Trebuchet MS"/>
                <a:cs typeface="Trebuchet MS"/>
              </a:rPr>
              <a:t>revisada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0">
                <a:latin typeface="Trebuchet MS"/>
                <a:cs typeface="Trebuchet MS"/>
              </a:rPr>
              <a:t>tercera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30">
                <a:latin typeface="Trebuchet MS"/>
                <a:cs typeface="Trebuchet MS"/>
              </a:rPr>
              <a:t>independent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5">
                <a:latin typeface="Trebuchet MS"/>
                <a:cs typeface="Trebuchet MS"/>
              </a:rPr>
              <a:t>comprovat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veracitat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conformitat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d’acord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l’autodeclaració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nivell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declarat.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verificació </a:t>
            </a:r>
            <a:r>
              <a:rPr dirty="0" sz="1000" spc="-30">
                <a:latin typeface="Trebuchet MS"/>
                <a:cs typeface="Trebuchet MS"/>
              </a:rPr>
              <a:t>consisteix 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35">
                <a:latin typeface="Trebuchet MS"/>
                <a:cs typeface="Trebuchet MS"/>
              </a:rPr>
              <a:t>controls per </a:t>
            </a:r>
            <a:r>
              <a:rPr dirty="0" sz="1000" spc="-55">
                <a:latin typeface="Trebuchet MS"/>
                <a:cs typeface="Trebuchet MS"/>
              </a:rPr>
              <a:t>detectar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presència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l’absència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5">
                <a:latin typeface="Trebuchet MS"/>
                <a:cs typeface="Trebuchet MS"/>
              </a:rPr>
              <a:t>criteris establerts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oferir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visió general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conclusions. </a:t>
            </a: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verifica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comprova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30">
                <a:latin typeface="Trebuchet MS"/>
                <a:cs typeface="Trebuchet MS"/>
              </a:rPr>
              <a:t>aportades 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memòria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evidències.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967299" y="1372944"/>
            <a:ext cx="5066030" cy="74682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64160" marR="5080" indent="-252095">
              <a:lnSpc>
                <a:spcPct val="112500"/>
              </a:lnSpc>
              <a:spcBef>
                <a:spcPts val="100"/>
              </a:spcBef>
              <a:buChar char="•"/>
              <a:tabLst>
                <a:tab pos="264795" algn="l"/>
              </a:tabLst>
            </a:pPr>
            <a:r>
              <a:rPr dirty="0" sz="1000" spc="1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contractes </a:t>
            </a:r>
            <a:r>
              <a:rPr dirty="0" sz="1000" spc="-25">
                <a:latin typeface="Trebuchet MS"/>
                <a:cs typeface="Trebuchet MS"/>
              </a:rPr>
              <a:t>susceptibles </a:t>
            </a:r>
            <a:r>
              <a:rPr dirty="0" sz="1000" spc="-45">
                <a:latin typeface="Trebuchet MS"/>
                <a:cs typeface="Trebuchet MS"/>
              </a:rPr>
              <a:t>d’incloure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contractació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persones </a:t>
            </a:r>
            <a:r>
              <a:rPr dirty="0" sz="1000" spc="-15">
                <a:latin typeface="Trebuchet MS"/>
                <a:cs typeface="Trebuchet MS"/>
              </a:rPr>
              <a:t>amb </a:t>
            </a:r>
            <a:r>
              <a:rPr dirty="0" sz="1000" spc="-55">
                <a:latin typeface="Trebuchet MS"/>
                <a:cs typeface="Trebuchet MS"/>
              </a:rPr>
              <a:t>dificultats </a:t>
            </a:r>
            <a:r>
              <a:rPr dirty="0" sz="1000" spc="-25">
                <a:latin typeface="Trebuchet MS"/>
                <a:cs typeface="Trebuchet MS"/>
              </a:rPr>
              <a:t>espe-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d’inserció </a:t>
            </a:r>
            <a:r>
              <a:rPr dirty="0" sz="1000" spc="-50">
                <a:latin typeface="Trebuchet MS"/>
                <a:cs typeface="Trebuchet MS"/>
              </a:rPr>
              <a:t>laboral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d’exclusió </a:t>
            </a:r>
            <a:r>
              <a:rPr dirty="0" sz="1000" spc="-40">
                <a:latin typeface="Trebuchet MS"/>
                <a:cs typeface="Trebuchet MS"/>
              </a:rPr>
              <a:t>social,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adoptat,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condició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especial</a:t>
            </a:r>
            <a:r>
              <a:rPr dirty="0" sz="1000" spc="-45">
                <a:latin typeface="Trebuchet MS"/>
                <a:cs typeface="Trebuchet MS"/>
              </a:rPr>
              <a:t> d’execució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75">
                <a:latin typeface="Trebuchet MS"/>
                <a:cs typeface="Trebuchet MS"/>
              </a:rPr>
              <a:t>l’article </a:t>
            </a:r>
            <a:r>
              <a:rPr dirty="0" sz="1000" spc="25">
                <a:latin typeface="Trebuchet MS"/>
                <a:cs typeface="Trebuchet MS"/>
              </a:rPr>
              <a:t>202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l’LCSP, </a:t>
            </a:r>
            <a:r>
              <a:rPr dirty="0" sz="1000" spc="-40">
                <a:latin typeface="Trebuchet MS"/>
                <a:cs typeface="Trebuchet MS"/>
              </a:rPr>
              <a:t>que,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>
                <a:latin typeface="Trebuchet MS"/>
                <a:cs typeface="Trebuchet MS"/>
              </a:rPr>
              <a:t>cas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baixa mèdica, </a:t>
            </a:r>
            <a:r>
              <a:rPr dirty="0" sz="1000" spc="-15">
                <a:latin typeface="Trebuchet MS"/>
                <a:cs typeface="Trebuchet MS"/>
              </a:rPr>
              <a:t>vacances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5">
                <a:latin typeface="Trebuchet MS"/>
                <a:cs typeface="Trebuchet MS"/>
              </a:rPr>
              <a:t>altres </a:t>
            </a:r>
            <a:r>
              <a:rPr dirty="0" sz="1000" spc="-25">
                <a:latin typeface="Trebuchet MS"/>
                <a:cs typeface="Trebuchet MS"/>
              </a:rPr>
              <a:t>situacions </a:t>
            </a:r>
            <a:r>
              <a:rPr dirty="0" sz="1000" spc="-50">
                <a:latin typeface="Trebuchet MS"/>
                <a:cs typeface="Trebuchet MS"/>
              </a:rPr>
              <a:t>d’ab-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sentisme,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</a:t>
            </a:r>
            <a:r>
              <a:rPr dirty="0" sz="1000" spc="-55">
                <a:latin typeface="Trebuchet MS"/>
                <a:cs typeface="Trebuchet MS"/>
              </a:rPr>
              <a:t> licitadora</a:t>
            </a:r>
            <a:r>
              <a:rPr dirty="0" sz="1000" spc="-50">
                <a:latin typeface="Trebuchet MS"/>
                <a:cs typeface="Trebuchet MS"/>
              </a:rPr>
              <a:t> resta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obligada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cobrir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vacants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amb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persones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incloses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aquests </a:t>
            </a:r>
            <a:r>
              <a:rPr dirty="0" sz="1000" spc="-50">
                <a:latin typeface="Trebuchet MS"/>
                <a:cs typeface="Trebuchet MS"/>
              </a:rPr>
              <a:t>col·lectius, </a:t>
            </a:r>
            <a:r>
              <a:rPr dirty="0" sz="1000" spc="-15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20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perceptores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renda mínima </a:t>
            </a:r>
            <a:r>
              <a:rPr dirty="0" sz="1000" spc="-50">
                <a:latin typeface="Trebuchet MS"/>
                <a:cs typeface="Trebuchet MS"/>
              </a:rPr>
              <a:t>d’inserció, </a:t>
            </a:r>
            <a:r>
              <a:rPr dirty="0" sz="1000" spc="-15">
                <a:latin typeface="Trebuchet MS"/>
                <a:cs typeface="Trebuchet MS"/>
              </a:rPr>
              <a:t>dones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 hagin </a:t>
            </a:r>
            <a:r>
              <a:rPr dirty="0" sz="1000" spc="-60">
                <a:latin typeface="Trebuchet MS"/>
                <a:cs typeface="Trebuchet MS"/>
              </a:rPr>
              <a:t>estat </a:t>
            </a:r>
            <a:r>
              <a:rPr dirty="0" sz="1000" spc="-45">
                <a:latin typeface="Trebuchet MS"/>
                <a:cs typeface="Trebuchet MS"/>
              </a:rPr>
              <a:t>víctimes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violència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gènere, </a:t>
            </a:r>
            <a:r>
              <a:rPr dirty="0" sz="1000" spc="-20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en risc </a:t>
            </a:r>
            <a:r>
              <a:rPr dirty="0" sz="1000" spc="-45">
                <a:latin typeface="Trebuchet MS"/>
                <a:cs typeface="Trebuchet MS"/>
              </a:rPr>
              <a:t>d’exclusió </a:t>
            </a:r>
            <a:r>
              <a:rPr dirty="0" sz="1000" spc="-40">
                <a:latin typeface="Trebuchet MS"/>
                <a:cs typeface="Trebuchet MS"/>
              </a:rPr>
              <a:t>social, </a:t>
            </a:r>
            <a:r>
              <a:rPr dirty="0" sz="1000" spc="-55">
                <a:latin typeface="Trebuchet MS"/>
                <a:cs typeface="Trebuchet MS"/>
              </a:rPr>
              <a:t>per-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sones </a:t>
            </a:r>
            <a:r>
              <a:rPr dirty="0" sz="1000" spc="-15">
                <a:latin typeface="Trebuchet MS"/>
                <a:cs typeface="Trebuchet MS"/>
              </a:rPr>
              <a:t>amb </a:t>
            </a:r>
            <a:r>
              <a:rPr dirty="0" sz="1000" spc="-55">
                <a:latin typeface="Trebuchet MS"/>
                <a:cs typeface="Trebuchet MS"/>
              </a:rPr>
              <a:t>dificultats </a:t>
            </a:r>
            <a:r>
              <a:rPr dirty="0" sz="1000" spc="-15">
                <a:latin typeface="Trebuchet MS"/>
                <a:cs typeface="Trebuchet MS"/>
              </a:rPr>
              <a:t>associades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drogoaddicció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0">
                <a:latin typeface="Trebuchet MS"/>
                <a:cs typeface="Trebuchet MS"/>
              </a:rPr>
              <a:t>l’alcoholisme, </a:t>
            </a:r>
            <a:r>
              <a:rPr dirty="0" sz="1000" spc="-20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internes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centres </a:t>
            </a:r>
            <a:r>
              <a:rPr dirty="0" sz="1000" spc="-45">
                <a:latin typeface="Trebuchet MS"/>
                <a:cs typeface="Trebuchet MS"/>
              </a:rPr>
              <a:t>penitenciaris, </a:t>
            </a:r>
            <a:r>
              <a:rPr dirty="0" sz="1000" spc="-55">
                <a:latin typeface="Trebuchet MS"/>
                <a:cs typeface="Trebuchet MS"/>
              </a:rPr>
              <a:t>joves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15">
                <a:latin typeface="Trebuchet MS"/>
                <a:cs typeface="Trebuchet MS"/>
              </a:rPr>
              <a:t>grans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25">
                <a:latin typeface="Trebuchet MS"/>
                <a:cs typeface="Trebuchet MS"/>
              </a:rPr>
              <a:t>16 </a:t>
            </a:r>
            <a:r>
              <a:rPr dirty="0" sz="1000" spc="-15">
                <a:latin typeface="Trebuchet MS"/>
                <a:cs typeface="Trebuchet MS"/>
              </a:rPr>
              <a:t>anys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menors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25">
                <a:latin typeface="Trebuchet MS"/>
                <a:cs typeface="Trebuchet MS"/>
              </a:rPr>
              <a:t>30 </a:t>
            </a:r>
            <a:r>
              <a:rPr dirty="0" sz="1000" spc="-45">
                <a:latin typeface="Trebuchet MS"/>
                <a:cs typeface="Trebuchet MS"/>
              </a:rPr>
              <a:t>d’institucions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protec-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ció </a:t>
            </a:r>
            <a:r>
              <a:rPr dirty="0" sz="1000" spc="-30">
                <a:latin typeface="Trebuchet MS"/>
                <a:cs typeface="Trebuchet MS"/>
              </a:rPr>
              <a:t>de menors,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persones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amb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una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discapacitat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reconeguda</a:t>
            </a:r>
            <a:r>
              <a:rPr dirty="0" sz="1000" spc="-35">
                <a:latin typeface="Trebuchet MS"/>
                <a:cs typeface="Trebuchet MS"/>
              </a:rPr>
              <a:t> igual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superior </a:t>
            </a:r>
            <a:r>
              <a:rPr dirty="0" sz="1000" spc="-55">
                <a:latin typeface="Trebuchet MS"/>
                <a:cs typeface="Trebuchet MS"/>
              </a:rPr>
              <a:t>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60">
                <a:latin typeface="Trebuchet MS"/>
                <a:cs typeface="Trebuchet MS"/>
              </a:rPr>
              <a:t>33%.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-45">
                <a:latin typeface="Trebuchet MS"/>
                <a:cs typeface="Trebuchet MS"/>
              </a:rPr>
              <a:t>Així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mateix,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PCAP,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obliga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document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europeu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únic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(DEUC),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50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acreditin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compli</a:t>
            </a:r>
            <a:r>
              <a:rPr dirty="0" sz="1000" spc="-35">
                <a:latin typeface="Trebuchet MS"/>
                <a:cs typeface="Trebuchet MS"/>
              </a:rPr>
              <a:t>-  </a:t>
            </a:r>
            <a:r>
              <a:rPr dirty="0" sz="1000" spc="-40">
                <a:latin typeface="Trebuchet MS"/>
                <a:cs typeface="Trebuchet MS"/>
              </a:rPr>
              <a:t>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l’article </a:t>
            </a:r>
            <a:r>
              <a:rPr dirty="0" sz="1000" spc="30">
                <a:latin typeface="Trebuchet MS"/>
                <a:cs typeface="Trebuchet MS"/>
              </a:rPr>
              <a:t>42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Reial </a:t>
            </a:r>
            <a:r>
              <a:rPr dirty="0" sz="1000" spc="-45">
                <a:latin typeface="Trebuchet MS"/>
                <a:cs typeface="Trebuchet MS"/>
              </a:rPr>
              <a:t>decret legislatiu </a:t>
            </a:r>
            <a:r>
              <a:rPr dirty="0" sz="1000" spc="-30">
                <a:latin typeface="Trebuchet MS"/>
                <a:cs typeface="Trebuchet MS"/>
              </a:rPr>
              <a:t>1/2013,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29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novembre,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40">
                <a:latin typeface="Trebuchet MS"/>
                <a:cs typeface="Trebuchet MS"/>
              </a:rPr>
              <a:t>s’aprova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text</a:t>
            </a:r>
            <a:r>
              <a:rPr dirty="0" sz="1000" spc="1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refós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Llei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drets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5">
                <a:latin typeface="Trebuchet MS"/>
                <a:cs typeface="Trebuchet MS"/>
              </a:rPr>
              <a:t>discapacitat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25">
                <a:latin typeface="Trebuchet MS"/>
                <a:cs typeface="Trebuchet MS"/>
              </a:rPr>
              <a:t>inclusió </a:t>
            </a:r>
            <a:r>
              <a:rPr dirty="0" sz="1000" spc="-35">
                <a:latin typeface="Trebuchet MS"/>
                <a:cs typeface="Trebuchet MS"/>
              </a:rPr>
              <a:t>social,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percentatge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discapacitat.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susceptibles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reserva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conformitat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Disposició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addicio-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nal </a:t>
            </a:r>
            <a:r>
              <a:rPr dirty="0" sz="1000">
                <a:latin typeface="Trebuchet MS"/>
                <a:cs typeface="Trebuchet MS"/>
              </a:rPr>
              <a:t>4a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10">
                <a:latin typeface="Trebuchet MS"/>
                <a:cs typeface="Trebuchet MS"/>
              </a:rPr>
              <a:t>48a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l’LCSP,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complert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percentatges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reserva </a:t>
            </a:r>
            <a:r>
              <a:rPr dirty="0" sz="1000" spc="-30">
                <a:latin typeface="Trebuchet MS"/>
                <a:cs typeface="Trebuchet MS"/>
              </a:rPr>
              <a:t>marcats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l’Ajuntam-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 </a:t>
            </a:r>
            <a:r>
              <a:rPr dirty="0" sz="1000" spc="-25">
                <a:latin typeface="Trebuchet MS"/>
                <a:cs typeface="Trebuchet MS"/>
              </a:rPr>
              <a:t>de Barcelona,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procediments </a:t>
            </a:r>
            <a:r>
              <a:rPr dirty="0" sz="1000" spc="-40">
                <a:latin typeface="Trebuchet MS"/>
                <a:cs typeface="Trebuchet MS"/>
              </a:rPr>
              <a:t>d’adjudicació </a:t>
            </a:r>
            <a:r>
              <a:rPr dirty="0" sz="1000" spc="-30">
                <a:latin typeface="Trebuchet MS"/>
                <a:cs typeface="Trebuchet MS"/>
              </a:rPr>
              <a:t>indicats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establert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només </a:t>
            </a:r>
            <a:r>
              <a:rPr dirty="0" sz="1000" spc="-5">
                <a:latin typeface="Trebuchet MS"/>
                <a:cs typeface="Trebuchet MS"/>
              </a:rPr>
              <a:t> es </a:t>
            </a:r>
            <a:r>
              <a:rPr dirty="0" sz="1000" spc="-20">
                <a:latin typeface="Trebuchet MS"/>
                <a:cs typeface="Trebuchet MS"/>
              </a:rPr>
              <a:t>podran </a:t>
            </a:r>
            <a:r>
              <a:rPr dirty="0" sz="1000" spc="-45">
                <a:latin typeface="Trebuchet MS"/>
                <a:cs typeface="Trebuchet MS"/>
              </a:rPr>
              <a:t>admetre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lots </a:t>
            </a:r>
            <a:r>
              <a:rPr dirty="0" sz="1000" spc="-45">
                <a:latin typeface="Trebuchet MS"/>
                <a:cs typeface="Trebuchet MS"/>
              </a:rPr>
              <a:t>determinats, </a:t>
            </a:r>
            <a:r>
              <a:rPr dirty="0" sz="1000" spc="-35">
                <a:latin typeface="Trebuchet MS"/>
                <a:cs typeface="Trebuchet MS"/>
              </a:rPr>
              <a:t>centres </a:t>
            </a:r>
            <a:r>
              <a:rPr dirty="0" sz="1000" spc="-20">
                <a:latin typeface="Trebuchet MS"/>
                <a:cs typeface="Trebuchet MS"/>
              </a:rPr>
              <a:t>especials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d’inserció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regulades.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-45">
                <a:latin typeface="Trebuchet MS"/>
                <a:cs typeface="Trebuchet MS"/>
              </a:rPr>
              <a:t>Així</a:t>
            </a:r>
            <a:r>
              <a:rPr dirty="0" sz="1000" spc="-60">
                <a:latin typeface="Trebuchet MS"/>
                <a:cs typeface="Trebuchet MS"/>
              </a:rPr>
              <a:t> mateix,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determinats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susceptibles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subcontractació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d’economia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obliga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licitadores,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PCAP,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subcontractar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determinades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prestacions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35">
                <a:latin typeface="Trebuchet MS"/>
                <a:cs typeface="Trebuchet MS"/>
              </a:rPr>
              <a:t>d’economia social. </a:t>
            </a:r>
            <a:r>
              <a:rPr dirty="0" sz="1000" spc="-15">
                <a:latin typeface="Trebuchet MS"/>
                <a:cs typeface="Trebuchet MS"/>
              </a:rPr>
              <a:t>Aquestes </a:t>
            </a:r>
            <a:r>
              <a:rPr dirty="0" sz="1000" spc="-25">
                <a:latin typeface="Trebuchet MS"/>
                <a:cs typeface="Trebuchet MS"/>
              </a:rPr>
              <a:t>prestacions </a:t>
            </a:r>
            <a:r>
              <a:rPr dirty="0" sz="1000" spc="-30">
                <a:latin typeface="Trebuchet MS"/>
                <a:cs typeface="Trebuchet MS"/>
              </a:rPr>
              <a:t>estan determinades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característiques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mateixes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contracte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mateix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mercat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d’empreses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d’economia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30">
                <a:latin typeface="Trebuchet MS"/>
                <a:cs typeface="Trebuchet MS"/>
              </a:rPr>
              <a:t> aplicables 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normes</a:t>
            </a:r>
            <a:r>
              <a:rPr dirty="0" sz="1000" spc="-30">
                <a:latin typeface="Trebuchet MS"/>
                <a:cs typeface="Trebuchet MS"/>
              </a:rPr>
              <a:t> sociolaborals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procés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productiu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distribució comercial per </a:t>
            </a:r>
            <a:r>
              <a:rPr dirty="0" sz="1000" spc="-40">
                <a:latin typeface="Trebuchet MS"/>
                <a:cs typeface="Trebuchet MS"/>
              </a:rPr>
              <a:t>raó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matèria,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5">
                <a:latin typeface="Trebuchet MS"/>
                <a:cs typeface="Trebuchet MS"/>
              </a:rPr>
              <a:t>obliga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35">
                <a:latin typeface="Trebuchet MS"/>
                <a:cs typeface="Trebuchet MS"/>
              </a:rPr>
              <a:t>compliment durant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vigència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contracte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condició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d’execució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l’article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202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l’LCSP.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condició </a:t>
            </a:r>
            <a:r>
              <a:rPr dirty="0" sz="1000" spc="-30">
                <a:latin typeface="Trebuchet MS"/>
                <a:cs typeface="Trebuchet MS"/>
              </a:rPr>
              <a:t>especial </a:t>
            </a:r>
            <a:r>
              <a:rPr dirty="0" sz="1000" spc="-45">
                <a:latin typeface="Trebuchet MS"/>
                <a:cs typeface="Trebuchet MS"/>
              </a:rPr>
              <a:t>d’execució,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l’acció </a:t>
            </a:r>
            <a:r>
              <a:rPr dirty="0" sz="1000" spc="-45">
                <a:latin typeface="Trebuchet MS"/>
                <a:cs typeface="Trebuchet MS"/>
              </a:rPr>
              <a:t>directa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pagament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subcontractista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detracció del </a:t>
            </a:r>
            <a:r>
              <a:rPr dirty="0" sz="1000" spc="-45">
                <a:latin typeface="Trebuchet MS"/>
                <a:cs typeface="Trebuchet MS"/>
              </a:rPr>
              <a:t>contractista </a:t>
            </a:r>
            <a:r>
              <a:rPr dirty="0" sz="1000" spc="-40">
                <a:latin typeface="Trebuchet MS"/>
                <a:cs typeface="Trebuchet MS"/>
              </a:rPr>
              <a:t>principal,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45">
                <a:latin typeface="Trebuchet MS"/>
                <a:cs typeface="Trebuchet MS"/>
              </a:rPr>
              <a:t>injustificada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contrac-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tista </a:t>
            </a:r>
            <a:r>
              <a:rPr dirty="0" sz="1000" spc="-30">
                <a:latin typeface="Trebuchet MS"/>
                <a:cs typeface="Trebuchet MS"/>
              </a:rPr>
              <a:t>principal </a:t>
            </a:r>
            <a:r>
              <a:rPr dirty="0" sz="1000" spc="-35">
                <a:latin typeface="Trebuchet MS"/>
                <a:cs typeface="Trebuchet MS"/>
              </a:rPr>
              <a:t>incompleixi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terminis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pagament </a:t>
            </a:r>
            <a:r>
              <a:rPr dirty="0" sz="1000" spc="-45">
                <a:latin typeface="Trebuchet MS"/>
                <a:cs typeface="Trebuchet MS"/>
              </a:rPr>
              <a:t>establerts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Llei </a:t>
            </a:r>
            <a:r>
              <a:rPr dirty="0" sz="1000" spc="-30">
                <a:latin typeface="Trebuchet MS"/>
                <a:cs typeface="Trebuchet MS"/>
              </a:rPr>
              <a:t>3/2004,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29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desembre,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0">
                <a:latin typeface="Trebuchet MS"/>
                <a:cs typeface="Trebuchet MS"/>
              </a:rPr>
              <a:t>lluita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morositat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operacions </a:t>
            </a:r>
            <a:r>
              <a:rPr dirty="0" sz="1000" spc="-35">
                <a:latin typeface="Trebuchet MS"/>
                <a:cs typeface="Trebuchet MS"/>
              </a:rPr>
              <a:t>comercials.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aplicables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normes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sociolaborals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procés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productiu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distribució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comercial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raó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matèria,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obliga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durant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vigència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contracte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condició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d’execució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l’article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202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LCSP.</a:t>
            </a:r>
            <a:endParaRPr sz="1000">
              <a:latin typeface="Trebuchet MS"/>
              <a:cs typeface="Trebuchet MS"/>
            </a:endParaRPr>
          </a:p>
          <a:p>
            <a:pPr algn="just" marL="264160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264795" algn="l"/>
              </a:tabLst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igualtat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gènere,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establert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40">
                <a:latin typeface="Trebuchet MS"/>
                <a:cs typeface="Trebuchet MS"/>
              </a:rPr>
              <a:t>d’obres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condició </a:t>
            </a:r>
            <a:r>
              <a:rPr dirty="0" sz="1000" spc="-30">
                <a:latin typeface="Trebuchet MS"/>
                <a:cs typeface="Trebuchet MS"/>
              </a:rPr>
              <a:t>especial </a:t>
            </a:r>
            <a:r>
              <a:rPr dirty="0" sz="1000" spc="-40">
                <a:latin typeface="Trebuchet MS"/>
                <a:cs typeface="Trebuchet MS"/>
              </a:rPr>
              <a:t>d’execució </a:t>
            </a:r>
            <a:r>
              <a:rPr dirty="0" sz="1000" spc="-50">
                <a:latin typeface="Trebuchet MS"/>
                <a:cs typeface="Trebuchet MS"/>
              </a:rPr>
              <a:t>l’exigència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presentar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60">
                <a:latin typeface="Trebuchet MS"/>
                <a:cs typeface="Trebuchet MS"/>
              </a:rPr>
              <a:t>certificat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prevegin </a:t>
            </a:r>
            <a:r>
              <a:rPr dirty="0" sz="1000" spc="-30">
                <a:latin typeface="Trebuchet MS"/>
                <a:cs typeface="Trebuchet MS"/>
              </a:rPr>
              <a:t>les me-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sures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efectivament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adoptat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execució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contracte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llenguatge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sexista.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102-9,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102-10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41833"/>
            <a:ext cx="5426075" cy="734822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dirty="0" sz="1150" b="1">
                <a:latin typeface="Tahoma"/>
                <a:cs typeface="Tahoma"/>
              </a:rPr>
              <a:t>AMBIENTAL</a:t>
            </a:r>
            <a:endParaRPr sz="1150">
              <a:latin typeface="Tahoma"/>
              <a:cs typeface="Tahoma"/>
            </a:endParaRPr>
          </a:p>
          <a:p>
            <a:pPr algn="just" marL="624205" marR="6350" indent="-252095">
              <a:lnSpc>
                <a:spcPct val="112500"/>
              </a:lnSpc>
              <a:spcBef>
                <a:spcPts val="395"/>
              </a:spcBef>
              <a:buChar char="•"/>
              <a:tabLst>
                <a:tab pos="624840" algn="l"/>
              </a:tabLst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materials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productes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parament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taules, </a:t>
            </a:r>
            <a:r>
              <a:rPr dirty="0" sz="1000" spc="-10">
                <a:latin typeface="Trebuchet MS"/>
                <a:cs typeface="Trebuchet MS"/>
              </a:rPr>
              <a:t>cuines </a:t>
            </a:r>
            <a:r>
              <a:rPr dirty="0" sz="1000" spc="-65">
                <a:latin typeface="Trebuchet MS"/>
                <a:cs typeface="Trebuchet MS"/>
              </a:rPr>
              <a:t>i neteja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ecològics. </a:t>
            </a: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5">
                <a:latin typeface="Trebuchet MS"/>
                <a:cs typeface="Trebuchet MS"/>
              </a:rPr>
              <a:t>se </a:t>
            </a:r>
            <a:r>
              <a:rPr dirty="0" sz="1000" spc="-50">
                <a:latin typeface="Trebuchet MS"/>
                <a:cs typeface="Trebuchet MS"/>
              </a:rPr>
              <a:t>sol·licita </a:t>
            </a:r>
            <a:r>
              <a:rPr dirty="0" sz="1000" spc="-25">
                <a:latin typeface="Trebuchet MS"/>
                <a:cs typeface="Trebuchet MS"/>
              </a:rPr>
              <a:t>maquinària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eficiència energètica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l’execució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45">
                <a:latin typeface="Trebuchet MS"/>
                <a:cs typeface="Trebuchet MS"/>
              </a:rPr>
              <a:t>contracte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35">
                <a:latin typeface="Trebuchet MS"/>
                <a:cs typeface="Trebuchet MS"/>
              </a:rPr>
              <a:t>adscrit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relació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pràctiques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0">
                <a:latin typeface="Trebuchet MS"/>
                <a:cs typeface="Trebuchet MS"/>
              </a:rPr>
              <a:t>subministrament </a:t>
            </a:r>
            <a:r>
              <a:rPr dirty="0" sz="1000" spc="-65">
                <a:latin typeface="Trebuchet MS"/>
                <a:cs typeface="Trebuchet MS"/>
              </a:rPr>
              <a:t>d’electricitat,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regular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potència </a:t>
            </a:r>
            <a:r>
              <a:rPr dirty="0" sz="1000" spc="-40">
                <a:latin typeface="Trebuchet MS"/>
                <a:cs typeface="Trebuchet MS"/>
              </a:rPr>
              <a:t>contracta-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da,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aplica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ajustos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pertinents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moment.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elements </a:t>
            </a:r>
            <a:r>
              <a:rPr dirty="0" sz="1000" spc="-25">
                <a:latin typeface="Trebuchet MS"/>
                <a:cs typeface="Trebuchet MS"/>
              </a:rPr>
              <a:t>de comunicació,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desplega </a:t>
            </a:r>
            <a:r>
              <a:rPr dirty="0" sz="1000" spc="-25">
                <a:latin typeface="Trebuchet MS"/>
                <a:cs typeface="Trebuchet MS"/>
              </a:rPr>
              <a:t>actuacions </a:t>
            </a:r>
            <a:r>
              <a:rPr dirty="0" sz="1000" spc="-15">
                <a:latin typeface="Trebuchet MS"/>
                <a:cs typeface="Trebuchet MS"/>
              </a:rPr>
              <a:t>encaminades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estalviar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recursos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materials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(publicacions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digitals,</a:t>
            </a:r>
            <a:r>
              <a:rPr dirty="0" sz="1000" spc="-50">
                <a:latin typeface="Trebuchet MS"/>
                <a:cs typeface="Trebuchet MS"/>
              </a:rPr>
              <a:t> ajust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tiratge...)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adquirir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productes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qualitats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mediambientals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positives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(materials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reciclats,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biodegradables...).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equips </a:t>
            </a:r>
            <a:r>
              <a:rPr dirty="0" sz="1000" spc="-45">
                <a:latin typeface="Trebuchet MS"/>
                <a:cs typeface="Trebuchet MS"/>
              </a:rPr>
              <a:t>informàtics, </a:t>
            </a:r>
            <a:r>
              <a:rPr dirty="0" sz="1000" spc="-50">
                <a:latin typeface="Trebuchet MS"/>
                <a:cs typeface="Trebuchet MS"/>
              </a:rPr>
              <a:t>instal·la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equips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configuracions </a:t>
            </a:r>
            <a:r>
              <a:rPr dirty="0" sz="1000" spc="-55">
                <a:latin typeface="Trebuchet MS"/>
                <a:cs typeface="Trebuchet MS"/>
              </a:rPr>
              <a:t>d’estalvi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energètic</a:t>
            </a:r>
            <a:r>
              <a:rPr dirty="0" sz="1000" spc="21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impressió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doble </a:t>
            </a:r>
            <a:r>
              <a:rPr dirty="0" sz="1000" spc="-30">
                <a:latin typeface="Trebuchet MS"/>
                <a:cs typeface="Trebuchet MS"/>
              </a:rPr>
              <a:t>cara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defecte,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assegura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1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transparència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compliment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convencions </a:t>
            </a:r>
            <a:r>
              <a:rPr dirty="0" sz="1000" spc="-10">
                <a:latin typeface="Trebuchet MS"/>
                <a:cs typeface="Trebuchet MS"/>
              </a:rPr>
              <a:t>bàsiques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l’OIT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">
                <a:latin typeface="Trebuchet MS"/>
                <a:cs typeface="Trebuchet MS"/>
              </a:rPr>
              <a:t>duu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25">
                <a:latin typeface="Trebuchet MS"/>
                <a:cs typeface="Trebuchet MS"/>
              </a:rPr>
              <a:t>actuacions encami-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nades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minimitzar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l’impacte</a:t>
            </a:r>
            <a:r>
              <a:rPr dirty="0" sz="1000" spc="-25">
                <a:latin typeface="Trebuchet MS"/>
                <a:cs typeface="Trebuchet MS"/>
              </a:rPr>
              <a:t> associat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residus.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Quant a </a:t>
            </a:r>
            <a:r>
              <a:rPr dirty="0" sz="1000" spc="-15">
                <a:latin typeface="Trebuchet MS"/>
                <a:cs typeface="Trebuchet MS"/>
              </a:rPr>
              <a:t>adquisicions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mobiliari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inclouen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fusta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material, </a:t>
            </a:r>
            <a:r>
              <a:rPr dirty="0" sz="1000" spc="-50">
                <a:latin typeface="Trebuchet MS"/>
                <a:cs typeface="Trebuchet MS"/>
              </a:rPr>
              <a:t>s’exigeix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proveïdors </a:t>
            </a:r>
            <a:r>
              <a:rPr dirty="0" sz="1000" spc="-10">
                <a:latin typeface="Trebuchet MS"/>
                <a:cs typeface="Trebuchet MS"/>
              </a:rPr>
              <a:t>disposin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60">
                <a:latin typeface="Trebuchet MS"/>
                <a:cs typeface="Trebuchet MS"/>
              </a:rPr>
              <a:t>certificat </a:t>
            </a:r>
            <a:r>
              <a:rPr dirty="0" sz="1000" spc="5">
                <a:latin typeface="Trebuchet MS"/>
                <a:cs typeface="Trebuchet MS"/>
              </a:rPr>
              <a:t>FSC, </a:t>
            </a:r>
            <a:r>
              <a:rPr dirty="0" sz="1000" spc="25">
                <a:latin typeface="Trebuchet MS"/>
                <a:cs typeface="Trebuchet MS"/>
              </a:rPr>
              <a:t>PEFC </a:t>
            </a:r>
            <a:r>
              <a:rPr dirty="0" sz="1000" spc="-40">
                <a:latin typeface="Trebuchet MS"/>
                <a:cs typeface="Trebuchet MS"/>
              </a:rPr>
              <a:t>o equivalent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acreditar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fusta prové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d’explotacions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forestals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5"/>
              </a:spcBef>
              <a:buChar char="•"/>
              <a:tabLst>
                <a:tab pos="624840" algn="l"/>
              </a:tabLst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mobiliari, </a:t>
            </a:r>
            <a:r>
              <a:rPr dirty="0" sz="1000" spc="-40">
                <a:latin typeface="Trebuchet MS"/>
                <a:cs typeface="Trebuchet MS"/>
              </a:rPr>
              <a:t>s’incorporen,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45">
                <a:latin typeface="Trebuchet MS"/>
                <a:cs typeface="Trebuchet MS"/>
              </a:rPr>
              <a:t>esmentat, </a:t>
            </a:r>
            <a:r>
              <a:rPr dirty="0" sz="1000" spc="-35">
                <a:latin typeface="Trebuchet MS"/>
                <a:cs typeface="Trebuchet MS"/>
              </a:rPr>
              <a:t>elements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fusta </a:t>
            </a:r>
            <a:r>
              <a:rPr dirty="0" sz="1000" spc="-60">
                <a:latin typeface="Trebuchet MS"/>
                <a:cs typeface="Trebuchet MS"/>
              </a:rPr>
              <a:t>d’ex-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plotacions </a:t>
            </a:r>
            <a:r>
              <a:rPr dirty="0" sz="1000" spc="-45">
                <a:latin typeface="Trebuchet MS"/>
                <a:cs typeface="Trebuchet MS"/>
              </a:rPr>
              <a:t>forestals </a:t>
            </a:r>
            <a:r>
              <a:rPr dirty="0" sz="1000" spc="-30">
                <a:latin typeface="Trebuchet MS"/>
                <a:cs typeface="Trebuchet MS"/>
              </a:rPr>
              <a:t>sostenibles, </a:t>
            </a:r>
            <a:r>
              <a:rPr dirty="0" sz="1000" spc="-25">
                <a:latin typeface="Trebuchet MS"/>
                <a:cs typeface="Trebuchet MS"/>
              </a:rPr>
              <a:t>productes </a:t>
            </a:r>
            <a:r>
              <a:rPr dirty="0" sz="1000" spc="-20">
                <a:latin typeface="Trebuchet MS"/>
                <a:cs typeface="Trebuchet MS"/>
              </a:rPr>
              <a:t>ecodissenyats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0">
                <a:latin typeface="Trebuchet MS"/>
                <a:cs typeface="Trebuchet MS"/>
              </a:rPr>
              <a:t>ecoetiquetats: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matèries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primeres reciclades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sostenibles, </a:t>
            </a:r>
            <a:r>
              <a:rPr dirty="0" sz="1000" spc="-5">
                <a:latin typeface="Trebuchet MS"/>
                <a:cs typeface="Trebuchet MS"/>
              </a:rPr>
              <a:t>sense </a:t>
            </a:r>
            <a:r>
              <a:rPr dirty="0" sz="1000" spc="-15">
                <a:latin typeface="Trebuchet MS"/>
                <a:cs typeface="Trebuchet MS"/>
              </a:rPr>
              <a:t>substàncies </a:t>
            </a:r>
            <a:r>
              <a:rPr dirty="0" sz="1000" spc="-45">
                <a:latin typeface="Trebuchet MS"/>
                <a:cs typeface="Trebuchet MS"/>
              </a:rPr>
              <a:t>tòxiques, </a:t>
            </a:r>
            <a:r>
              <a:rPr dirty="0" sz="1000" spc="-30">
                <a:latin typeface="Trebuchet MS"/>
                <a:cs typeface="Trebuchet MS"/>
              </a:rPr>
              <a:t>durables,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20">
                <a:latin typeface="Trebuchet MS"/>
                <a:cs typeface="Trebuchet MS"/>
              </a:rPr>
              <a:t>ús </a:t>
            </a:r>
            <a:r>
              <a:rPr dirty="0" sz="1000" spc="-40">
                <a:latin typeface="Trebuchet MS"/>
                <a:cs typeface="Trebuchet MS"/>
              </a:rPr>
              <a:t>d’emba-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latges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reciclats,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0">
                <a:latin typeface="Trebuchet MS"/>
                <a:cs typeface="Trebuchet MS"/>
              </a:rPr>
              <a:t>Projectes </a:t>
            </a:r>
            <a:r>
              <a:rPr dirty="0" sz="1000" spc="-45">
                <a:latin typeface="Trebuchet MS"/>
                <a:cs typeface="Trebuchet MS"/>
              </a:rPr>
              <a:t>d’obres: </a:t>
            </a:r>
            <a:r>
              <a:rPr dirty="0" sz="1000" spc="-5">
                <a:latin typeface="Trebuchet MS"/>
                <a:cs typeface="Trebuchet MS"/>
              </a:rPr>
              <a:t>se </a:t>
            </a:r>
            <a:r>
              <a:rPr dirty="0" sz="1000" spc="-25">
                <a:latin typeface="Trebuchet MS"/>
                <a:cs typeface="Trebuchet MS"/>
              </a:rPr>
              <a:t>segueix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Decret </a:t>
            </a:r>
            <a:r>
              <a:rPr dirty="0" sz="1000" spc="-40">
                <a:latin typeface="Trebuchet MS"/>
                <a:cs typeface="Trebuchet MS"/>
              </a:rPr>
              <a:t>d’Alcaldia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l’ambientalització </a:t>
            </a:r>
            <a:r>
              <a:rPr dirty="0" sz="1000" spc="-40">
                <a:latin typeface="Trebuchet MS"/>
                <a:cs typeface="Trebuchet MS"/>
              </a:rPr>
              <a:t>d’obres </a:t>
            </a:r>
            <a:r>
              <a:rPr dirty="0" sz="1000" spc="-5">
                <a:latin typeface="Trebuchet MS"/>
                <a:cs typeface="Trebuchet MS"/>
              </a:rPr>
              <a:t>quan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0">
                <a:latin typeface="Trebuchet MS"/>
                <a:cs typeface="Trebuchet MS"/>
              </a:rPr>
              <a:t>aplicable,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elaborar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memòria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resta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documentació,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s’utilitzen </a:t>
            </a:r>
            <a:r>
              <a:rPr dirty="0" sz="1000" spc="-45">
                <a:latin typeface="Trebuchet MS"/>
                <a:cs typeface="Trebuchet MS"/>
              </a:rPr>
              <a:t>criteris </a:t>
            </a:r>
            <a:r>
              <a:rPr dirty="0" sz="1000" spc="-20">
                <a:latin typeface="Trebuchet MS"/>
                <a:cs typeface="Trebuchet MS"/>
              </a:rPr>
              <a:t>espe-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cífics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d’eficiència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energètica,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confort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manteniment.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Esdeveniments: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duen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tecnologies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l’estalvi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difusió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s’obliga,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d’altres,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adoptar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bones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pràctiques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ambientals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l’àm-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bit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neteja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residus.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Quant </a:t>
            </a:r>
            <a:r>
              <a:rPr dirty="0" sz="1000" spc="-50">
                <a:latin typeface="Trebuchet MS"/>
                <a:cs typeface="Trebuchet MS"/>
              </a:rPr>
              <a:t>al paper, </a:t>
            </a:r>
            <a:r>
              <a:rPr dirty="0" sz="1000" spc="-60">
                <a:latin typeface="Trebuchet MS"/>
                <a:cs typeface="Trebuchet MS"/>
              </a:rPr>
              <a:t>s’utilitza </a:t>
            </a:r>
            <a:r>
              <a:rPr dirty="0" sz="1000" spc="-30">
                <a:latin typeface="Trebuchet MS"/>
                <a:cs typeface="Trebuchet MS"/>
              </a:rPr>
              <a:t>paper </a:t>
            </a:r>
            <a:r>
              <a:rPr dirty="0" sz="1000" spc="95">
                <a:latin typeface="Trebuchet MS"/>
                <a:cs typeface="Trebuchet MS"/>
              </a:rPr>
              <a:t>100% </a:t>
            </a:r>
            <a:r>
              <a:rPr dirty="0" sz="1000" spc="-55">
                <a:latin typeface="Trebuchet MS"/>
                <a:cs typeface="Trebuchet MS"/>
              </a:rPr>
              <a:t>reciclat.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-15">
                <a:latin typeface="Trebuchet MS"/>
                <a:cs typeface="Trebuchet MS"/>
              </a:rPr>
              <a:t>que no </a:t>
            </a:r>
            <a:r>
              <a:rPr dirty="0" sz="1000" spc="-10">
                <a:latin typeface="Trebuchet MS"/>
                <a:cs typeface="Trebuchet MS"/>
              </a:rPr>
              <a:t>pugui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55">
                <a:latin typeface="Trebuchet MS"/>
                <a:cs typeface="Trebuchet MS"/>
              </a:rPr>
              <a:t>reciclat,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garan-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teix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provingui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d’explotacions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forestals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Serveis de </a:t>
            </a:r>
            <a:r>
              <a:rPr dirty="0" sz="1000" spc="-70">
                <a:latin typeface="Trebuchet MS"/>
                <a:cs typeface="Trebuchet MS"/>
              </a:rPr>
              <a:t>neteja: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5">
                <a:latin typeface="Trebuchet MS"/>
                <a:cs typeface="Trebuchet MS"/>
              </a:rPr>
              <a:t>duu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recollida selectiva </a:t>
            </a:r>
            <a:r>
              <a:rPr dirty="0" sz="1000" spc="-25">
                <a:latin typeface="Trebuchet MS"/>
                <a:cs typeface="Trebuchet MS"/>
              </a:rPr>
              <a:t>de residus;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paper higiènic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paper </a:t>
            </a:r>
            <a:r>
              <a:rPr dirty="0" sz="1000" spc="-35">
                <a:latin typeface="Trebuchet MS"/>
                <a:cs typeface="Trebuchet MS"/>
              </a:rPr>
              <a:t>per eixugar-se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5">
                <a:latin typeface="Trebuchet MS"/>
                <a:cs typeface="Trebuchet MS"/>
              </a:rPr>
              <a:t>mans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95">
                <a:latin typeface="Trebuchet MS"/>
                <a:cs typeface="Trebuchet MS"/>
              </a:rPr>
              <a:t>100% </a:t>
            </a:r>
            <a:r>
              <a:rPr dirty="0" sz="1000" spc="-55">
                <a:latin typeface="Trebuchet MS"/>
                <a:cs typeface="Trebuchet MS"/>
              </a:rPr>
              <a:t>reciclat,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ajust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horaris </a:t>
            </a:r>
            <a:r>
              <a:rPr dirty="0" sz="1000" spc="-40">
                <a:latin typeface="Trebuchet MS"/>
                <a:cs typeface="Trebuchet MS"/>
              </a:rPr>
              <a:t>del servei </a:t>
            </a:r>
            <a:r>
              <a:rPr dirty="0" sz="1000" spc="-35">
                <a:latin typeface="Trebuchet MS"/>
                <a:cs typeface="Trebuchet MS"/>
              </a:rPr>
              <a:t> 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garantir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màxim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l’eficiència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energètica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l’aprofitament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llum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natural.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Subministrament de </a:t>
            </a:r>
            <a:r>
              <a:rPr dirty="0" sz="1000" spc="-45">
                <a:latin typeface="Trebuchet MS"/>
                <a:cs typeface="Trebuchet MS"/>
              </a:rPr>
              <a:t>vestuari: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articles </a:t>
            </a:r>
            <a:r>
              <a:rPr dirty="0" sz="1000" spc="-35">
                <a:latin typeface="Trebuchet MS"/>
                <a:cs typeface="Trebuchet MS"/>
              </a:rPr>
              <a:t>adquirits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fibres </a:t>
            </a:r>
            <a:r>
              <a:rPr dirty="0" sz="1000" spc="-35">
                <a:latin typeface="Trebuchet MS"/>
                <a:cs typeface="Trebuchet MS"/>
              </a:rPr>
              <a:t>sintètiques reciclades,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quan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provenen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fibres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naturals</a:t>
            </a:r>
            <a:r>
              <a:rPr dirty="0" sz="1000" spc="-40">
                <a:latin typeface="Trebuchet MS"/>
                <a:cs typeface="Trebuchet MS"/>
              </a:rPr>
              <a:t> se’n </a:t>
            </a:r>
            <a:r>
              <a:rPr dirty="0" sz="1000" spc="-45">
                <a:latin typeface="Trebuchet MS"/>
                <a:cs typeface="Trebuchet MS"/>
              </a:rPr>
              <a:t>garanteix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comerç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just.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</a:t>
            </a:r>
            <a:r>
              <a:rPr dirty="0" sz="1000" spc="-40">
                <a:latin typeface="Trebuchet MS"/>
                <a:cs typeface="Trebuchet MS"/>
              </a:rPr>
              <a:t> s’obliga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procés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recollida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roba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bugaderia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5">
                <a:latin typeface="Trebuchet MS"/>
                <a:cs typeface="Trebuchet MS"/>
              </a:rPr>
              <a:t> faci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productes</a:t>
            </a:r>
            <a:r>
              <a:rPr dirty="0" sz="1000" spc="-40">
                <a:latin typeface="Trebuchet MS"/>
                <a:cs typeface="Trebuchet MS"/>
              </a:rPr>
              <a:t> ambientalment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5"/>
              </a:spcBef>
              <a:buChar char="•"/>
              <a:tabLst>
                <a:tab pos="624205" algn="l"/>
                <a:tab pos="624840" algn="l"/>
              </a:tabLst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vehicles: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procura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siguin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baix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20">
                <a:latin typeface="Trebuchet MS"/>
                <a:cs typeface="Trebuchet MS"/>
              </a:rPr>
              <a:t>i/o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emissions,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tipus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elèctric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híbrid.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45858" y="10226909"/>
            <a:ext cx="31369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140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102-9,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102-10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436435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60" b="1">
                <a:latin typeface="Tahoma"/>
                <a:cs typeface="Tahoma"/>
              </a:rPr>
              <a:t>Rese</a:t>
            </a:r>
            <a:r>
              <a:rPr dirty="0" sz="1400" b="1">
                <a:latin typeface="Tahoma"/>
                <a:cs typeface="Tahoma"/>
              </a:rPr>
              <a:t>r</a:t>
            </a:r>
            <a:r>
              <a:rPr dirty="0" sz="1400" spc="-90" b="1">
                <a:latin typeface="Tahoma"/>
                <a:cs typeface="Tahoma"/>
              </a:rPr>
              <a:t>va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social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susceptibles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reserva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poden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serveis,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conservació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béns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immobles,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missatgeria,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correspondència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distribució,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d’arts </a:t>
            </a:r>
            <a:r>
              <a:rPr dirty="0" sz="1000" spc="-35">
                <a:latin typeface="Trebuchet MS"/>
                <a:cs typeface="Trebuchet MS"/>
              </a:rPr>
              <a:t>gràfiques,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neteja i </a:t>
            </a:r>
            <a:r>
              <a:rPr dirty="0" sz="1000" spc="-30">
                <a:latin typeface="Trebuchet MS"/>
                <a:cs typeface="Trebuchet MS"/>
              </a:rPr>
              <a:t>bugaderia,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restauració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recollida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transport </a:t>
            </a:r>
            <a:r>
              <a:rPr dirty="0" sz="1000" spc="-25">
                <a:latin typeface="Trebuchet MS"/>
                <a:cs typeface="Trebuchet MS"/>
              </a:rPr>
              <a:t>de residus,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subministra-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ments </a:t>
            </a:r>
            <a:r>
              <a:rPr dirty="0" sz="1000" spc="-35">
                <a:latin typeface="Trebuchet MS"/>
                <a:cs typeface="Trebuchet MS"/>
              </a:rPr>
              <a:t>auxiliars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altre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objecte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contractual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adequat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l’aplicació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reserva.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5">
                <a:latin typeface="Trebuchet MS"/>
                <a:cs typeface="Trebuchet MS"/>
              </a:rPr>
              <a:t>Segons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reserva,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mereixen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atenció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grups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següents: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Persones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perceptores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renda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mínima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d’inserció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Persones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discapacitat</a:t>
            </a:r>
            <a:r>
              <a:rPr dirty="0" sz="1000" spc="-20">
                <a:latin typeface="Trebuchet MS"/>
                <a:cs typeface="Trebuchet MS"/>
              </a:rPr>
              <a:t> reconeguda </a:t>
            </a:r>
            <a:r>
              <a:rPr dirty="0" sz="1000" spc="-35">
                <a:latin typeface="Trebuchet MS"/>
                <a:cs typeface="Trebuchet MS"/>
              </a:rPr>
              <a:t>igual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superior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33%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5"/>
              </a:spcBef>
              <a:buChar char="•"/>
              <a:tabLst>
                <a:tab pos="624840" algn="l"/>
              </a:tabLst>
            </a:pPr>
            <a:r>
              <a:rPr dirty="0" sz="1000">
                <a:latin typeface="Trebuchet MS"/>
                <a:cs typeface="Trebuchet MS"/>
              </a:rPr>
              <a:t>Dones </a:t>
            </a:r>
            <a:r>
              <a:rPr dirty="0" sz="1000" spc="-40">
                <a:latin typeface="Trebuchet MS"/>
                <a:cs typeface="Trebuchet MS"/>
              </a:rPr>
              <a:t>víctimes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violència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gènere (física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15">
                <a:latin typeface="Trebuchet MS"/>
                <a:cs typeface="Trebuchet MS"/>
              </a:rPr>
              <a:t>psíquica)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víctimes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violència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domèstica</a:t>
            </a:r>
            <a:endParaRPr sz="1000">
              <a:latin typeface="Trebuchet MS"/>
              <a:cs typeface="Trebuchet MS"/>
            </a:endParaRPr>
          </a:p>
          <a:p>
            <a:pPr algn="just" marL="624205" marR="5715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Joves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10">
                <a:latin typeface="Trebuchet MS"/>
                <a:cs typeface="Trebuchet MS"/>
              </a:rPr>
              <a:t>grans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16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menors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30 </a:t>
            </a:r>
            <a:r>
              <a:rPr dirty="0" sz="1000" spc="-35">
                <a:latin typeface="Trebuchet MS"/>
                <a:cs typeface="Trebuchet MS"/>
              </a:rPr>
              <a:t>provinents </a:t>
            </a:r>
            <a:r>
              <a:rPr dirty="0" sz="1000" spc="-40">
                <a:latin typeface="Trebuchet MS"/>
                <a:cs typeface="Trebuchet MS"/>
              </a:rPr>
              <a:t>d’institucions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protecció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menors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Persones</a:t>
            </a:r>
            <a:r>
              <a:rPr dirty="0" sz="1000" spc="9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internes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centres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penitenciaris,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9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situació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9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permeti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accedir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ocupació;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llibertat </a:t>
            </a:r>
            <a:r>
              <a:rPr dirty="0" sz="1000" spc="-25">
                <a:latin typeface="Trebuchet MS"/>
                <a:cs typeface="Trebuchet MS"/>
              </a:rPr>
              <a:t>condicional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exrecluses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50">
                <a:latin typeface="Trebuchet MS"/>
                <a:cs typeface="Trebuchet MS"/>
              </a:rPr>
              <a:t>dotze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primers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mesos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posteriors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sortida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Persones amb </a:t>
            </a:r>
            <a:r>
              <a:rPr dirty="0" sz="1000" spc="-25">
                <a:latin typeface="Trebuchet MS"/>
                <a:cs typeface="Trebuchet MS"/>
              </a:rPr>
              <a:t>problemes de drogoaddicció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alcoholisme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5">
                <a:latin typeface="Trebuchet MS"/>
                <a:cs typeface="Trebuchet MS"/>
              </a:rPr>
              <a:t>trobin </a:t>
            </a:r>
            <a:r>
              <a:rPr dirty="0" sz="1000" spc="-20">
                <a:latin typeface="Trebuchet MS"/>
                <a:cs typeface="Trebuchet MS"/>
              </a:rPr>
              <a:t>en procés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rehabilitació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reinserció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endParaRPr sz="1000">
              <a:latin typeface="Trebuchet MS"/>
              <a:cs typeface="Trebuchet MS"/>
            </a:endParaRPr>
          </a:p>
          <a:p>
            <a:pPr algn="just" marL="624205" marR="5715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Persones </a:t>
            </a:r>
            <a:r>
              <a:rPr dirty="0" sz="1000" spc="-15">
                <a:latin typeface="Trebuchet MS"/>
                <a:cs typeface="Trebuchet MS"/>
              </a:rPr>
              <a:t>que no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30">
                <a:latin typeface="Trebuchet MS"/>
                <a:cs typeface="Trebuchet MS"/>
              </a:rPr>
              <a:t>accedir 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renda mínima </a:t>
            </a:r>
            <a:r>
              <a:rPr dirty="0" sz="1000" spc="-45">
                <a:latin typeface="Trebuchet MS"/>
                <a:cs typeface="Trebuchet MS"/>
              </a:rPr>
              <a:t>d’inserció, </a:t>
            </a:r>
            <a:r>
              <a:rPr dirty="0" sz="1000" spc="-35">
                <a:latin typeface="Trebuchet MS"/>
                <a:cs typeface="Trebuchet MS"/>
              </a:rPr>
              <a:t>però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trobin, </a:t>
            </a:r>
            <a:r>
              <a:rPr dirty="0" sz="1000">
                <a:latin typeface="Trebuchet MS"/>
                <a:cs typeface="Trebuchet MS"/>
              </a:rPr>
              <a:t>segons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l’opinió</a:t>
            </a:r>
            <a:r>
              <a:rPr dirty="0" sz="1000" spc="-25">
                <a:latin typeface="Trebuchet MS"/>
                <a:cs typeface="Trebuchet MS"/>
              </a:rPr>
              <a:t> 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públics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competents,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35">
                <a:latin typeface="Trebuchet MS"/>
                <a:cs typeface="Trebuchet MS"/>
              </a:rPr>
              <a:t>situació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risc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exclusió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53287" y="10226909"/>
            <a:ext cx="29908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142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102-9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91994"/>
            <a:ext cx="4493260" cy="6851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adjudicat,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reserva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810.651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euros.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Quantitat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adjudicada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en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reserva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social</a:t>
            </a:r>
            <a:endParaRPr sz="1200">
              <a:latin typeface="Tahoma"/>
              <a:cs typeface="Tahoma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492999" y="2239991"/>
          <a:ext cx="5535295" cy="37731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3885"/>
                <a:gridCol w="1642744"/>
                <a:gridCol w="1981200"/>
                <a:gridCol w="1306195"/>
              </a:tblGrid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5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19.000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0000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18.000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-1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17.000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0000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16.000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15.000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14.000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13.000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0000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12.000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-2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11.000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2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10.000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4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9.000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0000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4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8.000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7.000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4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6.000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0000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5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5.000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4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4.000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4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3.000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0000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4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999">
                <a:tc>
                  <a:txBody>
                    <a:bodyPr/>
                    <a:lstStyle/>
                    <a:p>
                      <a:pPr marL="127000">
                        <a:lnSpc>
                          <a:spcPts val="930"/>
                        </a:lnSpc>
                      </a:pPr>
                      <a:r>
                        <a:rPr dirty="0" sz="8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1.000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79858D"/>
                      </a:solidFill>
                      <a:prstDash val="solid"/>
                    </a:lnR>
                  </a:tcPr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79858D"/>
                      </a:solidFill>
                      <a:prstDash val="solid"/>
                    </a:lnL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13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5"/>
                        </a:lnSpc>
                        <a:spcBef>
                          <a:spcPts val="245"/>
                        </a:spcBef>
                      </a:pPr>
                      <a:r>
                        <a:rPr dirty="0" sz="900" spc="-6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31115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R="337820">
                        <a:lnSpc>
                          <a:spcPts val="1005"/>
                        </a:lnSpc>
                        <a:spcBef>
                          <a:spcPts val="245"/>
                        </a:spcBef>
                      </a:pPr>
                      <a:r>
                        <a:rPr dirty="0" sz="900" spc="-8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31115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005"/>
                        </a:lnSpc>
                        <a:spcBef>
                          <a:spcPts val="245"/>
                        </a:spcBef>
                      </a:pPr>
                      <a:r>
                        <a:rPr dirty="0" sz="900" spc="-6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31115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2086272" y="2250639"/>
            <a:ext cx="4931410" cy="3557270"/>
          </a:xfrm>
          <a:custGeom>
            <a:avLst/>
            <a:gdLst/>
            <a:ahLst/>
            <a:cxnLst/>
            <a:rect l="l" t="t" r="r" b="b"/>
            <a:pathLst>
              <a:path w="4931409" h="3557270">
                <a:moveTo>
                  <a:pt x="0" y="0"/>
                </a:moveTo>
                <a:lnTo>
                  <a:pt x="195770" y="412864"/>
                </a:lnTo>
                <a:lnTo>
                  <a:pt x="280149" y="589292"/>
                </a:lnTo>
                <a:lnTo>
                  <a:pt x="367919" y="765733"/>
                </a:lnTo>
                <a:lnTo>
                  <a:pt x="452297" y="945692"/>
                </a:lnTo>
                <a:lnTo>
                  <a:pt x="540054" y="1125664"/>
                </a:lnTo>
                <a:lnTo>
                  <a:pt x="624446" y="1291513"/>
                </a:lnTo>
                <a:lnTo>
                  <a:pt x="705446" y="1453832"/>
                </a:lnTo>
                <a:lnTo>
                  <a:pt x="864095" y="1753768"/>
                </a:lnTo>
                <a:lnTo>
                  <a:pt x="992352" y="2000783"/>
                </a:lnTo>
                <a:lnTo>
                  <a:pt x="1096987" y="2180742"/>
                </a:lnTo>
                <a:lnTo>
                  <a:pt x="1198257" y="2353652"/>
                </a:lnTo>
                <a:lnTo>
                  <a:pt x="1306258" y="2533624"/>
                </a:lnTo>
                <a:lnTo>
                  <a:pt x="1424406" y="2713583"/>
                </a:lnTo>
                <a:lnTo>
                  <a:pt x="1549285" y="2886494"/>
                </a:lnTo>
                <a:lnTo>
                  <a:pt x="1694433" y="3059391"/>
                </a:lnTo>
                <a:lnTo>
                  <a:pt x="1859826" y="3235833"/>
                </a:lnTo>
                <a:lnTo>
                  <a:pt x="2079218" y="3415804"/>
                </a:lnTo>
                <a:lnTo>
                  <a:pt x="2177110" y="3475786"/>
                </a:lnTo>
                <a:lnTo>
                  <a:pt x="2226050" y="3498287"/>
                </a:lnTo>
                <a:lnTo>
                  <a:pt x="2264446" y="3515493"/>
                </a:lnTo>
                <a:lnTo>
                  <a:pt x="2324358" y="3533570"/>
                </a:lnTo>
                <a:lnTo>
                  <a:pt x="2369502" y="3546360"/>
                </a:lnTo>
                <a:lnTo>
                  <a:pt x="2430259" y="3553421"/>
                </a:lnTo>
                <a:lnTo>
                  <a:pt x="2710421" y="3556952"/>
                </a:lnTo>
                <a:lnTo>
                  <a:pt x="3166084" y="3549891"/>
                </a:lnTo>
                <a:lnTo>
                  <a:pt x="4320463" y="3496957"/>
                </a:lnTo>
                <a:lnTo>
                  <a:pt x="4931397" y="3454615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27300" y="6935945"/>
            <a:ext cx="40894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Detall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contractació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adjudicada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en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reserva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social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153287" y="10226909"/>
            <a:ext cx="29908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142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102-9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7331846"/>
          <a:ext cx="6480175" cy="1123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5245"/>
                <a:gridCol w="1237614"/>
                <a:gridCol w="1377950"/>
              </a:tblGrid>
              <a:tr h="2519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Contracte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11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Tipus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Import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Adjudicat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43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53975" marR="348615">
                        <a:lnSpc>
                          <a:spcPts val="900"/>
                        </a:lnSpc>
                        <a:spcBef>
                          <a:spcPts val="5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relativa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conjunt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d’auxiliars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Aparcaments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75">
                          <a:latin typeface="Trebuchet MS"/>
                          <a:cs typeface="Trebuchet MS"/>
                        </a:rPr>
                        <a:t>BSM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suport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processos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d’inserció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sociolaboral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d’exclusió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social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562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746.674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,14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€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auxiliars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d’informació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diverses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dependències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75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Lot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Estació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562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r" marR="46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63.977,26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€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pic>
        <p:nvPicPr>
          <p:cNvPr id="17" name="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53893" y="1440002"/>
            <a:ext cx="6314537" cy="846870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7185862" y="10226909"/>
            <a:ext cx="233679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14" b="1">
                <a:solidFill>
                  <a:srgbClr val="3A3938"/>
                </a:solidFill>
                <a:latin typeface="Tahoma"/>
                <a:cs typeface="Tahoma"/>
              </a:rPr>
              <a:t>15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102-56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93946" y="322197"/>
            <a:ext cx="121285" cy="219710"/>
            <a:chOff x="793946" y="322197"/>
            <a:chExt cx="121285" cy="219710"/>
          </a:xfrm>
        </p:grpSpPr>
        <p:sp>
          <p:nvSpPr>
            <p:cNvPr id="3" name="object 3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818509" y="502563"/>
              <a:ext cx="84455" cy="46990"/>
            </a:xfrm>
            <a:custGeom>
              <a:avLst/>
              <a:gdLst/>
              <a:ahLst/>
              <a:cxnLst/>
              <a:rect l="l" t="t" r="r" b="b"/>
              <a:pathLst>
                <a:path w="84455" h="46990">
                  <a:moveTo>
                    <a:pt x="10439" y="0"/>
                  </a:moveTo>
                  <a:lnTo>
                    <a:pt x="3238" y="4318"/>
                  </a:lnTo>
                  <a:lnTo>
                    <a:pt x="0" y="14757"/>
                  </a:lnTo>
                  <a:lnTo>
                    <a:pt x="17169" y="16674"/>
                  </a:lnTo>
                  <a:lnTo>
                    <a:pt x="29343" y="20613"/>
                  </a:lnTo>
                  <a:lnTo>
                    <a:pt x="42326" y="29546"/>
                  </a:lnTo>
                  <a:lnTo>
                    <a:pt x="61925" y="46443"/>
                  </a:lnTo>
                  <a:lnTo>
                    <a:pt x="84239" y="44640"/>
                  </a:lnTo>
                  <a:lnTo>
                    <a:pt x="69519" y="26126"/>
                  </a:lnTo>
                  <a:lnTo>
                    <a:pt x="56926" y="15305"/>
                  </a:lnTo>
                  <a:lnTo>
                    <a:pt x="39538" y="7991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527300" y="1255470"/>
            <a:ext cx="4090035" cy="828675"/>
          </a:xfrm>
          <a:prstGeom prst="rect">
            <a:avLst/>
          </a:prstGeom>
        </p:spPr>
        <p:txBody>
          <a:bodyPr wrap="square" lIns="0" tIns="1733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dirty="0" sz="2200" spc="-145" b="1">
                <a:latin typeface="Tahoma"/>
                <a:cs typeface="Tahoma"/>
              </a:rPr>
              <a:t>Índex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40" b="1">
                <a:latin typeface="Tahoma"/>
                <a:cs typeface="Tahoma"/>
              </a:rPr>
              <a:t>de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70" b="1">
                <a:latin typeface="Tahoma"/>
                <a:cs typeface="Tahoma"/>
              </a:rPr>
              <a:t>continguts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80" b="1">
                <a:latin typeface="Tahoma"/>
                <a:cs typeface="Tahoma"/>
              </a:rPr>
              <a:t>GRI</a:t>
            </a:r>
            <a:endParaRPr sz="2200">
              <a:latin typeface="Tahoma"/>
              <a:cs typeface="Tahoma"/>
            </a:endParaRPr>
          </a:p>
          <a:p>
            <a:pPr marL="12700" marR="5080">
              <a:lnSpc>
                <a:spcPct val="104200"/>
              </a:lnSpc>
              <a:spcBef>
                <a:spcPts val="420"/>
              </a:spcBef>
            </a:pPr>
            <a:r>
              <a:rPr dirty="0" sz="800" spc="20">
                <a:latin typeface="Trebuchet MS"/>
                <a:cs typeface="Trebuchet MS"/>
              </a:rPr>
              <a:t>GRI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ha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revisat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Content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Index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Service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qual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presenta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5">
                <a:latin typeface="Trebuchet MS"/>
                <a:cs typeface="Trebuchet MS"/>
              </a:rPr>
              <a:t>un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contingut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clar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5">
                <a:latin typeface="Trebuchet MS"/>
                <a:cs typeface="Trebuchet MS"/>
              </a:rPr>
              <a:t>i</a:t>
            </a:r>
            <a:r>
              <a:rPr dirty="0" sz="800" spc="-10">
                <a:latin typeface="Trebuchet MS"/>
                <a:cs typeface="Trebuchet MS"/>
              </a:rPr>
              <a:t> amb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les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referències </a:t>
            </a:r>
            <a:r>
              <a:rPr dirty="0" sz="800" spc="-22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totes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les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informacions</a:t>
            </a:r>
            <a:r>
              <a:rPr dirty="0" sz="800" spc="-20">
                <a:latin typeface="Trebuchet MS"/>
                <a:cs typeface="Trebuchet MS"/>
              </a:rPr>
              <a:t> incloses,</a:t>
            </a:r>
            <a:r>
              <a:rPr dirty="0" sz="800" spc="-15">
                <a:latin typeface="Trebuchet MS"/>
                <a:cs typeface="Trebuchet MS"/>
              </a:rPr>
              <a:t> aquestes </a:t>
            </a:r>
            <a:r>
              <a:rPr dirty="0" sz="800" spc="-35">
                <a:latin typeface="Trebuchet MS"/>
                <a:cs typeface="Trebuchet MS"/>
              </a:rPr>
              <a:t>s’ajusten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adequadament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al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>
                <a:latin typeface="Trebuchet MS"/>
                <a:cs typeface="Trebuchet MS"/>
              </a:rPr>
              <a:t>cos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l’informe.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7300" y="2474724"/>
            <a:ext cx="170561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30" b="1">
                <a:solidFill>
                  <a:srgbClr val="365099"/>
                </a:solidFill>
                <a:latin typeface="Tahoma"/>
                <a:cs typeface="Tahoma"/>
              </a:rPr>
              <a:t>Continguts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365099"/>
                </a:solidFill>
                <a:latin typeface="Tahoma"/>
                <a:cs typeface="Tahoma"/>
              </a:rPr>
              <a:t>generals</a:t>
            </a:r>
            <a:endParaRPr sz="1400">
              <a:latin typeface="Tahoma"/>
              <a:cs typeface="Tahoma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540000" y="2860027"/>
          <a:ext cx="6480175" cy="7098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3444"/>
                <a:gridCol w="3528059"/>
                <a:gridCol w="2052320"/>
              </a:tblGrid>
              <a:tr h="202951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Estàndard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Pàgina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</a:tr>
              <a:tr h="4442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78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GRI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101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Fonaments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96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55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32,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33,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34,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35,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36,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0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37,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38,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39,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41,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42,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66,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127,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5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128,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135,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136,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4">
                <a:tc rowSpan="3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  <a:spcBef>
                          <a:spcPts val="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GRI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102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 marR="16129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Continguts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Generals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PERFIL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L’ORGANITZACIÓ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102-1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Nom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Activitats,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marques,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productes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serveis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26,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Localització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central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països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on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opera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Naturalesa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règim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propietat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forma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jurídica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21, 26,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102-6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Mercats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servits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21, 22,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102-7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Dimensió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82,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129,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130,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132,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102-8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Informació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sobre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col·lectiu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82,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83,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84,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102-9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Cadena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subministrament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138,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139,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140,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142,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102-10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significatius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en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cadena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subministrament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138,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139,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140,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102-11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Plantejament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principi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precaució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21, 22,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102-12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Suport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iniciatives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externes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52,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122,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123,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102-13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Afiliació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associacions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122,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123,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5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ESTRATÈGIA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102-14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Declaració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responsable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màxim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7,</a:t>
                      </a:r>
                      <a:r>
                        <a:rPr dirty="0" sz="800" spc="-4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102-15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Principals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impactes,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riscos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oportunitats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22,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23,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24,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25,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ÈTICA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INTEGRI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102-16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Valors,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principis,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estàndards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normes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conducta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9,24,</a:t>
                      </a:r>
                      <a:r>
                        <a:rPr dirty="0" sz="800" spc="-4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5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GOVERN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102-18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Estructura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govern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28,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29,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30,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102-22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Composició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màxim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òrgan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govern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comitès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28,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102-23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Presidència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màxim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òrgan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govern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0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49149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102-26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Funció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màxim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òrgan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govern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selecció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d’objectius,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valors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estratègia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22,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23,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24,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28,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29,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31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652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3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TICI</a:t>
                      </a:r>
                      <a:r>
                        <a:rPr dirty="0" sz="800" spc="-3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ACIÓ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DELS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GRUPS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RELACIÓ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102-40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Llista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grups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relació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102-41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Acords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negociació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col·lectiva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82,</a:t>
                      </a:r>
                      <a:r>
                        <a:rPr dirty="0" sz="800" spc="-3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102-42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Identificació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selecció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grups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relació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43, 44,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442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102-43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grups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relació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55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43,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44,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45,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88,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92,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93,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94,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104,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0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105,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106,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107,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112,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113,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115,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116,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5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117,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118,119,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120,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310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102-44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preocupacions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clau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detectats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11, 12,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70">
                <a:solidFill>
                  <a:srgbClr val="485CA1"/>
                </a:solidFill>
                <a:latin typeface="Tahoma"/>
                <a:cs typeface="Tahoma"/>
              </a:rPr>
              <a:t>1.</a:t>
            </a:r>
            <a:r>
              <a:rPr dirty="0" sz="1100" spc="-14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pic>
        <p:nvPicPr>
          <p:cNvPr id="26" name="object 2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81251" y="792002"/>
            <a:ext cx="2241276" cy="642068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7185862" y="10226909"/>
            <a:ext cx="233679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14" b="1">
                <a:solidFill>
                  <a:srgbClr val="3A3938"/>
                </a:solidFill>
                <a:latin typeface="Tahoma"/>
                <a:cs typeface="Tahoma"/>
              </a:rPr>
              <a:t>15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102-56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93946" y="322197"/>
            <a:ext cx="121285" cy="219710"/>
            <a:chOff x="793946" y="322197"/>
            <a:chExt cx="121285" cy="219710"/>
          </a:xfrm>
        </p:grpSpPr>
        <p:sp>
          <p:nvSpPr>
            <p:cNvPr id="3" name="object 3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818509" y="502563"/>
              <a:ext cx="84455" cy="46990"/>
            </a:xfrm>
            <a:custGeom>
              <a:avLst/>
              <a:gdLst/>
              <a:ahLst/>
              <a:cxnLst/>
              <a:rect l="l" t="t" r="r" b="b"/>
              <a:pathLst>
                <a:path w="84455" h="46990">
                  <a:moveTo>
                    <a:pt x="10439" y="0"/>
                  </a:moveTo>
                  <a:lnTo>
                    <a:pt x="3238" y="4318"/>
                  </a:lnTo>
                  <a:lnTo>
                    <a:pt x="0" y="14757"/>
                  </a:lnTo>
                  <a:lnTo>
                    <a:pt x="17169" y="16674"/>
                  </a:lnTo>
                  <a:lnTo>
                    <a:pt x="29343" y="20613"/>
                  </a:lnTo>
                  <a:lnTo>
                    <a:pt x="42326" y="29546"/>
                  </a:lnTo>
                  <a:lnTo>
                    <a:pt x="61925" y="46443"/>
                  </a:lnTo>
                  <a:lnTo>
                    <a:pt x="84239" y="44640"/>
                  </a:lnTo>
                  <a:lnTo>
                    <a:pt x="69519" y="26126"/>
                  </a:lnTo>
                  <a:lnTo>
                    <a:pt x="56926" y="15305"/>
                  </a:lnTo>
                  <a:lnTo>
                    <a:pt x="39538" y="7991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1440002"/>
          <a:ext cx="6480175" cy="2968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7094"/>
                <a:gridCol w="3538854"/>
                <a:gridCol w="2047239"/>
              </a:tblGrid>
              <a:tr h="20295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Estàndard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Pàgina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</a:tr>
              <a:tr h="202953">
                <a:tc rowSpan="1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GRI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102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60960" marR="16129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70" b="1">
                          <a:latin typeface="Tahoma"/>
                          <a:cs typeface="Tahoma"/>
                        </a:rPr>
                        <a:t>Continguts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 Generals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PRÀCTIQUES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’ELABORACIÓ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D’INFORMES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102-45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Entitats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incloses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estats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financers consolidats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27,</a:t>
                      </a:r>
                      <a:r>
                        <a:rPr dirty="0" sz="800" spc="-3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102-46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Definició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continguts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informes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cobertures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10, 11,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102-47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Llista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temes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materials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11, 12,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102-48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Reexpressió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67,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72,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102-49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l’elaboració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informes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102-50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Període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objecte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l’informe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102-51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Data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l’últim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informe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102-52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Cicle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d’elaboració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l’informe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102-53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Punt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contacte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preguntes sobre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l’informe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0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57150">
                        <a:lnSpc>
                          <a:spcPts val="950"/>
                        </a:lnSpc>
                        <a:spcBef>
                          <a:spcPts val="32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102-54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Declaració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d’elaboració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l’informe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conformitat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estàndards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GRI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102-55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Índex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continguts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GRI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16,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17,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18,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102-56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erificació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externa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14,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7185862" y="10226909"/>
            <a:ext cx="233679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14" b="1">
                <a:solidFill>
                  <a:srgbClr val="3A3938"/>
                </a:solidFill>
                <a:latin typeface="Tahoma"/>
                <a:cs typeface="Tahoma"/>
              </a:rPr>
              <a:t>15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102-56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40000" y="5122799"/>
          <a:ext cx="6480175" cy="3661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7094"/>
                <a:gridCol w="3540125"/>
                <a:gridCol w="2045335"/>
              </a:tblGrid>
              <a:tr h="202957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Estàndard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Pàgina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ACOMPLIMENT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127,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128,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127,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128,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127,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128,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243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5240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Acompliment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econòmic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201-1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Valor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econòmic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directe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generat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distribuït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spc="-5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ENERGIA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100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302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Energia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302-1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energètic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dins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l’organització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01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67,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68,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69,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70,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017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2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spc="-6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AIGUA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4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72,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</a:tr>
              <a:tr h="20295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</a:tr>
              <a:tr h="310061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303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Aigua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303-1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Extracció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d'aigua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font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01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540000" y="4764306"/>
            <a:ext cx="1355725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20" b="1">
                <a:solidFill>
                  <a:srgbClr val="365099"/>
                </a:solidFill>
                <a:latin typeface="Tahoma"/>
                <a:cs typeface="Tahoma"/>
              </a:rPr>
              <a:t>T</a:t>
            </a:r>
            <a:r>
              <a:rPr dirty="0" sz="1400" spc="-65" b="1">
                <a:solidFill>
                  <a:srgbClr val="365099"/>
                </a:solidFill>
                <a:latin typeface="Tahoma"/>
                <a:cs typeface="Tahoma"/>
              </a:rPr>
              <a:t>emes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85" b="1">
                <a:solidFill>
                  <a:srgbClr val="365099"/>
                </a:solidFill>
                <a:latin typeface="Tahoma"/>
                <a:cs typeface="Tahoma"/>
              </a:rPr>
              <a:t>ma</a:t>
            </a:r>
            <a:r>
              <a:rPr dirty="0" sz="1400" spc="-80" b="1">
                <a:solidFill>
                  <a:srgbClr val="365099"/>
                </a:solidFill>
                <a:latin typeface="Tahoma"/>
                <a:cs typeface="Tahoma"/>
              </a:rPr>
              <a:t>t</a:t>
            </a:r>
            <a:r>
              <a:rPr dirty="0" sz="1400" spc="-65" b="1">
                <a:solidFill>
                  <a:srgbClr val="365099"/>
                </a:solidFill>
                <a:latin typeface="Tahoma"/>
                <a:cs typeface="Tahoma"/>
              </a:rPr>
              <a:t>erials</a:t>
            </a:r>
            <a:endParaRPr sz="14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70">
                <a:solidFill>
                  <a:srgbClr val="485CA1"/>
                </a:solidFill>
                <a:latin typeface="Tahoma"/>
                <a:cs typeface="Tahoma"/>
              </a:rPr>
              <a:t>1.</a:t>
            </a:r>
            <a:r>
              <a:rPr dirty="0" sz="1100" spc="-14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93946" y="322197"/>
            <a:ext cx="121285" cy="219710"/>
            <a:chOff x="793946" y="322197"/>
            <a:chExt cx="121285" cy="219710"/>
          </a:xfrm>
        </p:grpSpPr>
        <p:sp>
          <p:nvSpPr>
            <p:cNvPr id="3" name="object 3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818509" y="502563"/>
              <a:ext cx="84455" cy="46990"/>
            </a:xfrm>
            <a:custGeom>
              <a:avLst/>
              <a:gdLst/>
              <a:ahLst/>
              <a:cxnLst/>
              <a:rect l="l" t="t" r="r" b="b"/>
              <a:pathLst>
                <a:path w="84455" h="46990">
                  <a:moveTo>
                    <a:pt x="10439" y="0"/>
                  </a:moveTo>
                  <a:lnTo>
                    <a:pt x="3238" y="4318"/>
                  </a:lnTo>
                  <a:lnTo>
                    <a:pt x="0" y="14757"/>
                  </a:lnTo>
                  <a:lnTo>
                    <a:pt x="17169" y="16674"/>
                  </a:lnTo>
                  <a:lnTo>
                    <a:pt x="29343" y="20613"/>
                  </a:lnTo>
                  <a:lnTo>
                    <a:pt x="42326" y="29546"/>
                  </a:lnTo>
                  <a:lnTo>
                    <a:pt x="61925" y="46443"/>
                  </a:lnTo>
                  <a:lnTo>
                    <a:pt x="84239" y="44640"/>
                  </a:lnTo>
                  <a:lnTo>
                    <a:pt x="69519" y="26126"/>
                  </a:lnTo>
                  <a:lnTo>
                    <a:pt x="56926" y="15305"/>
                  </a:lnTo>
                  <a:lnTo>
                    <a:pt x="39538" y="7991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1440002"/>
          <a:ext cx="6480175" cy="7613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3444"/>
                <a:gridCol w="3528059"/>
                <a:gridCol w="2052320"/>
              </a:tblGrid>
              <a:tr h="20295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Estàndard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Pàgina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spc="-5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EMISSIONS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305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305-1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directes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GEH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(abast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1)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9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305-2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indirectes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GEH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generar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energia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(abast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2)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98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305-3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emissions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indirectes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0">
                          <a:latin typeface="Trebuchet MS"/>
                          <a:cs typeface="Trebuchet MS"/>
                        </a:rPr>
                        <a:t>GEH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(abast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3)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RESIDUS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100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306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Efluents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306-2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tipus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mètode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d'eliminació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01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75, 76,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017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2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spc="-6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OCUPACIÓ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0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401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Ocupació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401-1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contractacions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d’empleats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empleades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rotació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personal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9652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55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81,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86,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87,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98,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99,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100,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5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101,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102,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103,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0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118745">
                        <a:lnSpc>
                          <a:spcPts val="950"/>
                        </a:lnSpc>
                        <a:spcBef>
                          <a:spcPts val="32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401-2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Beneficis socials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conjunt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professionals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completa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s’ofereixen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professionals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temporals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mitja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jornada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94,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652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401-3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2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SALUT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SEGURE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FEINA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03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just" marL="60960" marR="198120">
                        <a:lnSpc>
                          <a:spcPts val="900"/>
                        </a:lnSpc>
                        <a:spcBef>
                          <a:spcPts val="655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GRI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403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Salut </a:t>
                      </a:r>
                      <a:r>
                        <a:rPr dirty="0" sz="800" spc="-229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seguretat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feina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198120">
                        <a:lnSpc>
                          <a:spcPts val="950"/>
                        </a:lnSpc>
                        <a:spcBef>
                          <a:spcPts val="32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403-1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Representació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comitès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formals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treballador/a-empresa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salut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seguretat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652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442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62865">
                        <a:lnSpc>
                          <a:spcPts val="950"/>
                        </a:lnSpc>
                        <a:spcBef>
                          <a:spcPts val="32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Tipus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d’accidents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taxa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freqüència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d’accidents,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malalties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professionals,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dies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perduts,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absentisme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morts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accident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laboral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malaltia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professional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110,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81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CA</a:t>
                      </a:r>
                      <a:r>
                        <a:rPr dirty="0" sz="800" spc="-3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ACI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ACIÓ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EDUCACIÓ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404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8097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Capacitació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educació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404-1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Mitjana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d’hores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formació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l’any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treballador/a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112,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0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003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404-2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Programes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aptituds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empleats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empleades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programes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d’ajuda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transició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652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32361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562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404-3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Percentatge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treballadores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que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reben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avaluacions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periòdiques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capacitació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professional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113,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9652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F0F0F0"/>
                    </a:solidFill>
                  </a:tcPr>
                </a:tc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7185862" y="10226909"/>
            <a:ext cx="233679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14" b="1">
                <a:solidFill>
                  <a:srgbClr val="3A3938"/>
                </a:solidFill>
                <a:latin typeface="Tahoma"/>
                <a:cs typeface="Tahoma"/>
              </a:rPr>
              <a:t>15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102-56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70">
                <a:solidFill>
                  <a:srgbClr val="485CA1"/>
                </a:solidFill>
                <a:latin typeface="Tahoma"/>
                <a:cs typeface="Tahoma"/>
              </a:rPr>
              <a:t>1.</a:t>
            </a:r>
            <a:r>
              <a:rPr dirty="0" sz="1100" spc="-14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93946" y="322197"/>
            <a:ext cx="121285" cy="219710"/>
            <a:chOff x="793946" y="322197"/>
            <a:chExt cx="121285" cy="219710"/>
          </a:xfrm>
        </p:grpSpPr>
        <p:sp>
          <p:nvSpPr>
            <p:cNvPr id="3" name="object 3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818509" y="502563"/>
              <a:ext cx="84455" cy="46990"/>
            </a:xfrm>
            <a:custGeom>
              <a:avLst/>
              <a:gdLst/>
              <a:ahLst/>
              <a:cxnLst/>
              <a:rect l="l" t="t" r="r" b="b"/>
              <a:pathLst>
                <a:path w="84455" h="46990">
                  <a:moveTo>
                    <a:pt x="10439" y="0"/>
                  </a:moveTo>
                  <a:lnTo>
                    <a:pt x="3238" y="4318"/>
                  </a:lnTo>
                  <a:lnTo>
                    <a:pt x="0" y="14757"/>
                  </a:lnTo>
                  <a:lnTo>
                    <a:pt x="17169" y="16674"/>
                  </a:lnTo>
                  <a:lnTo>
                    <a:pt x="29343" y="20613"/>
                  </a:lnTo>
                  <a:lnTo>
                    <a:pt x="42326" y="29546"/>
                  </a:lnTo>
                  <a:lnTo>
                    <a:pt x="61925" y="46443"/>
                  </a:lnTo>
                  <a:lnTo>
                    <a:pt x="84239" y="44640"/>
                  </a:lnTo>
                  <a:lnTo>
                    <a:pt x="69519" y="26126"/>
                  </a:lnTo>
                  <a:lnTo>
                    <a:pt x="56926" y="15305"/>
                  </a:lnTo>
                  <a:lnTo>
                    <a:pt x="39538" y="7991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1440002"/>
          <a:ext cx="6480175" cy="54883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3444"/>
                <a:gridCol w="3528059"/>
                <a:gridCol w="2052320"/>
              </a:tblGrid>
              <a:tr h="20295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Estàndard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GRI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Contingut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Pàgina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65099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DIVERSI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IGUA</a:t>
                      </a:r>
                      <a:r>
                        <a:rPr dirty="0" sz="800" spc="-7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D’OPO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TUNI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rowSpan="2"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405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429259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Diversitat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igualtat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237490">
                        <a:lnSpc>
                          <a:spcPts val="90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d’oportunitats 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405-1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Diversitat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òrgans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govern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treballadors/ores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89,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91,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92,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96,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97,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100,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107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49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405-2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Relació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salari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base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93,</a:t>
                      </a:r>
                      <a:r>
                        <a:rPr dirty="0" sz="800" spc="-3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NO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DISCRIMINACIÓ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92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243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 spc="2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406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25463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discriminació 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406-1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Casos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discriminació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correctores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aplicades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COMUNI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TS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LOCALS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4442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33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413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67945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Comunitats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locals 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254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457834">
                        <a:lnSpc>
                          <a:spcPts val="950"/>
                        </a:lnSpc>
                        <a:spcBef>
                          <a:spcPts val="80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413-1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Operacions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comunitat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local,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avaluacions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d’impacte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programes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desenvolupament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16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55"/>
                        </a:lnSpc>
                        <a:spcBef>
                          <a:spcPts val="285"/>
                        </a:spcBef>
                      </a:pP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7,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8,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47,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48,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49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50,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51,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52,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53,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54,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55,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0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56,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57,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58,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59,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60,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61,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62,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63,</a:t>
                      </a:r>
                      <a:r>
                        <a:rPr dirty="0" sz="800" spc="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64,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115,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algn="ctr">
                        <a:lnSpc>
                          <a:spcPts val="955"/>
                        </a:lnSpc>
                      </a:pP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116,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120,</a:t>
                      </a:r>
                      <a:r>
                        <a:rPr dirty="0" sz="800" spc="-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121,</a:t>
                      </a:r>
                      <a:r>
                        <a:rPr dirty="0" sz="800" spc="-1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195753"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PRI</a:t>
                      </a:r>
                      <a:r>
                        <a:rPr dirty="0" sz="800" spc="-3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V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ACI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-4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DEL</a:t>
                      </a:r>
                      <a:r>
                        <a:rPr dirty="0" sz="800" spc="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CLIENT/A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2953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930"/>
                        </a:lnSpc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103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1752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Explicació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tema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material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seves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limitacions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800" spc="-25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125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Enfocament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components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20295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103-3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Avaluació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l’enfocament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gestió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  <a:tr h="538653">
                <a:tc>
                  <a:txBody>
                    <a:bodyPr/>
                    <a:lstStyle/>
                    <a:p>
                      <a:pPr marL="60960">
                        <a:lnSpc>
                          <a:spcPts val="930"/>
                        </a:lnSpc>
                        <a:spcBef>
                          <a:spcPts val="25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418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  <a:p>
                      <a:pPr marL="60960" marR="226060">
                        <a:lnSpc>
                          <a:spcPts val="900"/>
                        </a:lnSpc>
                        <a:spcBef>
                          <a:spcPts val="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Privacitat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2016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019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4769" marR="220979">
                        <a:lnSpc>
                          <a:spcPts val="950"/>
                        </a:lnSpc>
                        <a:spcBef>
                          <a:spcPts val="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418-1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Reclamacions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fonamentals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relatives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violacions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privacitat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pèrdua de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dels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clientes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54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365099"/>
                      </a:solidFill>
                      <a:prstDash val="solid"/>
                    </a:lnB>
                    <a:solidFill>
                      <a:srgbClr val="F0F0F0"/>
                    </a:solidFill>
                  </a:tcPr>
                </a:tc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7185862" y="10226909"/>
            <a:ext cx="233679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114" b="1">
                <a:solidFill>
                  <a:srgbClr val="3A3938"/>
                </a:solidFill>
                <a:latin typeface="Tahoma"/>
                <a:cs typeface="Tahoma"/>
              </a:rPr>
              <a:t>15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35459" y="10296355"/>
            <a:ext cx="5975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102-56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70">
                <a:solidFill>
                  <a:srgbClr val="485CA1"/>
                </a:solidFill>
                <a:latin typeface="Tahoma"/>
                <a:cs typeface="Tahoma"/>
              </a:rPr>
              <a:t>1.</a:t>
            </a:r>
            <a:r>
              <a:rPr dirty="0" sz="1100" spc="-14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27300" y="1314318"/>
            <a:ext cx="1320165" cy="5130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30">
                <a:solidFill>
                  <a:srgbClr val="40569E"/>
                </a:solidFill>
              </a:rPr>
              <a:t>Índex.</a:t>
            </a:r>
            <a:r>
              <a:rPr dirty="0" spc="-85" b="1">
                <a:solidFill>
                  <a:srgbClr val="40569E"/>
                </a:solidFill>
                <a:latin typeface="Tahoma"/>
                <a:cs typeface="Tahoma"/>
              </a:rPr>
              <a:t>1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07300" y="2648118"/>
            <a:ext cx="144018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60" b="1">
                <a:solidFill>
                  <a:srgbClr val="365099"/>
                </a:solidFill>
                <a:latin typeface="Tahoma"/>
                <a:cs typeface="Tahoma"/>
                <a:hlinkClick r:id="rId2" action="ppaction://hlinksldjump"/>
              </a:rPr>
              <a:t>Presentació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71044" y="2648118"/>
            <a:ext cx="18161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45" b="1">
                <a:solidFill>
                  <a:srgbClr val="365099"/>
                </a:solidFill>
                <a:latin typeface="Tahoma"/>
                <a:cs typeface="Tahoma"/>
                <a:hlinkClick r:id="rId2" action="ppaction://hlinksldjump"/>
              </a:rPr>
              <a:t>6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07300" y="3501318"/>
            <a:ext cx="14274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5" b="1">
                <a:latin typeface="Tahoma"/>
                <a:cs typeface="Tahoma"/>
                <a:hlinkClick r:id="rId3" action="ppaction://hlinksldjump"/>
              </a:rPr>
              <a:t>Carta</a:t>
            </a:r>
            <a:r>
              <a:rPr dirty="0" sz="1200" spc="-114" b="1"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1200" spc="-35" b="1">
                <a:latin typeface="Tahoma"/>
                <a:cs typeface="Tahoma"/>
                <a:hlinkClick r:id="rId3" action="ppaction://hlinksldjump"/>
              </a:rPr>
              <a:t>de</a:t>
            </a:r>
            <a:r>
              <a:rPr dirty="0" sz="1200" spc="-114" b="1"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1200" spc="-70" b="1">
                <a:latin typeface="Tahoma"/>
                <a:cs typeface="Tahoma"/>
                <a:hlinkClick r:id="rId3" action="ppaction://hlinksldjump"/>
              </a:rPr>
              <a:t>la</a:t>
            </a:r>
            <a:r>
              <a:rPr dirty="0" sz="1200" spc="-114" b="1"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1200" spc="-50" b="1">
                <a:latin typeface="Tahoma"/>
                <a:cs typeface="Tahoma"/>
                <a:hlinkClick r:id="rId3" action="ppaction://hlinksldjump"/>
              </a:rPr>
              <a:t>direc</a:t>
            </a:r>
            <a:r>
              <a:rPr dirty="0" sz="1200" spc="-65" b="1">
                <a:latin typeface="Tahoma"/>
                <a:cs typeface="Tahoma"/>
                <a:hlinkClick r:id="rId3" action="ppaction://hlinksldjump"/>
              </a:rPr>
              <a:t>t</a:t>
            </a:r>
            <a:r>
              <a:rPr dirty="0" sz="1200" spc="-80" b="1">
                <a:latin typeface="Tahoma"/>
                <a:cs typeface="Tahoma"/>
                <a:hlinkClick r:id="rId3" action="ppaction://hlinksldjump"/>
              </a:rPr>
              <a:t>ora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47295" y="3501318"/>
            <a:ext cx="1054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35" b="1">
                <a:latin typeface="Tahoma"/>
                <a:cs typeface="Tahoma"/>
                <a:hlinkClick r:id="rId3" action="ppaction://hlinksldjump"/>
              </a:rPr>
              <a:t>7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07300" y="3895118"/>
            <a:ext cx="12814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4" action="ppaction://hlinksldjump"/>
              </a:rPr>
              <a:t>Estra</a:t>
            </a:r>
            <a:r>
              <a:rPr dirty="0" sz="1200" spc="-70" b="1">
                <a:latin typeface="Tahoma"/>
                <a:cs typeface="Tahoma"/>
                <a:hlinkClick r:id="rId4" action="ppaction://hlinksldjump"/>
              </a:rPr>
              <a:t>t</a:t>
            </a:r>
            <a:r>
              <a:rPr dirty="0" sz="1200" spc="-65" b="1">
                <a:latin typeface="Tahoma"/>
                <a:cs typeface="Tahoma"/>
                <a:hlinkClick r:id="rId4" action="ppaction://hlinksldjump"/>
              </a:rPr>
              <a:t>ègia</a:t>
            </a:r>
            <a:r>
              <a:rPr dirty="0" sz="1200" spc="-114" b="1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 spc="-35" b="1">
                <a:latin typeface="Tahoma"/>
                <a:cs typeface="Tahoma"/>
                <a:hlinkClick r:id="rId4" action="ppaction://hlinksldjump"/>
              </a:rPr>
              <a:t>de</a:t>
            </a:r>
            <a:r>
              <a:rPr dirty="0" sz="1200" spc="-114" b="1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 spc="5" b="1">
                <a:latin typeface="Tahoma"/>
                <a:cs typeface="Tahoma"/>
                <a:hlinkClick r:id="rId4" action="ppaction://hlinksldjump"/>
              </a:rPr>
              <a:t>RSC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4341" y="3895118"/>
            <a:ext cx="11874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35" b="1">
                <a:latin typeface="Tahoma"/>
                <a:cs typeface="Tahoma"/>
                <a:hlinkClick r:id="rId4" action="ppaction://hlinksldjump"/>
              </a:rPr>
              <a:t>9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07300" y="4257999"/>
            <a:ext cx="2369820" cy="88074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0355" marR="273685" indent="-288290">
              <a:lnSpc>
                <a:spcPct val="116900"/>
              </a:lnSpc>
              <a:spcBef>
                <a:spcPts val="100"/>
              </a:spcBef>
            </a:pPr>
            <a:r>
              <a:rPr dirty="0" sz="1200" spc="-80" b="1">
                <a:latin typeface="Tahoma"/>
                <a:cs typeface="Tahoma"/>
                <a:hlinkClick r:id="rId5" action="ppaction://hlinksldjump"/>
              </a:rPr>
              <a:t>Informació</a:t>
            </a:r>
            <a:r>
              <a:rPr dirty="0" sz="1200" spc="-114" b="1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-35" b="1">
                <a:latin typeface="Tahoma"/>
                <a:cs typeface="Tahoma"/>
                <a:hlinkClick r:id="rId5" action="ppaction://hlinksldjump"/>
              </a:rPr>
              <a:t>de</a:t>
            </a:r>
            <a:r>
              <a:rPr dirty="0" sz="1200" spc="-114" b="1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-70" b="1">
                <a:latin typeface="Tahoma"/>
                <a:cs typeface="Tahoma"/>
                <a:hlinkClick r:id="rId5" action="ppaction://hlinksldjump"/>
              </a:rPr>
              <a:t>la</a:t>
            </a:r>
            <a:r>
              <a:rPr dirty="0" sz="1200" spc="-114" b="1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-75" b="1">
                <a:latin typeface="Tahoma"/>
                <a:cs typeface="Tahoma"/>
                <a:hlinkClick r:id="rId5" action="ppaction://hlinksldjump"/>
              </a:rPr>
              <a:t>memòria </a:t>
            </a:r>
            <a:r>
              <a:rPr dirty="0" sz="1200" spc="-40" b="1">
                <a:latin typeface="Tahoma"/>
                <a:cs typeface="Tahoma"/>
              </a:rPr>
              <a:t> </a:t>
            </a:r>
            <a:r>
              <a:rPr dirty="0" sz="1200" spc="30">
                <a:latin typeface="Tahoma"/>
                <a:cs typeface="Tahoma"/>
                <a:hlinkClick r:id="rId5" action="ppaction://hlinksldjump"/>
              </a:rPr>
              <a:t>Cobertura</a:t>
            </a:r>
            <a:r>
              <a:rPr dirty="0" sz="1200" spc="-155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5" action="ppaction://hlinksldjump"/>
              </a:rPr>
              <a:t>de</a:t>
            </a:r>
            <a:r>
              <a:rPr dirty="0" sz="1200" spc="-155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-20">
                <a:latin typeface="Tahoma"/>
                <a:cs typeface="Tahoma"/>
                <a:hlinkClick r:id="rId5" action="ppaction://hlinksldjump"/>
              </a:rPr>
              <a:t>la</a:t>
            </a:r>
            <a:r>
              <a:rPr dirty="0" sz="1200" spc="-155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5" action="ppaction://hlinksldjump"/>
              </a:rPr>
              <a:t>informació </a:t>
            </a:r>
            <a:r>
              <a:rPr dirty="0" sz="1200" spc="5">
                <a:latin typeface="Tahoma"/>
                <a:cs typeface="Tahoma"/>
              </a:rPr>
              <a:t> </a:t>
            </a:r>
            <a:r>
              <a:rPr dirty="0" sz="1200" spc="35">
                <a:latin typeface="Tahoma"/>
                <a:cs typeface="Tahoma"/>
                <a:hlinkClick r:id="rId5" action="ppaction://hlinksldjump"/>
              </a:rPr>
              <a:t>Metodologia</a:t>
            </a:r>
            <a:endParaRPr sz="1200">
              <a:latin typeface="Tahoma"/>
              <a:cs typeface="Tahoma"/>
            </a:endParaRPr>
          </a:p>
          <a:p>
            <a:pPr marL="300355">
              <a:lnSpc>
                <a:spcPct val="100000"/>
              </a:lnSpc>
              <a:spcBef>
                <a:spcPts val="240"/>
              </a:spcBef>
            </a:pPr>
            <a:r>
              <a:rPr dirty="0" sz="1200" spc="10">
                <a:latin typeface="Tahoma"/>
                <a:cs typeface="Tahoma"/>
                <a:hlinkClick r:id="rId6" action="ppaction://hlinksldjump"/>
              </a:rPr>
              <a:t>Revisió</a:t>
            </a:r>
            <a:r>
              <a:rPr dirty="0" sz="1200" spc="-155">
                <a:latin typeface="Tahoma"/>
                <a:cs typeface="Tahoma"/>
                <a:hlinkClick r:id="rId6" action="ppaction://hlinksldjump"/>
              </a:rPr>
              <a:t> </a:t>
            </a:r>
            <a:r>
              <a:rPr dirty="0" sz="1200">
                <a:latin typeface="Tahoma"/>
                <a:cs typeface="Tahoma"/>
                <a:hlinkClick r:id="rId6" action="ppaction://hlinksldjump"/>
              </a:rPr>
              <a:t>ex</a:t>
            </a:r>
            <a:r>
              <a:rPr dirty="0" sz="1200" spc="-25">
                <a:latin typeface="Tahoma"/>
                <a:cs typeface="Tahoma"/>
                <a:hlinkClick r:id="rId6" action="ppaction://hlinksldjump"/>
              </a:rPr>
              <a:t>t</a:t>
            </a:r>
            <a:r>
              <a:rPr dirty="0" sz="1200" spc="-5">
                <a:latin typeface="Tahoma"/>
                <a:cs typeface="Tahoma"/>
                <a:hlinkClick r:id="rId6" action="ppaction://hlinksldjump"/>
              </a:rPr>
              <a:t>erna</a:t>
            </a:r>
            <a:r>
              <a:rPr dirty="0" sz="1200" spc="-155">
                <a:latin typeface="Tahoma"/>
                <a:cs typeface="Tahoma"/>
                <a:hlinkClick r:id="rId6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6" action="ppaction://hlinksldjump"/>
              </a:rPr>
              <a:t>i</a:t>
            </a:r>
            <a:r>
              <a:rPr dirty="0" sz="1200" spc="-155">
                <a:latin typeface="Tahoma"/>
                <a:cs typeface="Tahoma"/>
                <a:hlinkClick r:id="rId6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6" action="ppaction://hlinksldjump"/>
              </a:rPr>
              <a:t>assegurament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60427" y="4257999"/>
            <a:ext cx="192405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110" b="1">
                <a:latin typeface="Tahoma"/>
                <a:cs typeface="Tahoma"/>
                <a:hlinkClick r:id="rId5" action="ppaction://hlinksldjump"/>
              </a:rPr>
              <a:t>10</a:t>
            </a:r>
            <a:endParaRPr sz="1200">
              <a:latin typeface="Tahoma"/>
              <a:cs typeface="Tahoma"/>
            </a:endParaRPr>
          </a:p>
          <a:p>
            <a:pPr marL="24765">
              <a:lnSpc>
                <a:spcPct val="100000"/>
              </a:lnSpc>
              <a:spcBef>
                <a:spcPts val="245"/>
              </a:spcBef>
            </a:pPr>
            <a:r>
              <a:rPr dirty="0" sz="1200" spc="-50">
                <a:latin typeface="Tahoma"/>
                <a:cs typeface="Tahoma"/>
                <a:hlinkClick r:id="rId5" action="ppaction://hlinksldjump"/>
              </a:rPr>
              <a:t>10</a:t>
            </a:r>
            <a:endParaRPr sz="1200">
              <a:latin typeface="Tahoma"/>
              <a:cs typeface="Tahoma"/>
            </a:endParaRPr>
          </a:p>
          <a:p>
            <a:pPr marL="24765">
              <a:lnSpc>
                <a:spcPct val="100000"/>
              </a:lnSpc>
              <a:spcBef>
                <a:spcPts val="245"/>
              </a:spcBef>
            </a:pPr>
            <a:r>
              <a:rPr dirty="0" sz="1200" spc="-50">
                <a:latin typeface="Tahoma"/>
                <a:cs typeface="Tahoma"/>
                <a:hlinkClick r:id="rId5" action="ppaction://hlinksldjump"/>
              </a:rPr>
              <a:t>10</a:t>
            </a:r>
            <a:endParaRPr sz="1200">
              <a:latin typeface="Tahoma"/>
              <a:cs typeface="Tahoma"/>
            </a:endParaRPr>
          </a:p>
          <a:p>
            <a:pPr marL="40640">
              <a:lnSpc>
                <a:spcPct val="100000"/>
              </a:lnSpc>
              <a:spcBef>
                <a:spcPts val="240"/>
              </a:spcBef>
            </a:pPr>
            <a:r>
              <a:rPr dirty="0" sz="1200" spc="-110">
                <a:latin typeface="Tahoma"/>
                <a:cs typeface="Tahoma"/>
                <a:hlinkClick r:id="rId6" action="ppaction://hlinksldjump"/>
              </a:rPr>
              <a:t>14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07300" y="5293199"/>
            <a:ext cx="1704975" cy="6673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00355" marR="5080" indent="-288290">
              <a:lnSpc>
                <a:spcPct val="116900"/>
              </a:lnSpc>
              <a:spcBef>
                <a:spcPts val="100"/>
              </a:spcBef>
            </a:pPr>
            <a:r>
              <a:rPr dirty="0" sz="1200" spc="-95" b="1">
                <a:latin typeface="Tahoma"/>
                <a:cs typeface="Tahoma"/>
                <a:hlinkClick r:id="rId7" action="ppaction://hlinksldjump"/>
              </a:rPr>
              <a:t>Índex</a:t>
            </a:r>
            <a:r>
              <a:rPr dirty="0" sz="1200" spc="-114" b="1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35" b="1">
                <a:latin typeface="Tahoma"/>
                <a:cs typeface="Tahoma"/>
                <a:hlinkClick r:id="rId7" action="ppaction://hlinksldjump"/>
              </a:rPr>
              <a:t>de</a:t>
            </a:r>
            <a:r>
              <a:rPr dirty="0" sz="1200" spc="-114" b="1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60" b="1">
                <a:latin typeface="Tahoma"/>
                <a:cs typeface="Tahoma"/>
                <a:hlinkClick r:id="rId7" action="ppaction://hlinksldjump"/>
              </a:rPr>
              <a:t>continguts</a:t>
            </a:r>
            <a:r>
              <a:rPr dirty="0" sz="1200" spc="-114" b="1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50" b="1">
                <a:latin typeface="Tahoma"/>
                <a:cs typeface="Tahoma"/>
                <a:hlinkClick r:id="rId7" action="ppaction://hlinksldjump"/>
              </a:rPr>
              <a:t>GRI </a:t>
            </a:r>
            <a:r>
              <a:rPr dirty="0" sz="1200" spc="-25" b="1">
                <a:latin typeface="Tahoma"/>
                <a:cs typeface="Tahoma"/>
              </a:rPr>
              <a:t> </a:t>
            </a:r>
            <a:r>
              <a:rPr dirty="0" sz="1200" spc="30">
                <a:latin typeface="Tahoma"/>
                <a:cs typeface="Tahoma"/>
                <a:hlinkClick r:id="rId7" action="ppaction://hlinksldjump"/>
              </a:rPr>
              <a:t>Continguts</a:t>
            </a:r>
            <a:r>
              <a:rPr dirty="0" sz="1200" spc="-155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>
                <a:latin typeface="Tahoma"/>
                <a:cs typeface="Tahoma"/>
                <a:hlinkClick r:id="rId7" action="ppaction://hlinksldjump"/>
              </a:rPr>
              <a:t>generals </a:t>
            </a:r>
            <a:r>
              <a:rPr dirty="0" sz="1200">
                <a:latin typeface="Tahoma"/>
                <a:cs typeface="Tahoma"/>
              </a:rPr>
              <a:t> </a:t>
            </a:r>
            <a:r>
              <a:rPr dirty="0" sz="1200" spc="-120">
                <a:latin typeface="Tahoma"/>
                <a:cs typeface="Tahoma"/>
                <a:hlinkClick r:id="rId8" action="ppaction://hlinksldjump"/>
              </a:rPr>
              <a:t>T</a:t>
            </a:r>
            <a:r>
              <a:rPr dirty="0" sz="1200" spc="15">
                <a:latin typeface="Tahoma"/>
                <a:cs typeface="Tahoma"/>
                <a:hlinkClick r:id="rId8" action="ppaction://hlinksldjump"/>
              </a:rPr>
              <a:t>emes</a:t>
            </a:r>
            <a:r>
              <a:rPr dirty="0" sz="1200" spc="-155">
                <a:latin typeface="Tahoma"/>
                <a:cs typeface="Tahoma"/>
                <a:hlinkClick r:id="rId8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8" action="ppaction://hlinksldjump"/>
              </a:rPr>
              <a:t>ma</a:t>
            </a:r>
            <a:r>
              <a:rPr dirty="0" sz="1200" spc="-25">
                <a:latin typeface="Tahoma"/>
                <a:cs typeface="Tahoma"/>
                <a:hlinkClick r:id="rId8" action="ppaction://hlinksldjump"/>
              </a:rPr>
              <a:t>t</a:t>
            </a:r>
            <a:r>
              <a:rPr dirty="0" sz="1200" spc="-10">
                <a:latin typeface="Tahoma"/>
                <a:cs typeface="Tahoma"/>
                <a:hlinkClick r:id="rId8" action="ppaction://hlinksldjump"/>
              </a:rPr>
              <a:t>erials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75667" y="5293199"/>
            <a:ext cx="177165" cy="66738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170" b="1">
                <a:latin typeface="Tahoma"/>
                <a:cs typeface="Tahoma"/>
                <a:hlinkClick r:id="rId7" action="ppaction://hlinksldjump"/>
              </a:rPr>
              <a:t>16</a:t>
            </a:r>
            <a:endParaRPr sz="1200">
              <a:latin typeface="Tahoma"/>
              <a:cs typeface="Tahoma"/>
            </a:endParaRPr>
          </a:p>
          <a:p>
            <a:pPr marL="23495">
              <a:lnSpc>
                <a:spcPct val="100000"/>
              </a:lnSpc>
              <a:spcBef>
                <a:spcPts val="245"/>
              </a:spcBef>
            </a:pPr>
            <a:r>
              <a:rPr dirty="0" sz="1200" spc="-105">
                <a:latin typeface="Tahoma"/>
                <a:cs typeface="Tahoma"/>
                <a:hlinkClick r:id="rId7" action="ppaction://hlinksldjump"/>
              </a:rPr>
              <a:t>16</a:t>
            </a:r>
            <a:endParaRPr sz="1200">
              <a:latin typeface="Tahoma"/>
              <a:cs typeface="Tahoma"/>
            </a:endParaRPr>
          </a:p>
          <a:p>
            <a:pPr marL="38735">
              <a:lnSpc>
                <a:spcPct val="100000"/>
              </a:lnSpc>
              <a:spcBef>
                <a:spcPts val="245"/>
              </a:spcBef>
            </a:pPr>
            <a:r>
              <a:rPr dirty="0" sz="1200" spc="-165">
                <a:latin typeface="Tahoma"/>
                <a:cs typeface="Tahoma"/>
                <a:hlinkClick r:id="rId8" action="ppaction://hlinksldjump"/>
              </a:rPr>
              <a:t>17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15" name="object 1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44794" y="584987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791199" y="1944236"/>
            <a:ext cx="2336800" cy="0"/>
          </a:xfrm>
          <a:custGeom>
            <a:avLst/>
            <a:gdLst/>
            <a:ahLst/>
            <a:cxnLst/>
            <a:rect l="l" t="t" r="r" b="b"/>
            <a:pathLst>
              <a:path w="2336800" h="0">
                <a:moveTo>
                  <a:pt x="0" y="0"/>
                </a:moveTo>
                <a:lnTo>
                  <a:pt x="2336800" y="0"/>
                </a:lnTo>
              </a:path>
            </a:pathLst>
          </a:custGeom>
          <a:ln w="10160">
            <a:solidFill>
              <a:srgbClr val="DC122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008149" y="1314316"/>
            <a:ext cx="2132965" cy="1325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3200" spc="204">
                <a:solidFill>
                  <a:srgbClr val="DF2832"/>
                </a:solidFill>
                <a:latin typeface="Tahoma"/>
                <a:cs typeface="Tahoma"/>
              </a:rPr>
              <a:t>2</a:t>
            </a:r>
            <a:endParaRPr sz="3200">
              <a:latin typeface="Tahoma"/>
              <a:cs typeface="Tahoma"/>
            </a:endParaRPr>
          </a:p>
          <a:p>
            <a:pPr algn="r" marR="12700">
              <a:lnSpc>
                <a:spcPct val="100000"/>
              </a:lnSpc>
              <a:spcBef>
                <a:spcPts val="2560"/>
              </a:spcBef>
            </a:pPr>
            <a:r>
              <a:rPr dirty="0" sz="3200" spc="-150" b="1">
                <a:solidFill>
                  <a:srgbClr val="DF2832"/>
                </a:solidFill>
                <a:latin typeface="Tahoma"/>
                <a:cs typeface="Tahoma"/>
              </a:rPr>
              <a:t>Coneix-nos</a:t>
            </a:r>
            <a:endParaRPr sz="32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140527" y="6233424"/>
            <a:ext cx="1501775" cy="2296160"/>
            <a:chOff x="3140527" y="6233424"/>
            <a:chExt cx="1501775" cy="2296160"/>
          </a:xfrm>
        </p:grpSpPr>
        <p:sp>
          <p:nvSpPr>
            <p:cNvPr id="6" name="object 6"/>
            <p:cNvSpPr/>
            <p:nvPr/>
          </p:nvSpPr>
          <p:spPr>
            <a:xfrm>
              <a:off x="3569089" y="6233424"/>
              <a:ext cx="1073150" cy="1019810"/>
            </a:xfrm>
            <a:custGeom>
              <a:avLst/>
              <a:gdLst/>
              <a:ahLst/>
              <a:cxnLst/>
              <a:rect l="l" t="t" r="r" b="b"/>
              <a:pathLst>
                <a:path w="1073150" h="1019809">
                  <a:moveTo>
                    <a:pt x="1072959" y="0"/>
                  </a:moveTo>
                  <a:lnTo>
                    <a:pt x="360083" y="0"/>
                  </a:lnTo>
                  <a:lnTo>
                    <a:pt x="358417" y="51591"/>
                  </a:lnTo>
                  <a:lnTo>
                    <a:pt x="353490" y="102305"/>
                  </a:lnTo>
                  <a:lnTo>
                    <a:pt x="345405" y="152037"/>
                  </a:lnTo>
                  <a:lnTo>
                    <a:pt x="334264" y="200685"/>
                  </a:lnTo>
                  <a:lnTo>
                    <a:pt x="320173" y="248146"/>
                  </a:lnTo>
                  <a:lnTo>
                    <a:pt x="303234" y="294318"/>
                  </a:lnTo>
                  <a:lnTo>
                    <a:pt x="283551" y="339097"/>
                  </a:lnTo>
                  <a:lnTo>
                    <a:pt x="261227" y="382381"/>
                  </a:lnTo>
                  <a:lnTo>
                    <a:pt x="236367" y="424066"/>
                  </a:lnTo>
                  <a:lnTo>
                    <a:pt x="209072" y="464051"/>
                  </a:lnTo>
                  <a:lnTo>
                    <a:pt x="179448" y="502232"/>
                  </a:lnTo>
                  <a:lnTo>
                    <a:pt x="147597" y="538506"/>
                  </a:lnTo>
                  <a:lnTo>
                    <a:pt x="113623" y="572771"/>
                  </a:lnTo>
                  <a:lnTo>
                    <a:pt x="77630" y="604924"/>
                  </a:lnTo>
                  <a:lnTo>
                    <a:pt x="39721" y="634862"/>
                  </a:lnTo>
                  <a:lnTo>
                    <a:pt x="0" y="662482"/>
                  </a:lnTo>
                  <a:lnTo>
                    <a:pt x="50251" y="676537"/>
                  </a:lnTo>
                  <a:lnTo>
                    <a:pt x="99852" y="692101"/>
                  </a:lnTo>
                  <a:lnTo>
                    <a:pt x="148776" y="709147"/>
                  </a:lnTo>
                  <a:lnTo>
                    <a:pt x="196999" y="727647"/>
                  </a:lnTo>
                  <a:lnTo>
                    <a:pt x="244494" y="747575"/>
                  </a:lnTo>
                  <a:lnTo>
                    <a:pt x="291238" y="768904"/>
                  </a:lnTo>
                  <a:lnTo>
                    <a:pt x="337204" y="791608"/>
                  </a:lnTo>
                  <a:lnTo>
                    <a:pt x="382367" y="815659"/>
                  </a:lnTo>
                  <a:lnTo>
                    <a:pt x="426702" y="841030"/>
                  </a:lnTo>
                  <a:lnTo>
                    <a:pt x="470185" y="867695"/>
                  </a:lnTo>
                  <a:lnTo>
                    <a:pt x="512788" y="895626"/>
                  </a:lnTo>
                  <a:lnTo>
                    <a:pt x="554488" y="924797"/>
                  </a:lnTo>
                  <a:lnTo>
                    <a:pt x="595259" y="955181"/>
                  </a:lnTo>
                  <a:lnTo>
                    <a:pt x="635075" y="986750"/>
                  </a:lnTo>
                  <a:lnTo>
                    <a:pt x="673912" y="1019479"/>
                  </a:lnTo>
                  <a:lnTo>
                    <a:pt x="705643" y="983991"/>
                  </a:lnTo>
                  <a:lnTo>
                    <a:pt x="736258" y="947510"/>
                  </a:lnTo>
                  <a:lnTo>
                    <a:pt x="765731" y="910062"/>
                  </a:lnTo>
                  <a:lnTo>
                    <a:pt x="794034" y="871675"/>
                  </a:lnTo>
                  <a:lnTo>
                    <a:pt x="821139" y="832376"/>
                  </a:lnTo>
                  <a:lnTo>
                    <a:pt x="847019" y="792192"/>
                  </a:lnTo>
                  <a:lnTo>
                    <a:pt x="871647" y="751151"/>
                  </a:lnTo>
                  <a:lnTo>
                    <a:pt x="894995" y="709279"/>
                  </a:lnTo>
                  <a:lnTo>
                    <a:pt x="917036" y="666603"/>
                  </a:lnTo>
                  <a:lnTo>
                    <a:pt x="937742" y="623152"/>
                  </a:lnTo>
                  <a:lnTo>
                    <a:pt x="957085" y="578951"/>
                  </a:lnTo>
                  <a:lnTo>
                    <a:pt x="975039" y="534029"/>
                  </a:lnTo>
                  <a:lnTo>
                    <a:pt x="991576" y="488412"/>
                  </a:lnTo>
                  <a:lnTo>
                    <a:pt x="1006668" y="442127"/>
                  </a:lnTo>
                  <a:lnTo>
                    <a:pt x="1020288" y="395201"/>
                  </a:lnTo>
                  <a:lnTo>
                    <a:pt x="1032409" y="347663"/>
                  </a:lnTo>
                  <a:lnTo>
                    <a:pt x="1043002" y="299538"/>
                  </a:lnTo>
                  <a:lnTo>
                    <a:pt x="1052041" y="250854"/>
                  </a:lnTo>
                  <a:lnTo>
                    <a:pt x="1059498" y="201638"/>
                  </a:lnTo>
                  <a:lnTo>
                    <a:pt x="1065346" y="151918"/>
                  </a:lnTo>
                  <a:lnTo>
                    <a:pt x="1069557" y="101720"/>
                  </a:lnTo>
                  <a:lnTo>
                    <a:pt x="1072104" y="51071"/>
                  </a:lnTo>
                  <a:lnTo>
                    <a:pt x="1072959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3140527" y="7025716"/>
              <a:ext cx="1501775" cy="1504315"/>
            </a:xfrm>
            <a:custGeom>
              <a:avLst/>
              <a:gdLst/>
              <a:ahLst/>
              <a:cxnLst/>
              <a:rect l="l" t="t" r="r" b="b"/>
              <a:pathLst>
                <a:path w="1501775" h="1504315">
                  <a:moveTo>
                    <a:pt x="0" y="0"/>
                  </a:moveTo>
                  <a:lnTo>
                    <a:pt x="0" y="713905"/>
                  </a:lnTo>
                  <a:lnTo>
                    <a:pt x="47970" y="715349"/>
                  </a:lnTo>
                  <a:lnTo>
                    <a:pt x="95190" y="719626"/>
                  </a:lnTo>
                  <a:lnTo>
                    <a:pt x="141576" y="726653"/>
                  </a:lnTo>
                  <a:lnTo>
                    <a:pt x="187046" y="736346"/>
                  </a:lnTo>
                  <a:lnTo>
                    <a:pt x="231516" y="748622"/>
                  </a:lnTo>
                  <a:lnTo>
                    <a:pt x="274903" y="763399"/>
                  </a:lnTo>
                  <a:lnTo>
                    <a:pt x="317123" y="780592"/>
                  </a:lnTo>
                  <a:lnTo>
                    <a:pt x="358095" y="800118"/>
                  </a:lnTo>
                  <a:lnTo>
                    <a:pt x="397734" y="821895"/>
                  </a:lnTo>
                  <a:lnTo>
                    <a:pt x="435958" y="845838"/>
                  </a:lnTo>
                  <a:lnTo>
                    <a:pt x="472683" y="871865"/>
                  </a:lnTo>
                  <a:lnTo>
                    <a:pt x="507827" y="899892"/>
                  </a:lnTo>
                  <a:lnTo>
                    <a:pt x="541306" y="929837"/>
                  </a:lnTo>
                  <a:lnTo>
                    <a:pt x="573036" y="961615"/>
                  </a:lnTo>
                  <a:lnTo>
                    <a:pt x="602936" y="995144"/>
                  </a:lnTo>
                  <a:lnTo>
                    <a:pt x="630921" y="1030340"/>
                  </a:lnTo>
                  <a:lnTo>
                    <a:pt x="656909" y="1067120"/>
                  </a:lnTo>
                  <a:lnTo>
                    <a:pt x="680816" y="1105401"/>
                  </a:lnTo>
                  <a:lnTo>
                    <a:pt x="702560" y="1145100"/>
                  </a:lnTo>
                  <a:lnTo>
                    <a:pt x="722057" y="1186133"/>
                  </a:lnTo>
                  <a:lnTo>
                    <a:pt x="739224" y="1228417"/>
                  </a:lnTo>
                  <a:lnTo>
                    <a:pt x="753978" y="1271869"/>
                  </a:lnTo>
                  <a:lnTo>
                    <a:pt x="766236" y="1316405"/>
                  </a:lnTo>
                  <a:lnTo>
                    <a:pt x="775915" y="1361943"/>
                  </a:lnTo>
                  <a:lnTo>
                    <a:pt x="782931" y="1408398"/>
                  </a:lnTo>
                  <a:lnTo>
                    <a:pt x="787202" y="1455688"/>
                  </a:lnTo>
                  <a:lnTo>
                    <a:pt x="788644" y="1503730"/>
                  </a:lnTo>
                  <a:lnTo>
                    <a:pt x="1501521" y="1503730"/>
                  </a:lnTo>
                  <a:lnTo>
                    <a:pt x="1500748" y="1455138"/>
                  </a:lnTo>
                  <a:lnTo>
                    <a:pt x="1498444" y="1406926"/>
                  </a:lnTo>
                  <a:lnTo>
                    <a:pt x="1494634" y="1359117"/>
                  </a:lnTo>
                  <a:lnTo>
                    <a:pt x="1489340" y="1311736"/>
                  </a:lnTo>
                  <a:lnTo>
                    <a:pt x="1482587" y="1264805"/>
                  </a:lnTo>
                  <a:lnTo>
                    <a:pt x="1474397" y="1218348"/>
                  </a:lnTo>
                  <a:lnTo>
                    <a:pt x="1464794" y="1172390"/>
                  </a:lnTo>
                  <a:lnTo>
                    <a:pt x="1453802" y="1126952"/>
                  </a:lnTo>
                  <a:lnTo>
                    <a:pt x="1441444" y="1082060"/>
                  </a:lnTo>
                  <a:lnTo>
                    <a:pt x="1427744" y="1037735"/>
                  </a:lnTo>
                  <a:lnTo>
                    <a:pt x="1412724" y="994003"/>
                  </a:lnTo>
                  <a:lnTo>
                    <a:pt x="1396409" y="950886"/>
                  </a:lnTo>
                  <a:lnTo>
                    <a:pt x="1378822" y="908408"/>
                  </a:lnTo>
                  <a:lnTo>
                    <a:pt x="1359986" y="866592"/>
                  </a:lnTo>
                  <a:lnTo>
                    <a:pt x="1339926" y="825462"/>
                  </a:lnTo>
                  <a:lnTo>
                    <a:pt x="1318664" y="785042"/>
                  </a:lnTo>
                  <a:lnTo>
                    <a:pt x="1296224" y="745354"/>
                  </a:lnTo>
                  <a:lnTo>
                    <a:pt x="1272629" y="706423"/>
                  </a:lnTo>
                  <a:lnTo>
                    <a:pt x="1247903" y="668272"/>
                  </a:lnTo>
                  <a:lnTo>
                    <a:pt x="1222070" y="630924"/>
                  </a:lnTo>
                  <a:lnTo>
                    <a:pt x="1195152" y="594404"/>
                  </a:lnTo>
                  <a:lnTo>
                    <a:pt x="1167174" y="558734"/>
                  </a:lnTo>
                  <a:lnTo>
                    <a:pt x="1138159" y="523938"/>
                  </a:lnTo>
                  <a:lnTo>
                    <a:pt x="1108130" y="490039"/>
                  </a:lnTo>
                  <a:lnTo>
                    <a:pt x="1077110" y="457062"/>
                  </a:lnTo>
                  <a:lnTo>
                    <a:pt x="1045125" y="425029"/>
                  </a:lnTo>
                  <a:lnTo>
                    <a:pt x="1012196" y="393965"/>
                  </a:lnTo>
                  <a:lnTo>
                    <a:pt x="978347" y="363892"/>
                  </a:lnTo>
                  <a:lnTo>
                    <a:pt x="943602" y="334834"/>
                  </a:lnTo>
                  <a:lnTo>
                    <a:pt x="907984" y="306815"/>
                  </a:lnTo>
                  <a:lnTo>
                    <a:pt x="871517" y="279858"/>
                  </a:lnTo>
                  <a:lnTo>
                    <a:pt x="834224" y="253987"/>
                  </a:lnTo>
                  <a:lnTo>
                    <a:pt x="796129" y="229225"/>
                  </a:lnTo>
                  <a:lnTo>
                    <a:pt x="757255" y="205596"/>
                  </a:lnTo>
                  <a:lnTo>
                    <a:pt x="717626" y="183123"/>
                  </a:lnTo>
                  <a:lnTo>
                    <a:pt x="677265" y="161830"/>
                  </a:lnTo>
                  <a:lnTo>
                    <a:pt x="636196" y="141740"/>
                  </a:lnTo>
                  <a:lnTo>
                    <a:pt x="594441" y="122877"/>
                  </a:lnTo>
                  <a:lnTo>
                    <a:pt x="552026" y="105264"/>
                  </a:lnTo>
                  <a:lnTo>
                    <a:pt x="508972" y="88925"/>
                  </a:lnTo>
                  <a:lnTo>
                    <a:pt x="465304" y="73884"/>
                  </a:lnTo>
                  <a:lnTo>
                    <a:pt x="421046" y="60163"/>
                  </a:lnTo>
                  <a:lnTo>
                    <a:pt x="376219" y="47787"/>
                  </a:lnTo>
                  <a:lnTo>
                    <a:pt x="330849" y="36779"/>
                  </a:lnTo>
                  <a:lnTo>
                    <a:pt x="284958" y="27162"/>
                  </a:lnTo>
                  <a:lnTo>
                    <a:pt x="238571" y="18961"/>
                  </a:lnTo>
                  <a:lnTo>
                    <a:pt x="191709" y="12197"/>
                  </a:lnTo>
                  <a:lnTo>
                    <a:pt x="144398" y="6896"/>
                  </a:lnTo>
                  <a:lnTo>
                    <a:pt x="96661" y="3080"/>
                  </a:lnTo>
                  <a:lnTo>
                    <a:pt x="48520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/>
          <p:nvPr/>
        </p:nvSpPr>
        <p:spPr>
          <a:xfrm>
            <a:off x="946264" y="4531754"/>
            <a:ext cx="1986280" cy="714375"/>
          </a:xfrm>
          <a:custGeom>
            <a:avLst/>
            <a:gdLst/>
            <a:ahLst/>
            <a:cxnLst/>
            <a:rect l="l" t="t" r="r" b="b"/>
            <a:pathLst>
              <a:path w="1986280" h="714375">
                <a:moveTo>
                  <a:pt x="1985860" y="0"/>
                </a:moveTo>
                <a:lnTo>
                  <a:pt x="0" y="0"/>
                </a:lnTo>
                <a:lnTo>
                  <a:pt x="0" y="713905"/>
                </a:lnTo>
                <a:lnTo>
                  <a:pt x="1985860" y="713905"/>
                </a:lnTo>
                <a:lnTo>
                  <a:pt x="1985860" y="0"/>
                </a:lnTo>
                <a:close/>
              </a:path>
            </a:pathLst>
          </a:custGeom>
          <a:solidFill>
            <a:srgbClr val="4B74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984908" y="7030428"/>
            <a:ext cx="947419" cy="714375"/>
          </a:xfrm>
          <a:custGeom>
            <a:avLst/>
            <a:gdLst/>
            <a:ahLst/>
            <a:cxnLst/>
            <a:rect l="l" t="t" r="r" b="b"/>
            <a:pathLst>
              <a:path w="947419" h="714375">
                <a:moveTo>
                  <a:pt x="947216" y="0"/>
                </a:moveTo>
                <a:lnTo>
                  <a:pt x="0" y="0"/>
                </a:lnTo>
                <a:lnTo>
                  <a:pt x="0" y="713905"/>
                </a:lnTo>
                <a:lnTo>
                  <a:pt x="947216" y="713905"/>
                </a:lnTo>
                <a:lnTo>
                  <a:pt x="947216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97889" y="7030428"/>
            <a:ext cx="913765" cy="714375"/>
          </a:xfrm>
          <a:custGeom>
            <a:avLst/>
            <a:gdLst/>
            <a:ahLst/>
            <a:cxnLst/>
            <a:rect l="l" t="t" r="r" b="b"/>
            <a:pathLst>
              <a:path w="913764" h="714375">
                <a:moveTo>
                  <a:pt x="913320" y="0"/>
                </a:moveTo>
                <a:lnTo>
                  <a:pt x="0" y="0"/>
                </a:lnTo>
                <a:lnTo>
                  <a:pt x="0" y="713905"/>
                </a:lnTo>
                <a:lnTo>
                  <a:pt x="913320" y="713905"/>
                </a:lnTo>
                <a:lnTo>
                  <a:pt x="913320" y="0"/>
                </a:lnTo>
                <a:close/>
              </a:path>
            </a:pathLst>
          </a:custGeom>
          <a:solidFill>
            <a:srgbClr val="AD7C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0" y="8458237"/>
            <a:ext cx="713105" cy="1802130"/>
          </a:xfrm>
          <a:custGeom>
            <a:avLst/>
            <a:gdLst/>
            <a:ahLst/>
            <a:cxnLst/>
            <a:rect l="l" t="t" r="r" b="b"/>
            <a:pathLst>
              <a:path w="713105" h="1802129">
                <a:moveTo>
                  <a:pt x="712876" y="0"/>
                </a:moveTo>
                <a:lnTo>
                  <a:pt x="0" y="0"/>
                </a:lnTo>
                <a:lnTo>
                  <a:pt x="0" y="1801761"/>
                </a:lnTo>
                <a:lnTo>
                  <a:pt x="712876" y="1801761"/>
                </a:lnTo>
                <a:lnTo>
                  <a:pt x="712876" y="0"/>
                </a:lnTo>
                <a:close/>
              </a:path>
            </a:pathLst>
          </a:custGeom>
          <a:solidFill>
            <a:srgbClr val="E0C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0" y="6469507"/>
            <a:ext cx="713105" cy="1802130"/>
          </a:xfrm>
          <a:custGeom>
            <a:avLst/>
            <a:gdLst/>
            <a:ahLst/>
            <a:cxnLst/>
            <a:rect l="l" t="t" r="r" b="b"/>
            <a:pathLst>
              <a:path w="713105" h="1802129">
                <a:moveTo>
                  <a:pt x="712876" y="0"/>
                </a:moveTo>
                <a:lnTo>
                  <a:pt x="0" y="0"/>
                </a:lnTo>
                <a:lnTo>
                  <a:pt x="0" y="1801761"/>
                </a:lnTo>
                <a:lnTo>
                  <a:pt x="712876" y="1801761"/>
                </a:lnTo>
                <a:lnTo>
                  <a:pt x="712876" y="0"/>
                </a:lnTo>
                <a:close/>
              </a:path>
            </a:pathLst>
          </a:custGeom>
          <a:solidFill>
            <a:srgbClr val="EC82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0" y="4535716"/>
            <a:ext cx="713105" cy="1746885"/>
          </a:xfrm>
          <a:custGeom>
            <a:avLst/>
            <a:gdLst/>
            <a:ahLst/>
            <a:cxnLst/>
            <a:rect l="l" t="t" r="r" b="b"/>
            <a:pathLst>
              <a:path w="713105" h="1746885">
                <a:moveTo>
                  <a:pt x="712876" y="0"/>
                </a:moveTo>
                <a:lnTo>
                  <a:pt x="0" y="0"/>
                </a:lnTo>
                <a:lnTo>
                  <a:pt x="0" y="1746808"/>
                </a:lnTo>
                <a:lnTo>
                  <a:pt x="712876" y="1746808"/>
                </a:lnTo>
                <a:lnTo>
                  <a:pt x="712876" y="0"/>
                </a:lnTo>
                <a:close/>
              </a:path>
            </a:pathLst>
          </a:custGeom>
          <a:solidFill>
            <a:srgbClr val="365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46264" y="9529089"/>
            <a:ext cx="1986280" cy="714375"/>
          </a:xfrm>
          <a:custGeom>
            <a:avLst/>
            <a:gdLst/>
            <a:ahLst/>
            <a:cxnLst/>
            <a:rect l="l" t="t" r="r" b="b"/>
            <a:pathLst>
              <a:path w="1986280" h="714375">
                <a:moveTo>
                  <a:pt x="1985860" y="0"/>
                </a:moveTo>
                <a:lnTo>
                  <a:pt x="0" y="0"/>
                </a:lnTo>
                <a:lnTo>
                  <a:pt x="0" y="713905"/>
                </a:lnTo>
                <a:lnTo>
                  <a:pt x="1985860" y="713905"/>
                </a:lnTo>
                <a:lnTo>
                  <a:pt x="1985860" y="0"/>
                </a:lnTo>
                <a:close/>
              </a:path>
            </a:pathLst>
          </a:custGeom>
          <a:solidFill>
            <a:srgbClr val="DD13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140527" y="4531760"/>
            <a:ext cx="1501775" cy="1504315"/>
          </a:xfrm>
          <a:custGeom>
            <a:avLst/>
            <a:gdLst/>
            <a:ahLst/>
            <a:cxnLst/>
            <a:rect l="l" t="t" r="r" b="b"/>
            <a:pathLst>
              <a:path w="1501775" h="1504314">
                <a:moveTo>
                  <a:pt x="0" y="0"/>
                </a:moveTo>
                <a:lnTo>
                  <a:pt x="0" y="713905"/>
                </a:lnTo>
                <a:lnTo>
                  <a:pt x="47970" y="715349"/>
                </a:lnTo>
                <a:lnTo>
                  <a:pt x="95190" y="719626"/>
                </a:lnTo>
                <a:lnTo>
                  <a:pt x="141576" y="726652"/>
                </a:lnTo>
                <a:lnTo>
                  <a:pt x="187046" y="736345"/>
                </a:lnTo>
                <a:lnTo>
                  <a:pt x="231516" y="748621"/>
                </a:lnTo>
                <a:lnTo>
                  <a:pt x="274903" y="763397"/>
                </a:lnTo>
                <a:lnTo>
                  <a:pt x="317123" y="780589"/>
                </a:lnTo>
                <a:lnTo>
                  <a:pt x="358095" y="800115"/>
                </a:lnTo>
                <a:lnTo>
                  <a:pt x="397734" y="821890"/>
                </a:lnTo>
                <a:lnTo>
                  <a:pt x="435958" y="845833"/>
                </a:lnTo>
                <a:lnTo>
                  <a:pt x="472683" y="871859"/>
                </a:lnTo>
                <a:lnTo>
                  <a:pt x="507827" y="899885"/>
                </a:lnTo>
                <a:lnTo>
                  <a:pt x="541306" y="929828"/>
                </a:lnTo>
                <a:lnTo>
                  <a:pt x="573036" y="961605"/>
                </a:lnTo>
                <a:lnTo>
                  <a:pt x="602936" y="995132"/>
                </a:lnTo>
                <a:lnTo>
                  <a:pt x="630921" y="1030327"/>
                </a:lnTo>
                <a:lnTo>
                  <a:pt x="656909" y="1067105"/>
                </a:lnTo>
                <a:lnTo>
                  <a:pt x="680816" y="1105384"/>
                </a:lnTo>
                <a:lnTo>
                  <a:pt x="702560" y="1145081"/>
                </a:lnTo>
                <a:lnTo>
                  <a:pt x="722057" y="1186112"/>
                </a:lnTo>
                <a:lnTo>
                  <a:pt x="739224" y="1228394"/>
                </a:lnTo>
                <a:lnTo>
                  <a:pt x="753978" y="1271843"/>
                </a:lnTo>
                <a:lnTo>
                  <a:pt x="766236" y="1316377"/>
                </a:lnTo>
                <a:lnTo>
                  <a:pt x="775915" y="1361912"/>
                </a:lnTo>
                <a:lnTo>
                  <a:pt x="782931" y="1408365"/>
                </a:lnTo>
                <a:lnTo>
                  <a:pt x="787202" y="1455653"/>
                </a:lnTo>
                <a:lnTo>
                  <a:pt x="788644" y="1503692"/>
                </a:lnTo>
                <a:lnTo>
                  <a:pt x="1501521" y="1503692"/>
                </a:lnTo>
                <a:lnTo>
                  <a:pt x="1500748" y="1455102"/>
                </a:lnTo>
                <a:lnTo>
                  <a:pt x="1498444" y="1406892"/>
                </a:lnTo>
                <a:lnTo>
                  <a:pt x="1494634" y="1359085"/>
                </a:lnTo>
                <a:lnTo>
                  <a:pt x="1489340" y="1311706"/>
                </a:lnTo>
                <a:lnTo>
                  <a:pt x="1482587" y="1264777"/>
                </a:lnTo>
                <a:lnTo>
                  <a:pt x="1474397" y="1218322"/>
                </a:lnTo>
                <a:lnTo>
                  <a:pt x="1464794" y="1172365"/>
                </a:lnTo>
                <a:lnTo>
                  <a:pt x="1453802" y="1126930"/>
                </a:lnTo>
                <a:lnTo>
                  <a:pt x="1441444" y="1082038"/>
                </a:lnTo>
                <a:lnTo>
                  <a:pt x="1427744" y="1037716"/>
                </a:lnTo>
                <a:lnTo>
                  <a:pt x="1412724" y="993985"/>
                </a:lnTo>
                <a:lnTo>
                  <a:pt x="1396409" y="950869"/>
                </a:lnTo>
                <a:lnTo>
                  <a:pt x="1378822" y="908392"/>
                </a:lnTo>
                <a:lnTo>
                  <a:pt x="1359986" y="866577"/>
                </a:lnTo>
                <a:lnTo>
                  <a:pt x="1339926" y="825449"/>
                </a:lnTo>
                <a:lnTo>
                  <a:pt x="1318664" y="785029"/>
                </a:lnTo>
                <a:lnTo>
                  <a:pt x="1296224" y="745343"/>
                </a:lnTo>
                <a:lnTo>
                  <a:pt x="1272629" y="706413"/>
                </a:lnTo>
                <a:lnTo>
                  <a:pt x="1247903" y="668262"/>
                </a:lnTo>
                <a:lnTo>
                  <a:pt x="1222070" y="630916"/>
                </a:lnTo>
                <a:lnTo>
                  <a:pt x="1195152" y="594396"/>
                </a:lnTo>
                <a:lnTo>
                  <a:pt x="1167174" y="558727"/>
                </a:lnTo>
                <a:lnTo>
                  <a:pt x="1138159" y="523931"/>
                </a:lnTo>
                <a:lnTo>
                  <a:pt x="1108130" y="490034"/>
                </a:lnTo>
                <a:lnTo>
                  <a:pt x="1077110" y="457057"/>
                </a:lnTo>
                <a:lnTo>
                  <a:pt x="1045125" y="425025"/>
                </a:lnTo>
                <a:lnTo>
                  <a:pt x="1012196" y="393961"/>
                </a:lnTo>
                <a:lnTo>
                  <a:pt x="978347" y="363888"/>
                </a:lnTo>
                <a:lnTo>
                  <a:pt x="943602" y="334831"/>
                </a:lnTo>
                <a:lnTo>
                  <a:pt x="907984" y="306812"/>
                </a:lnTo>
                <a:lnTo>
                  <a:pt x="871517" y="279856"/>
                </a:lnTo>
                <a:lnTo>
                  <a:pt x="834224" y="253985"/>
                </a:lnTo>
                <a:lnTo>
                  <a:pt x="796129" y="229223"/>
                </a:lnTo>
                <a:lnTo>
                  <a:pt x="757255" y="205594"/>
                </a:lnTo>
                <a:lnTo>
                  <a:pt x="717626" y="183121"/>
                </a:lnTo>
                <a:lnTo>
                  <a:pt x="677265" y="161829"/>
                </a:lnTo>
                <a:lnTo>
                  <a:pt x="636196" y="141739"/>
                </a:lnTo>
                <a:lnTo>
                  <a:pt x="594441" y="122876"/>
                </a:lnTo>
                <a:lnTo>
                  <a:pt x="552026" y="105264"/>
                </a:lnTo>
                <a:lnTo>
                  <a:pt x="508972" y="88925"/>
                </a:lnTo>
                <a:lnTo>
                  <a:pt x="465304" y="73884"/>
                </a:lnTo>
                <a:lnTo>
                  <a:pt x="421046" y="60163"/>
                </a:lnTo>
                <a:lnTo>
                  <a:pt x="376219" y="47787"/>
                </a:lnTo>
                <a:lnTo>
                  <a:pt x="330849" y="36779"/>
                </a:lnTo>
                <a:lnTo>
                  <a:pt x="284958" y="27162"/>
                </a:lnTo>
                <a:lnTo>
                  <a:pt x="238571" y="18960"/>
                </a:lnTo>
                <a:lnTo>
                  <a:pt x="191709" y="12197"/>
                </a:lnTo>
                <a:lnTo>
                  <a:pt x="144398" y="6896"/>
                </a:lnTo>
                <a:lnTo>
                  <a:pt x="96661" y="3080"/>
                </a:lnTo>
                <a:lnTo>
                  <a:pt x="48520" y="774"/>
                </a:lnTo>
                <a:lnTo>
                  <a:pt x="0" y="0"/>
                </a:lnTo>
                <a:close/>
              </a:path>
            </a:pathLst>
          </a:custGeom>
          <a:solidFill>
            <a:srgbClr val="489A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140522" y="8739292"/>
            <a:ext cx="1501775" cy="1504315"/>
          </a:xfrm>
          <a:custGeom>
            <a:avLst/>
            <a:gdLst/>
            <a:ahLst/>
            <a:cxnLst/>
            <a:rect l="l" t="t" r="r" b="b"/>
            <a:pathLst>
              <a:path w="1501775" h="1504315">
                <a:moveTo>
                  <a:pt x="1501521" y="0"/>
                </a:moveTo>
                <a:lnTo>
                  <a:pt x="788657" y="0"/>
                </a:lnTo>
                <a:lnTo>
                  <a:pt x="787215" y="48039"/>
                </a:lnTo>
                <a:lnTo>
                  <a:pt x="782944" y="95326"/>
                </a:lnTo>
                <a:lnTo>
                  <a:pt x="775927" y="141780"/>
                </a:lnTo>
                <a:lnTo>
                  <a:pt x="766248" y="187315"/>
                </a:lnTo>
                <a:lnTo>
                  <a:pt x="753990" y="231849"/>
                </a:lnTo>
                <a:lnTo>
                  <a:pt x="739235" y="275299"/>
                </a:lnTo>
                <a:lnTo>
                  <a:pt x="722068" y="317582"/>
                </a:lnTo>
                <a:lnTo>
                  <a:pt x="702570" y="358613"/>
                </a:lnTo>
                <a:lnTo>
                  <a:pt x="680826" y="398311"/>
                </a:lnTo>
                <a:lnTo>
                  <a:pt x="656918" y="436590"/>
                </a:lnTo>
                <a:lnTo>
                  <a:pt x="630929" y="473370"/>
                </a:lnTo>
                <a:lnTo>
                  <a:pt x="602943" y="508565"/>
                </a:lnTo>
                <a:lnTo>
                  <a:pt x="573043" y="542093"/>
                </a:lnTo>
                <a:lnTo>
                  <a:pt x="541312" y="573871"/>
                </a:lnTo>
                <a:lnTo>
                  <a:pt x="507832" y="603814"/>
                </a:lnTo>
                <a:lnTo>
                  <a:pt x="472688" y="631841"/>
                </a:lnTo>
                <a:lnTo>
                  <a:pt x="435962" y="657868"/>
                </a:lnTo>
                <a:lnTo>
                  <a:pt x="397738" y="681811"/>
                </a:lnTo>
                <a:lnTo>
                  <a:pt x="358098" y="703587"/>
                </a:lnTo>
                <a:lnTo>
                  <a:pt x="317126" y="723113"/>
                </a:lnTo>
                <a:lnTo>
                  <a:pt x="274904" y="740306"/>
                </a:lnTo>
                <a:lnTo>
                  <a:pt x="231517" y="755082"/>
                </a:lnTo>
                <a:lnTo>
                  <a:pt x="187047" y="767358"/>
                </a:lnTo>
                <a:lnTo>
                  <a:pt x="141577" y="777052"/>
                </a:lnTo>
                <a:lnTo>
                  <a:pt x="95190" y="784078"/>
                </a:lnTo>
                <a:lnTo>
                  <a:pt x="47970" y="788356"/>
                </a:lnTo>
                <a:lnTo>
                  <a:pt x="0" y="789800"/>
                </a:lnTo>
                <a:lnTo>
                  <a:pt x="0" y="1503705"/>
                </a:lnTo>
                <a:lnTo>
                  <a:pt x="48520" y="1502931"/>
                </a:lnTo>
                <a:lnTo>
                  <a:pt x="96661" y="1500624"/>
                </a:lnTo>
                <a:lnTo>
                  <a:pt x="144398" y="1496808"/>
                </a:lnTo>
                <a:lnTo>
                  <a:pt x="191709" y="1491507"/>
                </a:lnTo>
                <a:lnTo>
                  <a:pt x="238571" y="1484744"/>
                </a:lnTo>
                <a:lnTo>
                  <a:pt x="284958" y="1476542"/>
                </a:lnTo>
                <a:lnTo>
                  <a:pt x="330849" y="1466925"/>
                </a:lnTo>
                <a:lnTo>
                  <a:pt x="376219" y="1455917"/>
                </a:lnTo>
                <a:lnTo>
                  <a:pt x="421046" y="1443541"/>
                </a:lnTo>
                <a:lnTo>
                  <a:pt x="465304" y="1429821"/>
                </a:lnTo>
                <a:lnTo>
                  <a:pt x="508972" y="1414779"/>
                </a:lnTo>
                <a:lnTo>
                  <a:pt x="552026" y="1398441"/>
                </a:lnTo>
                <a:lnTo>
                  <a:pt x="594441" y="1380828"/>
                </a:lnTo>
                <a:lnTo>
                  <a:pt x="636196" y="1361965"/>
                </a:lnTo>
                <a:lnTo>
                  <a:pt x="677265" y="1341876"/>
                </a:lnTo>
                <a:lnTo>
                  <a:pt x="717626" y="1320583"/>
                </a:lnTo>
                <a:lnTo>
                  <a:pt x="757255" y="1298110"/>
                </a:lnTo>
                <a:lnTo>
                  <a:pt x="796129" y="1274481"/>
                </a:lnTo>
                <a:lnTo>
                  <a:pt x="834224" y="1249719"/>
                </a:lnTo>
                <a:lnTo>
                  <a:pt x="871517" y="1223848"/>
                </a:lnTo>
                <a:lnTo>
                  <a:pt x="907984" y="1196891"/>
                </a:lnTo>
                <a:lnTo>
                  <a:pt x="943602" y="1168873"/>
                </a:lnTo>
                <a:lnTo>
                  <a:pt x="978347" y="1139815"/>
                </a:lnTo>
                <a:lnTo>
                  <a:pt x="1012196" y="1109742"/>
                </a:lnTo>
                <a:lnTo>
                  <a:pt x="1045125" y="1078678"/>
                </a:lnTo>
                <a:lnTo>
                  <a:pt x="1077110" y="1046646"/>
                </a:lnTo>
                <a:lnTo>
                  <a:pt x="1108130" y="1013669"/>
                </a:lnTo>
                <a:lnTo>
                  <a:pt x="1138159" y="979771"/>
                </a:lnTo>
                <a:lnTo>
                  <a:pt x="1167174" y="944975"/>
                </a:lnTo>
                <a:lnTo>
                  <a:pt x="1195152" y="909306"/>
                </a:lnTo>
                <a:lnTo>
                  <a:pt x="1222070" y="872786"/>
                </a:lnTo>
                <a:lnTo>
                  <a:pt x="1247903" y="835439"/>
                </a:lnTo>
                <a:lnTo>
                  <a:pt x="1272629" y="797288"/>
                </a:lnTo>
                <a:lnTo>
                  <a:pt x="1296224" y="758358"/>
                </a:lnTo>
                <a:lnTo>
                  <a:pt x="1318664" y="718671"/>
                </a:lnTo>
                <a:lnTo>
                  <a:pt x="1339926" y="678251"/>
                </a:lnTo>
                <a:lnTo>
                  <a:pt x="1359986" y="637122"/>
                </a:lnTo>
                <a:lnTo>
                  <a:pt x="1378822" y="595307"/>
                </a:lnTo>
                <a:lnTo>
                  <a:pt x="1396409" y="552830"/>
                </a:lnTo>
                <a:lnTo>
                  <a:pt x="1412724" y="509714"/>
                </a:lnTo>
                <a:lnTo>
                  <a:pt x="1427744" y="465982"/>
                </a:lnTo>
                <a:lnTo>
                  <a:pt x="1441444" y="421659"/>
                </a:lnTo>
                <a:lnTo>
                  <a:pt x="1453802" y="376767"/>
                </a:lnTo>
                <a:lnTo>
                  <a:pt x="1464794" y="331331"/>
                </a:lnTo>
                <a:lnTo>
                  <a:pt x="1474397" y="285373"/>
                </a:lnTo>
                <a:lnTo>
                  <a:pt x="1482587" y="238918"/>
                </a:lnTo>
                <a:lnTo>
                  <a:pt x="1489340" y="191989"/>
                </a:lnTo>
                <a:lnTo>
                  <a:pt x="1494634" y="144609"/>
                </a:lnTo>
                <a:lnTo>
                  <a:pt x="1498444" y="96801"/>
                </a:lnTo>
                <a:lnTo>
                  <a:pt x="1500748" y="48591"/>
                </a:lnTo>
                <a:lnTo>
                  <a:pt x="1501521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027300" y="9423002"/>
            <a:ext cx="2287905" cy="8731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878787"/>
                </a:solidFill>
                <a:latin typeface="Tahoma"/>
                <a:cs typeface="Tahoma"/>
              </a:rPr>
              <a:t>Referències</a:t>
            </a:r>
            <a:r>
              <a:rPr dirty="0" sz="900" spc="-55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900" spc="-10">
                <a:solidFill>
                  <a:srgbClr val="878787"/>
                </a:solidFill>
                <a:latin typeface="Tahoma"/>
                <a:cs typeface="Tahoma"/>
              </a:rPr>
              <a:t>GRI: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</a:pPr>
            <a:endParaRPr sz="1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102-6,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0">
                <a:solidFill>
                  <a:srgbClr val="878787"/>
                </a:solidFill>
                <a:latin typeface="Trebuchet MS"/>
                <a:cs typeface="Trebuchet MS"/>
              </a:rPr>
              <a:t>102-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7,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102-10,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102-11,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102-13,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102-15,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102-16,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102-18,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102-22,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102-23,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102-26,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102-40,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102-42,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102-44,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102-45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885098" y="10220242"/>
            <a:ext cx="250698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1521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102-5,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102-6,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102-15,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102-26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135" b="1">
                <a:solidFill>
                  <a:srgbClr val="3A3938"/>
                </a:solidFill>
                <a:latin typeface="Tahoma"/>
                <a:cs typeface="Tahoma"/>
              </a:rPr>
              <a:t>21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416125"/>
            <a:ext cx="716915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60" b="1">
                <a:latin typeface="Tahoma"/>
                <a:cs typeface="Tahoma"/>
              </a:rPr>
              <a:t>B:SM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1774925"/>
            <a:ext cx="5426075" cy="1956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Serveis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Municipals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45">
                <a:latin typeface="Trebuchet MS"/>
                <a:cs typeface="Trebuchet MS"/>
              </a:rPr>
              <a:t>(BSM)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empresa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pública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l’Ajuntament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l’objectiu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d’agrupar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única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societat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prestació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municipals.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Actualment,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activitats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gestiona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variades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inclouen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30">
                <a:latin typeface="Trebuchet MS"/>
                <a:cs typeface="Trebuchet MS"/>
              </a:rPr>
              <a:t>d’aspectes </a:t>
            </a:r>
            <a:r>
              <a:rPr dirty="0" sz="1000" spc="-40">
                <a:latin typeface="Trebuchet MS"/>
                <a:cs typeface="Trebuchet MS"/>
              </a:rPr>
              <a:t>relacionats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30">
                <a:latin typeface="Trebuchet MS"/>
                <a:cs typeface="Trebuchet MS"/>
              </a:rPr>
              <a:t>fins 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d’instal·lacions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referència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dedicades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lleure.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Durant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55">
                <a:latin typeface="Trebuchet MS"/>
                <a:cs typeface="Trebuchet MS"/>
              </a:rPr>
              <a:t>trimestre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acabar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definició 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10">
                <a:latin typeface="Trebuchet MS"/>
                <a:cs typeface="Trebuchet MS"/>
              </a:rPr>
              <a:t>2018-2023,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elaborar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sessions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grupals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què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</a:t>
            </a:r>
            <a:r>
              <a:rPr dirty="0" sz="1000" spc="-45">
                <a:latin typeface="Trebuchet MS"/>
                <a:cs typeface="Trebuchet MS"/>
              </a:rPr>
              <a:t> participar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l’equip,</a:t>
            </a:r>
            <a:r>
              <a:rPr dirty="0" sz="1000" spc="-40">
                <a:latin typeface="Trebuchet MS"/>
                <a:cs typeface="Trebuchet MS"/>
              </a:rPr>
              <a:t> del </a:t>
            </a:r>
            <a:r>
              <a:rPr dirty="0" sz="1000" spc="-50">
                <a:latin typeface="Trebuchet MS"/>
                <a:cs typeface="Trebuchet MS"/>
              </a:rPr>
              <a:t>nivell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0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4.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procés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0">
                <a:latin typeface="Trebuchet MS"/>
                <a:cs typeface="Trebuchet MS"/>
              </a:rPr>
              <a:t> 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iniciar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situació</a:t>
            </a:r>
            <a:r>
              <a:rPr dirty="0" sz="1000" spc="-45">
                <a:latin typeface="Trebuchet MS"/>
                <a:cs typeface="Trebuchet MS"/>
              </a:rPr>
              <a:t> interna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externa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companyia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definir-ne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debilitats,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amenaces,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fortaleses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oportunitats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(anàlisi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DAFO)..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l’elaboració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10">
                <a:latin typeface="Trebuchet MS"/>
                <a:cs typeface="Trebuchet MS"/>
              </a:rPr>
              <a:t>2018-2023,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30">
                <a:latin typeface="Trebuchet MS"/>
                <a:cs typeface="Trebuchet MS"/>
              </a:rPr>
              <a:t>anàlisi </a:t>
            </a:r>
            <a:r>
              <a:rPr dirty="0" sz="1000" spc="20">
                <a:latin typeface="Trebuchet MS"/>
                <a:cs typeface="Trebuchet MS"/>
              </a:rPr>
              <a:t>DAFO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50">
                <a:latin typeface="Trebuchet MS"/>
                <a:cs typeface="Trebuchet MS"/>
              </a:rPr>
              <a:t>identificar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riscos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oportunitats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principals</a:t>
            </a:r>
            <a:r>
              <a:rPr dirty="0" sz="1000" spc="-20">
                <a:latin typeface="Trebuchet MS"/>
                <a:cs typeface="Trebuchet MS"/>
              </a:rPr>
              <a:t> als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s’enfrontarà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companyia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cinc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vinents:</a:t>
            </a:r>
            <a:endParaRPr sz="10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4031524"/>
          <a:ext cx="5387340" cy="1950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87340"/>
              </a:tblGrid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0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AMENACES</a:t>
                      </a:r>
                      <a:endParaRPr sz="1000">
                        <a:latin typeface="Tahoma"/>
                        <a:cs typeface="Tahoma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1)	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Evolució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 tecnològica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vs. </a:t>
                      </a:r>
                      <a:r>
                        <a:rPr dirty="0" sz="1000" spc="-10">
                          <a:latin typeface="Trebuchet MS"/>
                          <a:cs typeface="Trebuchet MS"/>
                        </a:rPr>
                        <a:t>Persones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1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2)	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Legislació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cada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cop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restrictiva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20">
                          <a:latin typeface="Trebuchet MS"/>
                          <a:cs typeface="Trebuchet MS"/>
                        </a:rPr>
                        <a:t>-&gt;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dificultat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mantenir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competitivitat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3)	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Increment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encàrrecs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mercat: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risc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trencar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l’equilibri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35">
                          <a:latin typeface="Trebuchet MS"/>
                          <a:cs typeface="Trebuchet MS"/>
                        </a:rPr>
                        <a:t>SEC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4)	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Entorn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polític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fa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difícils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consensos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ciutat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visió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global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termini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392741">
                <a:tc>
                  <a:txBody>
                    <a:bodyPr/>
                    <a:lstStyle/>
                    <a:p>
                      <a:pPr marL="424180" marR="558800" indent="-252095">
                        <a:lnSpc>
                          <a:spcPct val="112500"/>
                        </a:lnSpc>
                        <a:spcBef>
                          <a:spcPts val="80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5)	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Aparició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models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negoci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disruptius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canvien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mercat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fan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entrar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en risc </a:t>
                      </a:r>
                      <a:r>
                        <a:rPr dirty="0" sz="1000" spc="-29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d’obsolescència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0">
                          <a:latin typeface="Trebuchet MS"/>
                          <a:cs typeface="Trebuchet MS"/>
                        </a:rPr>
                        <a:t>alguns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dels nostres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10160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6)	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Necessitat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d’alineament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constant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governança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política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gestió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7)	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Acceleració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 actuals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1619999" y="6396149"/>
          <a:ext cx="5387340" cy="300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87340"/>
              </a:tblGrid>
              <a:tr h="221291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000" spc="-8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OPORTUNITATS</a:t>
                      </a:r>
                      <a:endParaRPr sz="1000">
                        <a:latin typeface="Tahoma"/>
                        <a:cs typeface="Tahoma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392742">
                <a:tc>
                  <a:txBody>
                    <a:bodyPr/>
                    <a:lstStyle/>
                    <a:p>
                      <a:pPr marL="424180" marR="549275" indent="-252095">
                        <a:lnSpc>
                          <a:spcPct val="112500"/>
                        </a:lnSpc>
                        <a:spcBef>
                          <a:spcPts val="80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1)	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Transformació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concepte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(</a:t>
                      </a:r>
                      <a:r>
                        <a:rPr dirty="0" sz="1000" spc="-60" i="1">
                          <a:latin typeface="Trebuchet MS"/>
                          <a:cs typeface="Trebuchet MS"/>
                        </a:rPr>
                        <a:t>mobility</a:t>
                      </a:r>
                      <a:r>
                        <a:rPr dirty="0" sz="1000" spc="-20" i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5" i="1">
                          <a:latin typeface="Trebuchet MS"/>
                          <a:cs typeface="Trebuchet MS"/>
                        </a:rPr>
                        <a:t>as</a:t>
                      </a:r>
                      <a:r>
                        <a:rPr dirty="0" sz="1000" spc="-20" i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 i="1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1000" spc="-20" i="1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 i="1">
                          <a:latin typeface="Trebuchet MS"/>
                          <a:cs typeface="Trebuchet MS"/>
                        </a:rPr>
                        <a:t>service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,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sostenible </a:t>
                      </a:r>
                      <a:r>
                        <a:rPr dirty="0" sz="1000" spc="-28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polítiques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millora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qualitat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l’aire)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10160"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2)	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Evolució: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prestació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l’experiència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client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3)	Noves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tecnologies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(millora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processos,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5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serveis,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5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models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negoci...)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1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4)	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hàbits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clientes</a:t>
                      </a:r>
                      <a:r>
                        <a:rPr dirty="0" sz="1000" spc="-1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10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ciutadans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ciutadanes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5)	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Captació,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retenció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desenvolupament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talent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encarar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reptes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futur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6)	Noves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oportunitats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1000" spc="-4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5">
                          <a:latin typeface="Trebuchet MS"/>
                          <a:cs typeface="Trebuchet MS"/>
                        </a:rPr>
                        <a:t>rendibilitat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7)	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Aliances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estratègiques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1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>
                          <a:latin typeface="Trebuchet MS"/>
                          <a:cs typeface="Trebuchet MS"/>
                        </a:rPr>
                        <a:t>8)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demogràfics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socials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(turisme,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gentrificació...)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  <a:tabLst>
                          <a:tab pos="424180" algn="l"/>
                        </a:tabLst>
                      </a:pPr>
                      <a:r>
                        <a:rPr dirty="0" sz="1000" spc="-5">
                          <a:latin typeface="Trebuchet MS"/>
                          <a:cs typeface="Trebuchet MS"/>
                        </a:rPr>
                        <a:t>9)	</a:t>
                      </a:r>
                      <a:r>
                        <a:rPr dirty="0" sz="1000" spc="10">
                          <a:latin typeface="Trebuchet MS"/>
                          <a:cs typeface="Trebuchet MS"/>
                        </a:rPr>
                        <a:t>Big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45">
                          <a:latin typeface="Trebuchet MS"/>
                          <a:cs typeface="Trebuchet MS"/>
                        </a:rPr>
                        <a:t>data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392742">
                <a:tc>
                  <a:txBody>
                    <a:bodyPr/>
                    <a:lstStyle/>
                    <a:p>
                      <a:pPr marL="424180" marR="241300" indent="-252095">
                        <a:lnSpc>
                          <a:spcPct val="112500"/>
                        </a:lnSpc>
                        <a:spcBef>
                          <a:spcPts val="80"/>
                        </a:spcBef>
                      </a:pPr>
                      <a:r>
                        <a:rPr dirty="0" sz="1000" spc="5">
                          <a:latin typeface="Trebuchet MS"/>
                          <a:cs typeface="Trebuchet MS"/>
                        </a:rPr>
                        <a:t>10)</a:t>
                      </a:r>
                      <a:r>
                        <a:rPr dirty="0" sz="1000" spc="2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Presència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75">
                          <a:latin typeface="Trebuchet MS"/>
                          <a:cs typeface="Trebuchet MS"/>
                        </a:rPr>
                        <a:t>tota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0">
                          <a:latin typeface="Trebuchet MS"/>
                          <a:cs typeface="Trebuchet MS"/>
                        </a:rPr>
                        <a:t>ciutat.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Detecció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transformació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5">
                          <a:latin typeface="Trebuchet MS"/>
                          <a:cs typeface="Trebuchet MS"/>
                        </a:rPr>
                        <a:t>necessitats,</a:t>
                      </a:r>
                      <a:r>
                        <a:rPr dirty="0" sz="10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10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30">
                          <a:latin typeface="Trebuchet MS"/>
                          <a:cs typeface="Trebuchet MS"/>
                        </a:rPr>
                        <a:t>exigències </a:t>
                      </a:r>
                      <a:r>
                        <a:rPr dirty="0" sz="1000" spc="-29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sensibilitats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ciutat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ciutadania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10160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21292"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000">
                          <a:latin typeface="Trebuchet MS"/>
                          <a:cs typeface="Trebuchet MS"/>
                        </a:rPr>
                        <a:t>11)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 spc="-6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Creixement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l’àmbit</a:t>
                      </a:r>
                      <a:r>
                        <a:rPr dirty="0" sz="10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1000">
                          <a:latin typeface="Trebuchet MS"/>
                          <a:cs typeface="Trebuchet MS"/>
                        </a:rPr>
                        <a:t>d’actuació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B="0" marT="29209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299" y="9419445"/>
            <a:ext cx="5795010" cy="1055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374015">
              <a:lnSpc>
                <a:spcPct val="112500"/>
              </a:lnSpc>
              <a:spcBef>
                <a:spcPts val="10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marc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desplegament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5">
                <a:latin typeface="Trebuchet MS"/>
                <a:cs typeface="Trebuchet MS"/>
              </a:rPr>
              <a:t>mateix </a:t>
            </a:r>
            <a:r>
              <a:rPr dirty="0" sz="1000" spc="-50">
                <a:latin typeface="Trebuchet MS"/>
                <a:cs typeface="Trebuchet MS"/>
              </a:rPr>
              <a:t>pla,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5">
                <a:latin typeface="Trebuchet MS"/>
                <a:cs typeface="Trebuchet MS"/>
              </a:rPr>
              <a:t>definir </a:t>
            </a:r>
            <a:r>
              <a:rPr dirty="0" sz="1000" spc="-35">
                <a:latin typeface="Trebuchet MS"/>
                <a:cs typeface="Trebuchet MS"/>
              </a:rPr>
              <a:t>alhora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estratègics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5">
                <a:latin typeface="Trebuchet MS"/>
                <a:cs typeface="Trebuchet MS"/>
              </a:rPr>
              <a:t>l’ex- 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ercici del </a:t>
            </a:r>
            <a:r>
              <a:rPr dirty="0" sz="1000" spc="5">
                <a:latin typeface="Trebuchet MS"/>
                <a:cs typeface="Trebuchet MS"/>
              </a:rPr>
              <a:t>2018;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concret,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5">
                <a:latin typeface="Trebuchet MS"/>
                <a:cs typeface="Trebuchet MS"/>
              </a:rPr>
              <a:t>definir </a:t>
            </a:r>
            <a:r>
              <a:rPr dirty="0" sz="1000" spc="30">
                <a:latin typeface="Trebuchet MS"/>
                <a:cs typeface="Trebuchet MS"/>
              </a:rPr>
              <a:t>9 </a:t>
            </a:r>
            <a:r>
              <a:rPr dirty="0" sz="1000" spc="-40">
                <a:latin typeface="Trebuchet MS"/>
                <a:cs typeface="Trebuchet MS"/>
              </a:rPr>
              <a:t>objectius estratègics </a:t>
            </a:r>
            <a:r>
              <a:rPr dirty="0" sz="1000" spc="-25">
                <a:latin typeface="Trebuchet MS"/>
                <a:cs typeface="Trebuchet MS"/>
              </a:rPr>
              <a:t>globals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112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globals específics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conjunt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unitats</a:t>
            </a:r>
            <a:r>
              <a:rPr dirty="0" sz="1000" spc="-25">
                <a:latin typeface="Trebuchet MS"/>
                <a:cs typeface="Trebuchet MS"/>
              </a:rPr>
              <a:t> de negoci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corporatives.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algn="r" marR="5080">
              <a:lnSpc>
                <a:spcPct val="100000"/>
              </a:lnSpc>
              <a:spcBef>
                <a:spcPts val="975"/>
              </a:spcBef>
              <a:tabLst>
                <a:tab pos="151701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102-6,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102-15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55" b="1">
                <a:solidFill>
                  <a:srgbClr val="3A3938"/>
                </a:solidFill>
                <a:latin typeface="Tahoma"/>
                <a:cs typeface="Tahoma"/>
              </a:rPr>
              <a:t>22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72944"/>
            <a:ext cx="5425440" cy="1991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partir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DAFO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definir,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propers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cinc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anys,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línies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estratègiques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d’actu-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ació,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d’actuació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propers </a:t>
            </a:r>
            <a:r>
              <a:rPr dirty="0" sz="1000" spc="-15">
                <a:latin typeface="Trebuchet MS"/>
                <a:cs typeface="Trebuchet MS"/>
              </a:rPr>
              <a:t>cinc</a:t>
            </a:r>
            <a:r>
              <a:rPr dirty="0" sz="1000" spc="-25">
                <a:latin typeface="Trebuchet MS"/>
                <a:cs typeface="Trebuchet MS"/>
              </a:rPr>
              <a:t> anys, </a:t>
            </a:r>
            <a:r>
              <a:rPr dirty="0" sz="1000" spc="-15">
                <a:latin typeface="Trebuchet MS"/>
                <a:cs typeface="Trebuchet MS"/>
              </a:rPr>
              <a:t>agrupades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quatre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perspectives: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35">
                <a:latin typeface="Trebuchet MS"/>
                <a:cs typeface="Trebuchet MS"/>
              </a:rPr>
              <a:t>Ciutadania,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Persones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>
                <a:latin typeface="Trebuchet MS"/>
                <a:cs typeface="Trebuchet MS"/>
              </a:rPr>
              <a:t>Processos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5">
                <a:latin typeface="Trebuchet MS"/>
                <a:cs typeface="Trebuchet MS"/>
              </a:rPr>
              <a:t>Finances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-35" b="1">
                <a:latin typeface="Tahoma"/>
                <a:cs typeface="Tahoma"/>
              </a:rPr>
              <a:t>Línies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50" b="1">
                <a:latin typeface="Tahoma"/>
                <a:cs typeface="Tahoma"/>
              </a:rPr>
              <a:t>estra</a:t>
            </a:r>
            <a:r>
              <a:rPr dirty="0" sz="1150" spc="-65" b="1">
                <a:latin typeface="Tahoma"/>
                <a:cs typeface="Tahoma"/>
              </a:rPr>
              <a:t>t</a:t>
            </a:r>
            <a:r>
              <a:rPr dirty="0" sz="1150" spc="-40" b="1">
                <a:latin typeface="Tahoma"/>
                <a:cs typeface="Tahoma"/>
              </a:rPr>
              <a:t>ègiques</a:t>
            </a:r>
            <a:endParaRPr sz="1150">
              <a:latin typeface="Tahoma"/>
              <a:cs typeface="Tahoma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540004" y="3481540"/>
            <a:ext cx="6480175" cy="5760085"/>
            <a:chOff x="540004" y="3481540"/>
            <a:chExt cx="6480175" cy="5760085"/>
          </a:xfrm>
        </p:grpSpPr>
        <p:sp>
          <p:nvSpPr>
            <p:cNvPr id="20" name="object 20"/>
            <p:cNvSpPr/>
            <p:nvPr/>
          </p:nvSpPr>
          <p:spPr>
            <a:xfrm>
              <a:off x="540004" y="3481539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A8C5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40004" y="4057548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D6E2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40004" y="4633544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EBF0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40004" y="5209539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C7B2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40004" y="5785548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E2D8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540004" y="6361544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F2A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40004" y="6937540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F9D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540004" y="7513548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FCEA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540004" y="8089544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A5B9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540004" y="8665540"/>
              <a:ext cx="6480175" cy="576580"/>
            </a:xfrm>
            <a:custGeom>
              <a:avLst/>
              <a:gdLst/>
              <a:ahLst/>
              <a:cxnLst/>
              <a:rect l="l" t="t" r="r" b="b"/>
              <a:pathLst>
                <a:path w="6480175" h="576579">
                  <a:moveTo>
                    <a:pt x="6479984" y="0"/>
                  </a:moveTo>
                  <a:lnTo>
                    <a:pt x="1439989" y="0"/>
                  </a:lnTo>
                  <a:lnTo>
                    <a:pt x="1079995" y="0"/>
                  </a:lnTo>
                  <a:lnTo>
                    <a:pt x="0" y="0"/>
                  </a:lnTo>
                  <a:lnTo>
                    <a:pt x="0" y="575995"/>
                  </a:lnTo>
                  <a:lnTo>
                    <a:pt x="1079995" y="575995"/>
                  </a:lnTo>
                  <a:lnTo>
                    <a:pt x="1439989" y="575995"/>
                  </a:lnTo>
                  <a:lnTo>
                    <a:pt x="6479984" y="575995"/>
                  </a:lnTo>
                  <a:lnTo>
                    <a:pt x="6479984" y="0"/>
                  </a:lnTo>
                  <a:close/>
                </a:path>
              </a:pathLst>
            </a:custGeom>
            <a:solidFill>
              <a:srgbClr val="D3DBE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1658099" y="3626999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1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018099" y="3570916"/>
            <a:ext cx="3899535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35">
                <a:latin typeface="Trebuchet MS"/>
                <a:cs typeface="Trebuchet MS"/>
              </a:rPr>
              <a:t>Millorar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satisfacció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l’experiència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ciutadà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ciutadana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clienta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l’escolta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658099" y="4202999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2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018099" y="4251690"/>
            <a:ext cx="484568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40">
                <a:latin typeface="Trebuchet MS"/>
                <a:cs typeface="Trebuchet MS"/>
              </a:rPr>
              <a:t>Potenciar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prestigi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servei</a:t>
            </a:r>
            <a:r>
              <a:rPr dirty="0" sz="1000" spc="-25">
                <a:latin typeface="Trebuchet MS"/>
                <a:cs typeface="Trebuchet MS"/>
              </a:rPr>
              <a:t> públic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ofert: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aportació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valor,</a:t>
            </a:r>
            <a:r>
              <a:rPr dirty="0" sz="1000" spc="-25">
                <a:latin typeface="Trebuchet MS"/>
                <a:cs typeface="Trebuchet MS"/>
              </a:rPr>
              <a:t> comunicació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transparència.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658099" y="4778998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3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018099" y="4827691"/>
            <a:ext cx="464058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45">
                <a:latin typeface="Trebuchet MS"/>
                <a:cs typeface="Trebuchet MS"/>
              </a:rPr>
              <a:t>Identificar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desenvolupar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d’aportació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ciutadania.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658099" y="5354999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4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018099" y="5403691"/>
            <a:ext cx="171894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35">
                <a:latin typeface="Trebuchet MS"/>
                <a:cs typeface="Trebuchet MS"/>
              </a:rPr>
              <a:t>Implantar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valors.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658099" y="5930999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5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018099" y="5874916"/>
            <a:ext cx="4872990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Desenvolupar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talent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èmfasi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especial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proactiva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digitalització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relleu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generacional.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58099" y="6506998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6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018099" y="6555692"/>
            <a:ext cx="236791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35">
                <a:latin typeface="Trebuchet MS"/>
                <a:cs typeface="Trebuchet MS"/>
              </a:rPr>
              <a:t>Potenciar</a:t>
            </a:r>
            <a:r>
              <a:rPr dirty="0" sz="1000" spc="-25">
                <a:latin typeface="Trebuchet MS"/>
                <a:cs typeface="Trebuchet MS"/>
              </a:rPr>
              <a:t> sinergies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visió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global.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658099" y="7082998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7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018099" y="7026916"/>
            <a:ext cx="4787900" cy="368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45">
                <a:latin typeface="Trebuchet MS"/>
                <a:cs typeface="Trebuchet MS"/>
              </a:rPr>
              <a:t>Afavorir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contínua,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l’excel·lència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públic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ofert.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658099" y="7658999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8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018099" y="7707690"/>
            <a:ext cx="394906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45">
                <a:latin typeface="Trebuchet MS"/>
                <a:cs typeface="Trebuchet MS"/>
              </a:rPr>
              <a:t>Orientar-se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innovació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èmfasi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digitalització.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658099" y="8234998"/>
            <a:ext cx="1498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9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018099" y="8283692"/>
            <a:ext cx="4040504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25">
                <a:latin typeface="Trebuchet MS"/>
                <a:cs typeface="Trebuchet MS"/>
              </a:rPr>
              <a:t>Mantenir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35">
                <a:latin typeface="Trebuchet MS"/>
                <a:cs typeface="Trebuchet MS"/>
              </a:rPr>
              <a:t>SEC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(operador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mercat)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l’autonomia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econòmica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financera.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658099" y="8811000"/>
            <a:ext cx="27432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FFFFFF"/>
                </a:solidFill>
                <a:latin typeface="Tahoma"/>
                <a:cs typeface="Tahoma"/>
              </a:rPr>
              <a:t>10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18099" y="8859691"/>
            <a:ext cx="202247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50">
                <a:latin typeface="Trebuchet MS"/>
                <a:cs typeface="Trebuchet MS"/>
              </a:rPr>
              <a:t>Invertir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retorn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econòmic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social.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612000" y="3535202"/>
            <a:ext cx="885190" cy="5643245"/>
            <a:chOff x="612000" y="3535202"/>
            <a:chExt cx="885190" cy="5643245"/>
          </a:xfrm>
        </p:grpSpPr>
        <p:pic>
          <p:nvPicPr>
            <p:cNvPr id="51" name="object 5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50321" y="5448753"/>
              <a:ext cx="736559" cy="121602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612444" y="5851855"/>
              <a:ext cx="577850" cy="415290"/>
            </a:xfrm>
            <a:custGeom>
              <a:avLst/>
              <a:gdLst/>
              <a:ahLst/>
              <a:cxnLst/>
              <a:rect l="l" t="t" r="r" b="b"/>
              <a:pathLst>
                <a:path w="577850" h="415289">
                  <a:moveTo>
                    <a:pt x="386905" y="357962"/>
                  </a:moveTo>
                  <a:lnTo>
                    <a:pt x="360159" y="312686"/>
                  </a:lnTo>
                  <a:lnTo>
                    <a:pt x="322935" y="288798"/>
                  </a:lnTo>
                  <a:lnTo>
                    <a:pt x="266052" y="263880"/>
                  </a:lnTo>
                  <a:lnTo>
                    <a:pt x="251980" y="254736"/>
                  </a:lnTo>
                  <a:lnTo>
                    <a:pt x="244729" y="242112"/>
                  </a:lnTo>
                  <a:lnTo>
                    <a:pt x="245021" y="227977"/>
                  </a:lnTo>
                  <a:lnTo>
                    <a:pt x="253593" y="214312"/>
                  </a:lnTo>
                  <a:lnTo>
                    <a:pt x="275704" y="187121"/>
                  </a:lnTo>
                  <a:lnTo>
                    <a:pt x="290322" y="157162"/>
                  </a:lnTo>
                  <a:lnTo>
                    <a:pt x="298069" y="124828"/>
                  </a:lnTo>
                  <a:lnTo>
                    <a:pt x="299605" y="90512"/>
                  </a:lnTo>
                  <a:lnTo>
                    <a:pt x="293268" y="57696"/>
                  </a:lnTo>
                  <a:lnTo>
                    <a:pt x="254139" y="15049"/>
                  </a:lnTo>
                  <a:lnTo>
                    <a:pt x="216014" y="2120"/>
                  </a:lnTo>
                  <a:lnTo>
                    <a:pt x="194627" y="0"/>
                  </a:lnTo>
                  <a:lnTo>
                    <a:pt x="187591" y="292"/>
                  </a:lnTo>
                  <a:lnTo>
                    <a:pt x="135102" y="15049"/>
                  </a:lnTo>
                  <a:lnTo>
                    <a:pt x="95973" y="57696"/>
                  </a:lnTo>
                  <a:lnTo>
                    <a:pt x="89649" y="90512"/>
                  </a:lnTo>
                  <a:lnTo>
                    <a:pt x="91173" y="124714"/>
                  </a:lnTo>
                  <a:lnTo>
                    <a:pt x="98920" y="156870"/>
                  </a:lnTo>
                  <a:lnTo>
                    <a:pt x="113525" y="186791"/>
                  </a:lnTo>
                  <a:lnTo>
                    <a:pt x="135648" y="214312"/>
                  </a:lnTo>
                  <a:lnTo>
                    <a:pt x="144145" y="228053"/>
                  </a:lnTo>
                  <a:lnTo>
                    <a:pt x="144437" y="242176"/>
                  </a:lnTo>
                  <a:lnTo>
                    <a:pt x="137236" y="254774"/>
                  </a:lnTo>
                  <a:lnTo>
                    <a:pt x="123202" y="263880"/>
                  </a:lnTo>
                  <a:lnTo>
                    <a:pt x="95415" y="274866"/>
                  </a:lnTo>
                  <a:lnTo>
                    <a:pt x="86334" y="278879"/>
                  </a:lnTo>
                  <a:lnTo>
                    <a:pt x="47129" y="299935"/>
                  </a:lnTo>
                  <a:lnTo>
                    <a:pt x="12369" y="327469"/>
                  </a:lnTo>
                  <a:lnTo>
                    <a:pt x="0" y="360286"/>
                  </a:lnTo>
                  <a:lnTo>
                    <a:pt x="8178" y="376770"/>
                  </a:lnTo>
                  <a:lnTo>
                    <a:pt x="45275" y="397802"/>
                  </a:lnTo>
                  <a:lnTo>
                    <a:pt x="93675" y="408724"/>
                  </a:lnTo>
                  <a:lnTo>
                    <a:pt x="158330" y="414070"/>
                  </a:lnTo>
                  <a:lnTo>
                    <a:pt x="194627" y="415061"/>
                  </a:lnTo>
                  <a:lnTo>
                    <a:pt x="230911" y="414070"/>
                  </a:lnTo>
                  <a:lnTo>
                    <a:pt x="295567" y="408724"/>
                  </a:lnTo>
                  <a:lnTo>
                    <a:pt x="334860" y="400621"/>
                  </a:lnTo>
                  <a:lnTo>
                    <a:pt x="380187" y="375894"/>
                  </a:lnTo>
                  <a:lnTo>
                    <a:pt x="386905" y="357962"/>
                  </a:lnTo>
                  <a:close/>
                </a:path>
                <a:path w="577850" h="415289">
                  <a:moveTo>
                    <a:pt x="577253" y="375348"/>
                  </a:moveTo>
                  <a:lnTo>
                    <a:pt x="546087" y="334987"/>
                  </a:lnTo>
                  <a:lnTo>
                    <a:pt x="506107" y="314947"/>
                  </a:lnTo>
                  <a:lnTo>
                    <a:pt x="493191" y="309918"/>
                  </a:lnTo>
                  <a:lnTo>
                    <a:pt x="483412" y="303555"/>
                  </a:lnTo>
                  <a:lnTo>
                    <a:pt x="478370" y="294779"/>
                  </a:lnTo>
                  <a:lnTo>
                    <a:pt x="478574" y="284937"/>
                  </a:lnTo>
                  <a:lnTo>
                    <a:pt x="484530" y="275437"/>
                  </a:lnTo>
                  <a:lnTo>
                    <a:pt x="499910" y="256527"/>
                  </a:lnTo>
                  <a:lnTo>
                    <a:pt x="510070" y="235686"/>
                  </a:lnTo>
                  <a:lnTo>
                    <a:pt x="515454" y="213194"/>
                  </a:lnTo>
                  <a:lnTo>
                    <a:pt x="516521" y="189331"/>
                  </a:lnTo>
                  <a:lnTo>
                    <a:pt x="512127" y="166509"/>
                  </a:lnTo>
                  <a:lnTo>
                    <a:pt x="484911" y="136842"/>
                  </a:lnTo>
                  <a:lnTo>
                    <a:pt x="449986" y="126466"/>
                  </a:lnTo>
                  <a:lnTo>
                    <a:pt x="437045" y="126466"/>
                  </a:lnTo>
                  <a:lnTo>
                    <a:pt x="385673" y="149186"/>
                  </a:lnTo>
                  <a:lnTo>
                    <a:pt x="370497" y="189331"/>
                  </a:lnTo>
                  <a:lnTo>
                    <a:pt x="371563" y="213118"/>
                  </a:lnTo>
                  <a:lnTo>
                    <a:pt x="376948" y="235483"/>
                  </a:lnTo>
                  <a:lnTo>
                    <a:pt x="387121" y="256298"/>
                  </a:lnTo>
                  <a:lnTo>
                    <a:pt x="402501" y="275437"/>
                  </a:lnTo>
                  <a:lnTo>
                    <a:pt x="408406" y="285000"/>
                  </a:lnTo>
                  <a:lnTo>
                    <a:pt x="408622" y="294817"/>
                  </a:lnTo>
                  <a:lnTo>
                    <a:pt x="403606" y="303580"/>
                  </a:lnTo>
                  <a:lnTo>
                    <a:pt x="393204" y="310172"/>
                  </a:lnTo>
                  <a:lnTo>
                    <a:pt x="391922" y="310667"/>
                  </a:lnTo>
                  <a:lnTo>
                    <a:pt x="399122" y="317500"/>
                  </a:lnTo>
                  <a:lnTo>
                    <a:pt x="406349" y="326999"/>
                  </a:lnTo>
                  <a:lnTo>
                    <a:pt x="411175" y="338277"/>
                  </a:lnTo>
                  <a:lnTo>
                    <a:pt x="413372" y="350583"/>
                  </a:lnTo>
                  <a:lnTo>
                    <a:pt x="412711" y="363156"/>
                  </a:lnTo>
                  <a:lnTo>
                    <a:pt x="392239" y="396024"/>
                  </a:lnTo>
                  <a:lnTo>
                    <a:pt x="365633" y="409371"/>
                  </a:lnTo>
                  <a:lnTo>
                    <a:pt x="383565" y="411937"/>
                  </a:lnTo>
                  <a:lnTo>
                    <a:pt x="402272" y="413550"/>
                  </a:lnTo>
                  <a:lnTo>
                    <a:pt x="422135" y="414515"/>
                  </a:lnTo>
                  <a:lnTo>
                    <a:pt x="443509" y="415061"/>
                  </a:lnTo>
                  <a:lnTo>
                    <a:pt x="468757" y="414375"/>
                  </a:lnTo>
                  <a:lnTo>
                    <a:pt x="513727" y="410654"/>
                  </a:lnTo>
                  <a:lnTo>
                    <a:pt x="553593" y="400773"/>
                  </a:lnTo>
                  <a:lnTo>
                    <a:pt x="572579" y="387819"/>
                  </a:lnTo>
                  <a:lnTo>
                    <a:pt x="577253" y="375348"/>
                  </a:lnTo>
                  <a:close/>
                </a:path>
              </a:pathLst>
            </a:custGeom>
            <a:solidFill>
              <a:srgbClr val="A380A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" name="object 5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0318" y="6603757"/>
              <a:ext cx="832788" cy="12159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12000" y="7202249"/>
              <a:ext cx="384810" cy="392430"/>
            </a:xfrm>
            <a:custGeom>
              <a:avLst/>
              <a:gdLst/>
              <a:ahLst/>
              <a:cxnLst/>
              <a:rect l="l" t="t" r="r" b="b"/>
              <a:pathLst>
                <a:path w="384809" h="392429">
                  <a:moveTo>
                    <a:pt x="306550" y="281444"/>
                  </a:moveTo>
                  <a:lnTo>
                    <a:pt x="73431" y="281444"/>
                  </a:lnTo>
                  <a:lnTo>
                    <a:pt x="80522" y="290855"/>
                  </a:lnTo>
                  <a:lnTo>
                    <a:pt x="87817" y="299566"/>
                  </a:lnTo>
                  <a:lnTo>
                    <a:pt x="95755" y="307706"/>
                  </a:lnTo>
                  <a:lnTo>
                    <a:pt x="104317" y="314858"/>
                  </a:lnTo>
                  <a:lnTo>
                    <a:pt x="87236" y="369836"/>
                  </a:lnTo>
                  <a:lnTo>
                    <a:pt x="141147" y="392302"/>
                  </a:lnTo>
                  <a:lnTo>
                    <a:pt x="168084" y="341439"/>
                  </a:lnTo>
                  <a:lnTo>
                    <a:pt x="195446" y="341439"/>
                  </a:lnTo>
                  <a:lnTo>
                    <a:pt x="206633" y="339919"/>
                  </a:lnTo>
                  <a:lnTo>
                    <a:pt x="219367" y="337616"/>
                  </a:lnTo>
                  <a:lnTo>
                    <a:pt x="290350" y="337616"/>
                  </a:lnTo>
                  <a:lnTo>
                    <a:pt x="281305" y="308444"/>
                  </a:lnTo>
                  <a:lnTo>
                    <a:pt x="289642" y="301246"/>
                  </a:lnTo>
                  <a:lnTo>
                    <a:pt x="297075" y="293446"/>
                  </a:lnTo>
                  <a:lnTo>
                    <a:pt x="303836" y="285159"/>
                  </a:lnTo>
                  <a:lnTo>
                    <a:pt x="306550" y="281444"/>
                  </a:lnTo>
                  <a:close/>
                </a:path>
                <a:path w="384809" h="392429">
                  <a:moveTo>
                    <a:pt x="290350" y="337616"/>
                  </a:moveTo>
                  <a:lnTo>
                    <a:pt x="219367" y="337616"/>
                  </a:lnTo>
                  <a:lnTo>
                    <a:pt x="244106" y="384022"/>
                  </a:lnTo>
                  <a:lnTo>
                    <a:pt x="297776" y="361568"/>
                  </a:lnTo>
                  <a:lnTo>
                    <a:pt x="290350" y="337616"/>
                  </a:lnTo>
                  <a:close/>
                </a:path>
                <a:path w="384809" h="392429">
                  <a:moveTo>
                    <a:pt x="195446" y="341439"/>
                  </a:moveTo>
                  <a:lnTo>
                    <a:pt x="168084" y="341439"/>
                  </a:lnTo>
                  <a:lnTo>
                    <a:pt x="180681" y="342372"/>
                  </a:lnTo>
                  <a:lnTo>
                    <a:pt x="193635" y="341685"/>
                  </a:lnTo>
                  <a:lnTo>
                    <a:pt x="195446" y="341439"/>
                  </a:lnTo>
                  <a:close/>
                </a:path>
                <a:path w="384809" h="392429">
                  <a:moveTo>
                    <a:pt x="22453" y="87680"/>
                  </a:moveTo>
                  <a:lnTo>
                    <a:pt x="0" y="141566"/>
                  </a:lnTo>
                  <a:lnTo>
                    <a:pt x="47193" y="167030"/>
                  </a:lnTo>
                  <a:lnTo>
                    <a:pt x="45631" y="179355"/>
                  </a:lnTo>
                  <a:lnTo>
                    <a:pt x="45566" y="181947"/>
                  </a:lnTo>
                  <a:lnTo>
                    <a:pt x="45441" y="193821"/>
                  </a:lnTo>
                  <a:lnTo>
                    <a:pt x="46051" y="204176"/>
                  </a:lnTo>
                  <a:lnTo>
                    <a:pt x="47612" y="216407"/>
                  </a:lnTo>
                  <a:lnTo>
                    <a:pt x="25" y="241871"/>
                  </a:lnTo>
                  <a:lnTo>
                    <a:pt x="22047" y="296214"/>
                  </a:lnTo>
                  <a:lnTo>
                    <a:pt x="73431" y="281444"/>
                  </a:lnTo>
                  <a:lnTo>
                    <a:pt x="306550" y="281444"/>
                  </a:lnTo>
                  <a:lnTo>
                    <a:pt x="308158" y="279243"/>
                  </a:lnTo>
                  <a:lnTo>
                    <a:pt x="192772" y="279243"/>
                  </a:lnTo>
                  <a:lnTo>
                    <a:pt x="159372" y="272643"/>
                  </a:lnTo>
                  <a:lnTo>
                    <a:pt x="131161" y="253573"/>
                  </a:lnTo>
                  <a:lnTo>
                    <a:pt x="113056" y="226086"/>
                  </a:lnTo>
                  <a:lnTo>
                    <a:pt x="106556" y="193821"/>
                  </a:lnTo>
                  <a:lnTo>
                    <a:pt x="113157" y="160413"/>
                  </a:lnTo>
                  <a:lnTo>
                    <a:pt x="132227" y="132209"/>
                  </a:lnTo>
                  <a:lnTo>
                    <a:pt x="159713" y="114109"/>
                  </a:lnTo>
                  <a:lnTo>
                    <a:pt x="191979" y="107610"/>
                  </a:lnTo>
                  <a:lnTo>
                    <a:pt x="310420" y="107610"/>
                  </a:lnTo>
                  <a:lnTo>
                    <a:pt x="307349" y="103797"/>
                  </a:lnTo>
                  <a:lnTo>
                    <a:pt x="75171" y="103797"/>
                  </a:lnTo>
                  <a:lnTo>
                    <a:pt x="22453" y="87680"/>
                  </a:lnTo>
                  <a:close/>
                </a:path>
                <a:path w="384809" h="392429">
                  <a:moveTo>
                    <a:pt x="364231" y="276504"/>
                  </a:moveTo>
                  <a:lnTo>
                    <a:pt x="310159" y="276504"/>
                  </a:lnTo>
                  <a:lnTo>
                    <a:pt x="358254" y="290855"/>
                  </a:lnTo>
                  <a:lnTo>
                    <a:pt x="364231" y="276504"/>
                  </a:lnTo>
                  <a:close/>
                </a:path>
                <a:path w="384809" h="392429">
                  <a:moveTo>
                    <a:pt x="310420" y="107610"/>
                  </a:moveTo>
                  <a:lnTo>
                    <a:pt x="191979" y="107610"/>
                  </a:lnTo>
                  <a:lnTo>
                    <a:pt x="225386" y="114211"/>
                  </a:lnTo>
                  <a:lnTo>
                    <a:pt x="253590" y="133280"/>
                  </a:lnTo>
                  <a:lnTo>
                    <a:pt x="271691" y="160766"/>
                  </a:lnTo>
                  <a:lnTo>
                    <a:pt x="278189" y="193028"/>
                  </a:lnTo>
                  <a:lnTo>
                    <a:pt x="271589" y="226428"/>
                  </a:lnTo>
                  <a:lnTo>
                    <a:pt x="252519" y="254639"/>
                  </a:lnTo>
                  <a:lnTo>
                    <a:pt x="225034" y="272743"/>
                  </a:lnTo>
                  <a:lnTo>
                    <a:pt x="192772" y="279243"/>
                  </a:lnTo>
                  <a:lnTo>
                    <a:pt x="308158" y="279243"/>
                  </a:lnTo>
                  <a:lnTo>
                    <a:pt x="310159" y="276504"/>
                  </a:lnTo>
                  <a:lnTo>
                    <a:pt x="364231" y="276504"/>
                  </a:lnTo>
                  <a:lnTo>
                    <a:pt x="380707" y="236943"/>
                  </a:lnTo>
                  <a:lnTo>
                    <a:pt x="335305" y="212229"/>
                  </a:lnTo>
                  <a:lnTo>
                    <a:pt x="336737" y="202053"/>
                  </a:lnTo>
                  <a:lnTo>
                    <a:pt x="337907" y="192023"/>
                  </a:lnTo>
                  <a:lnTo>
                    <a:pt x="338321" y="181947"/>
                  </a:lnTo>
                  <a:lnTo>
                    <a:pt x="337489" y="171627"/>
                  </a:lnTo>
                  <a:lnTo>
                    <a:pt x="384200" y="146672"/>
                  </a:lnTo>
                  <a:lnTo>
                    <a:pt x="368277" y="108343"/>
                  </a:lnTo>
                  <a:lnTo>
                    <a:pt x="311010" y="108343"/>
                  </a:lnTo>
                  <a:lnTo>
                    <a:pt x="310420" y="107610"/>
                  </a:lnTo>
                  <a:close/>
                </a:path>
                <a:path w="384809" h="392429">
                  <a:moveTo>
                    <a:pt x="361835" y="92836"/>
                  </a:moveTo>
                  <a:lnTo>
                    <a:pt x="311010" y="108343"/>
                  </a:lnTo>
                  <a:lnTo>
                    <a:pt x="368277" y="108343"/>
                  </a:lnTo>
                  <a:lnTo>
                    <a:pt x="361835" y="92836"/>
                  </a:lnTo>
                  <a:close/>
                </a:path>
                <a:path w="384809" h="392429">
                  <a:moveTo>
                    <a:pt x="149288" y="0"/>
                  </a:moveTo>
                  <a:lnTo>
                    <a:pt x="95148" y="22097"/>
                  </a:lnTo>
                  <a:lnTo>
                    <a:pt x="109753" y="71691"/>
                  </a:lnTo>
                  <a:lnTo>
                    <a:pt x="100285" y="78585"/>
                  </a:lnTo>
                  <a:lnTo>
                    <a:pt x="91281" y="86215"/>
                  </a:lnTo>
                  <a:lnTo>
                    <a:pt x="82867" y="94610"/>
                  </a:lnTo>
                  <a:lnTo>
                    <a:pt x="75171" y="103797"/>
                  </a:lnTo>
                  <a:lnTo>
                    <a:pt x="307349" y="103797"/>
                  </a:lnTo>
                  <a:lnTo>
                    <a:pt x="303958" y="99586"/>
                  </a:lnTo>
                  <a:lnTo>
                    <a:pt x="296106" y="91490"/>
                  </a:lnTo>
                  <a:lnTo>
                    <a:pt x="287521" y="83947"/>
                  </a:lnTo>
                  <a:lnTo>
                    <a:pt x="278269" y="76847"/>
                  </a:lnTo>
                  <a:lnTo>
                    <a:pt x="286219" y="50342"/>
                  </a:lnTo>
                  <a:lnTo>
                    <a:pt x="214642" y="50342"/>
                  </a:lnTo>
                  <a:lnTo>
                    <a:pt x="204582" y="48825"/>
                  </a:lnTo>
                  <a:lnTo>
                    <a:pt x="197053" y="48018"/>
                  </a:lnTo>
                  <a:lnTo>
                    <a:pt x="174866" y="48018"/>
                  </a:lnTo>
                  <a:lnTo>
                    <a:pt x="149288" y="0"/>
                  </a:lnTo>
                  <a:close/>
                </a:path>
                <a:path w="384809" h="392429">
                  <a:moveTo>
                    <a:pt x="239014" y="5613"/>
                  </a:moveTo>
                  <a:lnTo>
                    <a:pt x="214642" y="50342"/>
                  </a:lnTo>
                  <a:lnTo>
                    <a:pt x="286219" y="50342"/>
                  </a:lnTo>
                  <a:lnTo>
                    <a:pt x="292900" y="28066"/>
                  </a:lnTo>
                  <a:lnTo>
                    <a:pt x="239014" y="5613"/>
                  </a:lnTo>
                  <a:close/>
                </a:path>
                <a:path w="384809" h="392429">
                  <a:moveTo>
                    <a:pt x="184776" y="47406"/>
                  </a:moveTo>
                  <a:lnTo>
                    <a:pt x="174866" y="48018"/>
                  </a:lnTo>
                  <a:lnTo>
                    <a:pt x="197053" y="48018"/>
                  </a:lnTo>
                  <a:lnTo>
                    <a:pt x="194654" y="47761"/>
                  </a:lnTo>
                  <a:lnTo>
                    <a:pt x="184776" y="47406"/>
                  </a:lnTo>
                  <a:close/>
                </a:path>
              </a:pathLst>
            </a:custGeom>
            <a:solidFill>
              <a:srgbClr val="E8604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8518" y="7462332"/>
              <a:ext cx="239331" cy="245795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0312" y="8304374"/>
              <a:ext cx="67678" cy="116357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37801" y="8304371"/>
              <a:ext cx="13335" cy="116839"/>
            </a:xfrm>
            <a:custGeom>
              <a:avLst/>
              <a:gdLst/>
              <a:ahLst/>
              <a:cxnLst/>
              <a:rect l="l" t="t" r="r" b="b"/>
              <a:pathLst>
                <a:path w="13334" h="116840">
                  <a:moveTo>
                    <a:pt x="11061" y="0"/>
                  </a:moveTo>
                  <a:lnTo>
                    <a:pt x="2146" y="0"/>
                  </a:lnTo>
                  <a:lnTo>
                    <a:pt x="1244" y="215"/>
                  </a:lnTo>
                  <a:lnTo>
                    <a:pt x="253" y="1092"/>
                  </a:lnTo>
                  <a:lnTo>
                    <a:pt x="0" y="1968"/>
                  </a:lnTo>
                  <a:lnTo>
                    <a:pt x="0" y="114401"/>
                  </a:lnTo>
                  <a:lnTo>
                    <a:pt x="253" y="115277"/>
                  </a:lnTo>
                  <a:lnTo>
                    <a:pt x="1244" y="116154"/>
                  </a:lnTo>
                  <a:lnTo>
                    <a:pt x="2146" y="116370"/>
                  </a:lnTo>
                  <a:lnTo>
                    <a:pt x="11061" y="116370"/>
                  </a:lnTo>
                  <a:lnTo>
                    <a:pt x="11963" y="116154"/>
                  </a:lnTo>
                  <a:lnTo>
                    <a:pt x="12966" y="115277"/>
                  </a:lnTo>
                  <a:lnTo>
                    <a:pt x="13207" y="114401"/>
                  </a:lnTo>
                  <a:lnTo>
                    <a:pt x="13207" y="113093"/>
                  </a:lnTo>
                  <a:lnTo>
                    <a:pt x="13207" y="1968"/>
                  </a:lnTo>
                  <a:lnTo>
                    <a:pt x="12966" y="1092"/>
                  </a:lnTo>
                  <a:lnTo>
                    <a:pt x="11963" y="215"/>
                  </a:lnTo>
                  <a:lnTo>
                    <a:pt x="11061" y="0"/>
                  </a:lnTo>
                  <a:close/>
                </a:path>
              </a:pathLst>
            </a:custGeom>
            <a:solidFill>
              <a:srgbClr val="6290A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6105" y="8304365"/>
              <a:ext cx="279641" cy="116372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77865" y="8301763"/>
              <a:ext cx="80060" cy="12158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178060" y="8301759"/>
              <a:ext cx="161937" cy="121589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04386" y="9018745"/>
              <a:ext cx="65925" cy="15928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13608" y="8975000"/>
              <a:ext cx="65938" cy="20302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22837" y="8937455"/>
              <a:ext cx="65925" cy="24057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708736" y="8808834"/>
              <a:ext cx="389890" cy="369570"/>
            </a:xfrm>
            <a:custGeom>
              <a:avLst/>
              <a:gdLst/>
              <a:ahLst/>
              <a:cxnLst/>
              <a:rect l="l" t="t" r="r" b="b"/>
              <a:pathLst>
                <a:path w="389890" h="369570">
                  <a:moveTo>
                    <a:pt x="371754" y="2679"/>
                  </a:moveTo>
                  <a:lnTo>
                    <a:pt x="307289" y="0"/>
                  </a:lnTo>
                  <a:lnTo>
                    <a:pt x="316979" y="18529"/>
                  </a:lnTo>
                  <a:lnTo>
                    <a:pt x="275158" y="42189"/>
                  </a:lnTo>
                  <a:lnTo>
                    <a:pt x="232067" y="63754"/>
                  </a:lnTo>
                  <a:lnTo>
                    <a:pt x="187782" y="83172"/>
                  </a:lnTo>
                  <a:lnTo>
                    <a:pt x="142354" y="100380"/>
                  </a:lnTo>
                  <a:lnTo>
                    <a:pt x="95872" y="115303"/>
                  </a:lnTo>
                  <a:lnTo>
                    <a:pt x="48399" y="127889"/>
                  </a:lnTo>
                  <a:lnTo>
                    <a:pt x="0" y="138074"/>
                  </a:lnTo>
                  <a:lnTo>
                    <a:pt x="3987" y="162026"/>
                  </a:lnTo>
                  <a:lnTo>
                    <a:pt x="53479" y="151638"/>
                  </a:lnTo>
                  <a:lnTo>
                    <a:pt x="102031" y="138798"/>
                  </a:lnTo>
                  <a:lnTo>
                    <a:pt x="149580" y="123571"/>
                  </a:lnTo>
                  <a:lnTo>
                    <a:pt x="196037" y="106006"/>
                  </a:lnTo>
                  <a:lnTo>
                    <a:pt x="241350" y="86194"/>
                  </a:lnTo>
                  <a:lnTo>
                    <a:pt x="285445" y="64185"/>
                  </a:lnTo>
                  <a:lnTo>
                    <a:pt x="328244" y="40043"/>
                  </a:lnTo>
                  <a:lnTo>
                    <a:pt x="337210" y="57175"/>
                  </a:lnTo>
                  <a:lnTo>
                    <a:pt x="371754" y="2679"/>
                  </a:lnTo>
                  <a:close/>
                </a:path>
                <a:path w="389890" h="369570">
                  <a:moveTo>
                    <a:pt x="389496" y="97967"/>
                  </a:moveTo>
                  <a:lnTo>
                    <a:pt x="381457" y="89928"/>
                  </a:lnTo>
                  <a:lnTo>
                    <a:pt x="341503" y="89928"/>
                  </a:lnTo>
                  <a:lnTo>
                    <a:pt x="331597" y="89928"/>
                  </a:lnTo>
                  <a:lnTo>
                    <a:pt x="323557" y="97967"/>
                  </a:lnTo>
                  <a:lnTo>
                    <a:pt x="323557" y="361149"/>
                  </a:lnTo>
                  <a:lnTo>
                    <a:pt x="331597" y="369201"/>
                  </a:lnTo>
                  <a:lnTo>
                    <a:pt x="381457" y="369201"/>
                  </a:lnTo>
                  <a:lnTo>
                    <a:pt x="389496" y="361149"/>
                  </a:lnTo>
                  <a:lnTo>
                    <a:pt x="389496" y="97967"/>
                  </a:lnTo>
                  <a:close/>
                </a:path>
              </a:pathLst>
            </a:custGeom>
            <a:solidFill>
              <a:srgbClr val="6290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29797" y="4365423"/>
              <a:ext cx="384810" cy="210820"/>
            </a:xfrm>
            <a:custGeom>
              <a:avLst/>
              <a:gdLst/>
              <a:ahLst/>
              <a:cxnLst/>
              <a:rect l="l" t="t" r="r" b="b"/>
              <a:pathLst>
                <a:path w="384809" h="210820">
                  <a:moveTo>
                    <a:pt x="147586" y="0"/>
                  </a:moveTo>
                  <a:lnTo>
                    <a:pt x="89365" y="19926"/>
                  </a:lnTo>
                  <a:lnTo>
                    <a:pt x="47884" y="36846"/>
                  </a:lnTo>
                  <a:lnTo>
                    <a:pt x="9702" y="55016"/>
                  </a:lnTo>
                  <a:lnTo>
                    <a:pt x="0" y="75539"/>
                  </a:lnTo>
                  <a:lnTo>
                    <a:pt x="2501" y="79324"/>
                  </a:lnTo>
                  <a:lnTo>
                    <a:pt x="12484" y="85686"/>
                  </a:lnTo>
                  <a:lnTo>
                    <a:pt x="20027" y="87274"/>
                  </a:lnTo>
                  <a:lnTo>
                    <a:pt x="29997" y="87274"/>
                  </a:lnTo>
                  <a:lnTo>
                    <a:pt x="45686" y="86187"/>
                  </a:lnTo>
                  <a:lnTo>
                    <a:pt x="60048" y="83791"/>
                  </a:lnTo>
                  <a:lnTo>
                    <a:pt x="74764" y="80251"/>
                  </a:lnTo>
                  <a:lnTo>
                    <a:pt x="99277" y="72051"/>
                  </a:lnTo>
                  <a:lnTo>
                    <a:pt x="115939" y="67158"/>
                  </a:lnTo>
                  <a:lnTo>
                    <a:pt x="183120" y="106329"/>
                  </a:lnTo>
                  <a:lnTo>
                    <a:pt x="228526" y="144271"/>
                  </a:lnTo>
                  <a:lnTo>
                    <a:pt x="272710" y="182023"/>
                  </a:lnTo>
                  <a:lnTo>
                    <a:pt x="305981" y="210807"/>
                  </a:lnTo>
                  <a:lnTo>
                    <a:pt x="384225" y="177088"/>
                  </a:lnTo>
                  <a:lnTo>
                    <a:pt x="321970" y="20853"/>
                  </a:lnTo>
                  <a:lnTo>
                    <a:pt x="236621" y="9578"/>
                  </a:lnTo>
                  <a:lnTo>
                    <a:pt x="181558" y="2940"/>
                  </a:lnTo>
                  <a:lnTo>
                    <a:pt x="147586" y="0"/>
                  </a:lnTo>
                  <a:close/>
                </a:path>
              </a:pathLst>
            </a:custGeom>
            <a:solidFill>
              <a:srgbClr val="61A17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63017" y="4342483"/>
              <a:ext cx="126707" cy="209170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4707" y="4367036"/>
              <a:ext cx="278550" cy="426203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693945" y="4388348"/>
              <a:ext cx="439420" cy="375920"/>
            </a:xfrm>
            <a:custGeom>
              <a:avLst/>
              <a:gdLst/>
              <a:ahLst/>
              <a:cxnLst/>
              <a:rect l="l" t="t" r="r" b="b"/>
              <a:pathLst>
                <a:path w="439419" h="375920">
                  <a:moveTo>
                    <a:pt x="13182" y="0"/>
                  </a:moveTo>
                  <a:lnTo>
                    <a:pt x="0" y="184823"/>
                  </a:lnTo>
                  <a:lnTo>
                    <a:pt x="7784" y="178107"/>
                  </a:lnTo>
                  <a:lnTo>
                    <a:pt x="15289" y="174020"/>
                  </a:lnTo>
                  <a:lnTo>
                    <a:pt x="22200" y="171987"/>
                  </a:lnTo>
                  <a:lnTo>
                    <a:pt x="28206" y="171437"/>
                  </a:lnTo>
                  <a:lnTo>
                    <a:pt x="34690" y="172069"/>
                  </a:lnTo>
                  <a:lnTo>
                    <a:pt x="66862" y="198456"/>
                  </a:lnTo>
                  <a:lnTo>
                    <a:pt x="69646" y="218313"/>
                  </a:lnTo>
                  <a:lnTo>
                    <a:pt x="77554" y="217990"/>
                  </a:lnTo>
                  <a:lnTo>
                    <a:pt x="113325" y="244925"/>
                  </a:lnTo>
                  <a:lnTo>
                    <a:pt x="116116" y="264782"/>
                  </a:lnTo>
                  <a:lnTo>
                    <a:pt x="124010" y="264470"/>
                  </a:lnTo>
                  <a:lnTo>
                    <a:pt x="158616" y="289091"/>
                  </a:lnTo>
                  <a:lnTo>
                    <a:pt x="162877" y="306387"/>
                  </a:lnTo>
                  <a:lnTo>
                    <a:pt x="171754" y="305000"/>
                  </a:lnTo>
                  <a:lnTo>
                    <a:pt x="206871" y="324664"/>
                  </a:lnTo>
                  <a:lnTo>
                    <a:pt x="214145" y="347613"/>
                  </a:lnTo>
                  <a:lnTo>
                    <a:pt x="211848" y="359740"/>
                  </a:lnTo>
                  <a:lnTo>
                    <a:pt x="225933" y="370967"/>
                  </a:lnTo>
                  <a:lnTo>
                    <a:pt x="230492" y="374015"/>
                  </a:lnTo>
                  <a:lnTo>
                    <a:pt x="235000" y="375577"/>
                  </a:lnTo>
                  <a:lnTo>
                    <a:pt x="247357" y="375577"/>
                  </a:lnTo>
                  <a:lnTo>
                    <a:pt x="253301" y="370357"/>
                  </a:lnTo>
                  <a:lnTo>
                    <a:pt x="256857" y="365975"/>
                  </a:lnTo>
                  <a:lnTo>
                    <a:pt x="261895" y="359184"/>
                  </a:lnTo>
                  <a:lnTo>
                    <a:pt x="264734" y="352723"/>
                  </a:lnTo>
                  <a:lnTo>
                    <a:pt x="264312" y="346176"/>
                  </a:lnTo>
                  <a:lnTo>
                    <a:pt x="259562" y="339128"/>
                  </a:lnTo>
                  <a:lnTo>
                    <a:pt x="199847" y="288391"/>
                  </a:lnTo>
                  <a:lnTo>
                    <a:pt x="198716" y="286181"/>
                  </a:lnTo>
                  <a:lnTo>
                    <a:pt x="198310" y="281305"/>
                  </a:lnTo>
                  <a:lnTo>
                    <a:pt x="199072" y="278942"/>
                  </a:lnTo>
                  <a:lnTo>
                    <a:pt x="203796" y="273367"/>
                  </a:lnTo>
                  <a:lnTo>
                    <a:pt x="209842" y="272872"/>
                  </a:lnTo>
                  <a:lnTo>
                    <a:pt x="288163" y="339229"/>
                  </a:lnTo>
                  <a:lnTo>
                    <a:pt x="292023" y="341477"/>
                  </a:lnTo>
                  <a:lnTo>
                    <a:pt x="296379" y="342760"/>
                  </a:lnTo>
                  <a:lnTo>
                    <a:pt x="308292" y="342760"/>
                  </a:lnTo>
                  <a:lnTo>
                    <a:pt x="315531" y="338963"/>
                  </a:lnTo>
                  <a:lnTo>
                    <a:pt x="325767" y="326377"/>
                  </a:lnTo>
                  <a:lnTo>
                    <a:pt x="327914" y="320167"/>
                  </a:lnTo>
                  <a:lnTo>
                    <a:pt x="326694" y="307632"/>
                  </a:lnTo>
                  <a:lnTo>
                    <a:pt x="322834" y="301332"/>
                  </a:lnTo>
                  <a:lnTo>
                    <a:pt x="264083" y="253415"/>
                  </a:lnTo>
                  <a:lnTo>
                    <a:pt x="262902" y="251218"/>
                  </a:lnTo>
                  <a:lnTo>
                    <a:pt x="262394" y="246354"/>
                  </a:lnTo>
                  <a:lnTo>
                    <a:pt x="263105" y="243967"/>
                  </a:lnTo>
                  <a:lnTo>
                    <a:pt x="267728" y="238290"/>
                  </a:lnTo>
                  <a:lnTo>
                    <a:pt x="273748" y="237667"/>
                  </a:lnTo>
                  <a:lnTo>
                    <a:pt x="350761" y="300266"/>
                  </a:lnTo>
                  <a:lnTo>
                    <a:pt x="356095" y="302336"/>
                  </a:lnTo>
                  <a:lnTo>
                    <a:pt x="361619" y="302336"/>
                  </a:lnTo>
                  <a:lnTo>
                    <a:pt x="367665" y="301504"/>
                  </a:lnTo>
                  <a:lnTo>
                    <a:pt x="391642" y="277685"/>
                  </a:lnTo>
                  <a:lnTo>
                    <a:pt x="390664" y="265366"/>
                  </a:lnTo>
                  <a:lnTo>
                    <a:pt x="386981" y="259346"/>
                  </a:lnTo>
                  <a:lnTo>
                    <a:pt x="320802" y="205384"/>
                  </a:lnTo>
                  <a:lnTo>
                    <a:pt x="320205" y="199605"/>
                  </a:lnTo>
                  <a:lnTo>
                    <a:pt x="326440" y="191909"/>
                  </a:lnTo>
                  <a:lnTo>
                    <a:pt x="332486" y="191287"/>
                  </a:lnTo>
                  <a:lnTo>
                    <a:pt x="394208" y="241452"/>
                  </a:lnTo>
                  <a:lnTo>
                    <a:pt x="403762" y="246573"/>
                  </a:lnTo>
                  <a:lnTo>
                    <a:pt x="437034" y="227336"/>
                  </a:lnTo>
                  <a:lnTo>
                    <a:pt x="439350" y="218466"/>
                  </a:lnTo>
                  <a:lnTo>
                    <a:pt x="437227" y="208838"/>
                  </a:lnTo>
                  <a:lnTo>
                    <a:pt x="367486" y="145388"/>
                  </a:lnTo>
                  <a:lnTo>
                    <a:pt x="321111" y="106276"/>
                  </a:lnTo>
                  <a:lnTo>
                    <a:pt x="283535" y="75485"/>
                  </a:lnTo>
                  <a:lnTo>
                    <a:pt x="261264" y="58674"/>
                  </a:lnTo>
                  <a:lnTo>
                    <a:pt x="253117" y="60727"/>
                  </a:lnTo>
                  <a:lnTo>
                    <a:pt x="241758" y="64122"/>
                  </a:lnTo>
                  <a:lnTo>
                    <a:pt x="215214" y="72948"/>
                  </a:lnTo>
                  <a:lnTo>
                    <a:pt x="210276" y="74283"/>
                  </a:lnTo>
                  <a:lnTo>
                    <a:pt x="198732" y="76909"/>
                  </a:lnTo>
                  <a:lnTo>
                    <a:pt x="183088" y="79476"/>
                  </a:lnTo>
                  <a:lnTo>
                    <a:pt x="165849" y="80632"/>
                  </a:lnTo>
                  <a:lnTo>
                    <a:pt x="156448" y="80185"/>
                  </a:lnTo>
                  <a:lnTo>
                    <a:pt x="122069" y="59531"/>
                  </a:lnTo>
                  <a:lnTo>
                    <a:pt x="119748" y="47739"/>
                  </a:lnTo>
                  <a:lnTo>
                    <a:pt x="122101" y="37426"/>
                  </a:lnTo>
                  <a:lnTo>
                    <a:pt x="127411" y="28408"/>
                  </a:lnTo>
                  <a:lnTo>
                    <a:pt x="134280" y="21102"/>
                  </a:lnTo>
                  <a:lnTo>
                    <a:pt x="141312" y="15925"/>
                  </a:lnTo>
                  <a:lnTo>
                    <a:pt x="13182" y="0"/>
                  </a:lnTo>
                  <a:close/>
                </a:path>
              </a:pathLst>
            </a:custGeom>
            <a:solidFill>
              <a:srgbClr val="61A1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50303" y="3535210"/>
              <a:ext cx="846455" cy="470534"/>
            </a:xfrm>
            <a:custGeom>
              <a:avLst/>
              <a:gdLst/>
              <a:ahLst/>
              <a:cxnLst/>
              <a:rect l="l" t="t" r="r" b="b"/>
              <a:pathLst>
                <a:path w="846455" h="470535">
                  <a:moveTo>
                    <a:pt x="16814" y="347700"/>
                  </a:moveTo>
                  <a:lnTo>
                    <a:pt x="16560" y="346786"/>
                  </a:lnTo>
                  <a:lnTo>
                    <a:pt x="15532" y="345871"/>
                  </a:lnTo>
                  <a:lnTo>
                    <a:pt x="14579" y="345643"/>
                  </a:lnTo>
                  <a:lnTo>
                    <a:pt x="5334" y="345643"/>
                  </a:lnTo>
                  <a:lnTo>
                    <a:pt x="4381" y="345871"/>
                  </a:lnTo>
                  <a:lnTo>
                    <a:pt x="3352" y="346786"/>
                  </a:lnTo>
                  <a:lnTo>
                    <a:pt x="3098" y="347700"/>
                  </a:lnTo>
                  <a:lnTo>
                    <a:pt x="3098" y="465658"/>
                  </a:lnTo>
                  <a:lnTo>
                    <a:pt x="3352" y="466572"/>
                  </a:lnTo>
                  <a:lnTo>
                    <a:pt x="4381" y="467487"/>
                  </a:lnTo>
                  <a:lnTo>
                    <a:pt x="5334" y="467715"/>
                  </a:lnTo>
                  <a:lnTo>
                    <a:pt x="14579" y="467715"/>
                  </a:lnTo>
                  <a:lnTo>
                    <a:pt x="15532" y="467487"/>
                  </a:lnTo>
                  <a:lnTo>
                    <a:pt x="16560" y="466572"/>
                  </a:lnTo>
                  <a:lnTo>
                    <a:pt x="16814" y="465658"/>
                  </a:lnTo>
                  <a:lnTo>
                    <a:pt x="16814" y="347700"/>
                  </a:lnTo>
                  <a:close/>
                </a:path>
                <a:path w="846455" h="470535">
                  <a:moveTo>
                    <a:pt x="83159" y="196253"/>
                  </a:moveTo>
                  <a:lnTo>
                    <a:pt x="53505" y="172135"/>
                  </a:lnTo>
                  <a:lnTo>
                    <a:pt x="43383" y="171450"/>
                  </a:lnTo>
                  <a:lnTo>
                    <a:pt x="36156" y="171831"/>
                  </a:lnTo>
                  <a:lnTo>
                    <a:pt x="2349" y="198310"/>
                  </a:lnTo>
                  <a:lnTo>
                    <a:pt x="0" y="215519"/>
                  </a:lnTo>
                  <a:lnTo>
                    <a:pt x="0" y="256552"/>
                  </a:lnTo>
                  <a:lnTo>
                    <a:pt x="24841" y="297205"/>
                  </a:lnTo>
                  <a:lnTo>
                    <a:pt x="32753" y="299008"/>
                  </a:lnTo>
                  <a:lnTo>
                    <a:pt x="42011" y="299008"/>
                  </a:lnTo>
                  <a:lnTo>
                    <a:pt x="75438" y="286664"/>
                  </a:lnTo>
                  <a:lnTo>
                    <a:pt x="77152" y="284949"/>
                  </a:lnTo>
                  <a:lnTo>
                    <a:pt x="79298" y="281520"/>
                  </a:lnTo>
                  <a:lnTo>
                    <a:pt x="82384" y="273291"/>
                  </a:lnTo>
                  <a:lnTo>
                    <a:pt x="83159" y="268897"/>
                  </a:lnTo>
                  <a:lnTo>
                    <a:pt x="83058" y="262610"/>
                  </a:lnTo>
                  <a:lnTo>
                    <a:pt x="82905" y="262089"/>
                  </a:lnTo>
                  <a:lnTo>
                    <a:pt x="81876" y="261175"/>
                  </a:lnTo>
                  <a:lnTo>
                    <a:pt x="80873" y="260946"/>
                  </a:lnTo>
                  <a:lnTo>
                    <a:pt x="71894" y="260946"/>
                  </a:lnTo>
                  <a:lnTo>
                    <a:pt x="70904" y="261124"/>
                  </a:lnTo>
                  <a:lnTo>
                    <a:pt x="69875" y="261797"/>
                  </a:lnTo>
                  <a:lnTo>
                    <a:pt x="69557" y="262610"/>
                  </a:lnTo>
                  <a:lnTo>
                    <a:pt x="69443" y="263867"/>
                  </a:lnTo>
                  <a:lnTo>
                    <a:pt x="66979" y="273837"/>
                  </a:lnTo>
                  <a:lnTo>
                    <a:pt x="61645" y="280962"/>
                  </a:lnTo>
                  <a:lnTo>
                    <a:pt x="53428" y="285242"/>
                  </a:lnTo>
                  <a:lnTo>
                    <a:pt x="42354" y="286664"/>
                  </a:lnTo>
                  <a:lnTo>
                    <a:pt x="32410" y="286664"/>
                  </a:lnTo>
                  <a:lnTo>
                    <a:pt x="14058" y="250482"/>
                  </a:lnTo>
                  <a:lnTo>
                    <a:pt x="14058" y="219976"/>
                  </a:lnTo>
                  <a:lnTo>
                    <a:pt x="32461" y="183616"/>
                  </a:lnTo>
                  <a:lnTo>
                    <a:pt x="42519" y="183616"/>
                  </a:lnTo>
                  <a:lnTo>
                    <a:pt x="69215" y="207340"/>
                  </a:lnTo>
                  <a:lnTo>
                    <a:pt x="69532" y="208140"/>
                  </a:lnTo>
                  <a:lnTo>
                    <a:pt x="70561" y="208826"/>
                  </a:lnTo>
                  <a:lnTo>
                    <a:pt x="71551" y="209003"/>
                  </a:lnTo>
                  <a:lnTo>
                    <a:pt x="80873" y="209003"/>
                  </a:lnTo>
                  <a:lnTo>
                    <a:pt x="81876" y="208775"/>
                  </a:lnTo>
                  <a:lnTo>
                    <a:pt x="82905" y="207860"/>
                  </a:lnTo>
                  <a:lnTo>
                    <a:pt x="83058" y="207340"/>
                  </a:lnTo>
                  <a:lnTo>
                    <a:pt x="83159" y="196253"/>
                  </a:lnTo>
                  <a:close/>
                </a:path>
                <a:path w="846455" h="470535">
                  <a:moveTo>
                    <a:pt x="83159" y="24803"/>
                  </a:moveTo>
                  <a:lnTo>
                    <a:pt x="53505" y="685"/>
                  </a:lnTo>
                  <a:lnTo>
                    <a:pt x="43383" y="0"/>
                  </a:lnTo>
                  <a:lnTo>
                    <a:pt x="36156" y="381"/>
                  </a:lnTo>
                  <a:lnTo>
                    <a:pt x="2349" y="26860"/>
                  </a:lnTo>
                  <a:lnTo>
                    <a:pt x="0" y="44069"/>
                  </a:lnTo>
                  <a:lnTo>
                    <a:pt x="0" y="85102"/>
                  </a:lnTo>
                  <a:lnTo>
                    <a:pt x="24841" y="125755"/>
                  </a:lnTo>
                  <a:lnTo>
                    <a:pt x="32753" y="127558"/>
                  </a:lnTo>
                  <a:lnTo>
                    <a:pt x="42011" y="127558"/>
                  </a:lnTo>
                  <a:lnTo>
                    <a:pt x="75438" y="115214"/>
                  </a:lnTo>
                  <a:lnTo>
                    <a:pt x="77152" y="113499"/>
                  </a:lnTo>
                  <a:lnTo>
                    <a:pt x="79298" y="110070"/>
                  </a:lnTo>
                  <a:lnTo>
                    <a:pt x="82384" y="101841"/>
                  </a:lnTo>
                  <a:lnTo>
                    <a:pt x="83159" y="97447"/>
                  </a:lnTo>
                  <a:lnTo>
                    <a:pt x="83058" y="91160"/>
                  </a:lnTo>
                  <a:lnTo>
                    <a:pt x="82905" y="90639"/>
                  </a:lnTo>
                  <a:lnTo>
                    <a:pt x="81876" y="89725"/>
                  </a:lnTo>
                  <a:lnTo>
                    <a:pt x="80873" y="89496"/>
                  </a:lnTo>
                  <a:lnTo>
                    <a:pt x="71894" y="89496"/>
                  </a:lnTo>
                  <a:lnTo>
                    <a:pt x="70904" y="89674"/>
                  </a:lnTo>
                  <a:lnTo>
                    <a:pt x="69875" y="90347"/>
                  </a:lnTo>
                  <a:lnTo>
                    <a:pt x="69557" y="91160"/>
                  </a:lnTo>
                  <a:lnTo>
                    <a:pt x="69443" y="92417"/>
                  </a:lnTo>
                  <a:lnTo>
                    <a:pt x="66979" y="102387"/>
                  </a:lnTo>
                  <a:lnTo>
                    <a:pt x="61645" y="109512"/>
                  </a:lnTo>
                  <a:lnTo>
                    <a:pt x="53428" y="113792"/>
                  </a:lnTo>
                  <a:lnTo>
                    <a:pt x="42354" y="115214"/>
                  </a:lnTo>
                  <a:lnTo>
                    <a:pt x="32410" y="115214"/>
                  </a:lnTo>
                  <a:lnTo>
                    <a:pt x="14058" y="79032"/>
                  </a:lnTo>
                  <a:lnTo>
                    <a:pt x="14058" y="48526"/>
                  </a:lnTo>
                  <a:lnTo>
                    <a:pt x="32461" y="12166"/>
                  </a:lnTo>
                  <a:lnTo>
                    <a:pt x="42519" y="12166"/>
                  </a:lnTo>
                  <a:lnTo>
                    <a:pt x="69215" y="35890"/>
                  </a:lnTo>
                  <a:lnTo>
                    <a:pt x="69532" y="36690"/>
                  </a:lnTo>
                  <a:lnTo>
                    <a:pt x="70561" y="37376"/>
                  </a:lnTo>
                  <a:lnTo>
                    <a:pt x="71551" y="37553"/>
                  </a:lnTo>
                  <a:lnTo>
                    <a:pt x="80873" y="37553"/>
                  </a:lnTo>
                  <a:lnTo>
                    <a:pt x="81876" y="37325"/>
                  </a:lnTo>
                  <a:lnTo>
                    <a:pt x="82905" y="36410"/>
                  </a:lnTo>
                  <a:lnTo>
                    <a:pt x="83058" y="35890"/>
                  </a:lnTo>
                  <a:lnTo>
                    <a:pt x="83159" y="24803"/>
                  </a:lnTo>
                  <a:close/>
                </a:path>
                <a:path w="846455" h="470535">
                  <a:moveTo>
                    <a:pt x="114363" y="4800"/>
                  </a:moveTo>
                  <a:lnTo>
                    <a:pt x="114109" y="3886"/>
                  </a:lnTo>
                  <a:lnTo>
                    <a:pt x="113080" y="2971"/>
                  </a:lnTo>
                  <a:lnTo>
                    <a:pt x="112128" y="2743"/>
                  </a:lnTo>
                  <a:lnTo>
                    <a:pt x="102870" y="2743"/>
                  </a:lnTo>
                  <a:lnTo>
                    <a:pt x="101930" y="2971"/>
                  </a:lnTo>
                  <a:lnTo>
                    <a:pt x="100901" y="3886"/>
                  </a:lnTo>
                  <a:lnTo>
                    <a:pt x="100647" y="4800"/>
                  </a:lnTo>
                  <a:lnTo>
                    <a:pt x="100647" y="122758"/>
                  </a:lnTo>
                  <a:lnTo>
                    <a:pt x="100901" y="123672"/>
                  </a:lnTo>
                  <a:lnTo>
                    <a:pt x="101930" y="124587"/>
                  </a:lnTo>
                  <a:lnTo>
                    <a:pt x="102870" y="124815"/>
                  </a:lnTo>
                  <a:lnTo>
                    <a:pt x="112128" y="124815"/>
                  </a:lnTo>
                  <a:lnTo>
                    <a:pt x="113080" y="124587"/>
                  </a:lnTo>
                  <a:lnTo>
                    <a:pt x="114109" y="123672"/>
                  </a:lnTo>
                  <a:lnTo>
                    <a:pt x="114363" y="122758"/>
                  </a:lnTo>
                  <a:lnTo>
                    <a:pt x="114363" y="4800"/>
                  </a:lnTo>
                  <a:close/>
                </a:path>
                <a:path w="846455" h="470535">
                  <a:moveTo>
                    <a:pt x="151739" y="367703"/>
                  </a:moveTo>
                  <a:lnTo>
                    <a:pt x="148945" y="359930"/>
                  </a:lnTo>
                  <a:lnTo>
                    <a:pt x="144437" y="355066"/>
                  </a:lnTo>
                  <a:lnTo>
                    <a:pt x="143344" y="353872"/>
                  </a:lnTo>
                  <a:lnTo>
                    <a:pt x="137782" y="349072"/>
                  </a:lnTo>
                  <a:lnTo>
                    <a:pt x="130695" y="345643"/>
                  </a:lnTo>
                  <a:lnTo>
                    <a:pt x="122085" y="343585"/>
                  </a:lnTo>
                  <a:lnTo>
                    <a:pt x="111963" y="342900"/>
                  </a:lnTo>
                  <a:lnTo>
                    <a:pt x="104724" y="343281"/>
                  </a:lnTo>
                  <a:lnTo>
                    <a:pt x="70929" y="369760"/>
                  </a:lnTo>
                  <a:lnTo>
                    <a:pt x="68592" y="386969"/>
                  </a:lnTo>
                  <a:lnTo>
                    <a:pt x="68592" y="428002"/>
                  </a:lnTo>
                  <a:lnTo>
                    <a:pt x="93421" y="468655"/>
                  </a:lnTo>
                  <a:lnTo>
                    <a:pt x="101333" y="470458"/>
                  </a:lnTo>
                  <a:lnTo>
                    <a:pt x="110591" y="470458"/>
                  </a:lnTo>
                  <a:lnTo>
                    <a:pt x="144030" y="458114"/>
                  </a:lnTo>
                  <a:lnTo>
                    <a:pt x="145745" y="456399"/>
                  </a:lnTo>
                  <a:lnTo>
                    <a:pt x="147891" y="452970"/>
                  </a:lnTo>
                  <a:lnTo>
                    <a:pt x="150977" y="444741"/>
                  </a:lnTo>
                  <a:lnTo>
                    <a:pt x="151739" y="440347"/>
                  </a:lnTo>
                  <a:lnTo>
                    <a:pt x="151638" y="434060"/>
                  </a:lnTo>
                  <a:lnTo>
                    <a:pt x="151485" y="433539"/>
                  </a:lnTo>
                  <a:lnTo>
                    <a:pt x="150456" y="432625"/>
                  </a:lnTo>
                  <a:lnTo>
                    <a:pt x="149453" y="432396"/>
                  </a:lnTo>
                  <a:lnTo>
                    <a:pt x="140487" y="432396"/>
                  </a:lnTo>
                  <a:lnTo>
                    <a:pt x="139484" y="432574"/>
                  </a:lnTo>
                  <a:lnTo>
                    <a:pt x="138455" y="433247"/>
                  </a:lnTo>
                  <a:lnTo>
                    <a:pt x="138137" y="434060"/>
                  </a:lnTo>
                  <a:lnTo>
                    <a:pt x="138023" y="435317"/>
                  </a:lnTo>
                  <a:lnTo>
                    <a:pt x="135547" y="445287"/>
                  </a:lnTo>
                  <a:lnTo>
                    <a:pt x="130213" y="452412"/>
                  </a:lnTo>
                  <a:lnTo>
                    <a:pt x="122008" y="456692"/>
                  </a:lnTo>
                  <a:lnTo>
                    <a:pt x="110934" y="458114"/>
                  </a:lnTo>
                  <a:lnTo>
                    <a:pt x="100990" y="458114"/>
                  </a:lnTo>
                  <a:lnTo>
                    <a:pt x="82651" y="421932"/>
                  </a:lnTo>
                  <a:lnTo>
                    <a:pt x="82651" y="391426"/>
                  </a:lnTo>
                  <a:lnTo>
                    <a:pt x="101053" y="355066"/>
                  </a:lnTo>
                  <a:lnTo>
                    <a:pt x="111112" y="355066"/>
                  </a:lnTo>
                  <a:lnTo>
                    <a:pt x="137795" y="378790"/>
                  </a:lnTo>
                  <a:lnTo>
                    <a:pt x="138112" y="379590"/>
                  </a:lnTo>
                  <a:lnTo>
                    <a:pt x="139141" y="380276"/>
                  </a:lnTo>
                  <a:lnTo>
                    <a:pt x="140144" y="380453"/>
                  </a:lnTo>
                  <a:lnTo>
                    <a:pt x="149453" y="380453"/>
                  </a:lnTo>
                  <a:lnTo>
                    <a:pt x="150456" y="380225"/>
                  </a:lnTo>
                  <a:lnTo>
                    <a:pt x="151485" y="379310"/>
                  </a:lnTo>
                  <a:lnTo>
                    <a:pt x="151638" y="378790"/>
                  </a:lnTo>
                  <a:lnTo>
                    <a:pt x="151739" y="367703"/>
                  </a:lnTo>
                  <a:close/>
                </a:path>
                <a:path w="846455" h="470535">
                  <a:moveTo>
                    <a:pt x="168021" y="286664"/>
                  </a:moveTo>
                  <a:lnTo>
                    <a:pt x="167767" y="285750"/>
                  </a:lnTo>
                  <a:lnTo>
                    <a:pt x="166738" y="284835"/>
                  </a:lnTo>
                  <a:lnTo>
                    <a:pt x="165798" y="284607"/>
                  </a:lnTo>
                  <a:lnTo>
                    <a:pt x="114363" y="284607"/>
                  </a:lnTo>
                  <a:lnTo>
                    <a:pt x="114363" y="176250"/>
                  </a:lnTo>
                  <a:lnTo>
                    <a:pt x="114109" y="175336"/>
                  </a:lnTo>
                  <a:lnTo>
                    <a:pt x="113080" y="174421"/>
                  </a:lnTo>
                  <a:lnTo>
                    <a:pt x="112128" y="174193"/>
                  </a:lnTo>
                  <a:lnTo>
                    <a:pt x="102870" y="174193"/>
                  </a:lnTo>
                  <a:lnTo>
                    <a:pt x="101930" y="174421"/>
                  </a:lnTo>
                  <a:lnTo>
                    <a:pt x="100901" y="175336"/>
                  </a:lnTo>
                  <a:lnTo>
                    <a:pt x="100647" y="176250"/>
                  </a:lnTo>
                  <a:lnTo>
                    <a:pt x="100647" y="294208"/>
                  </a:lnTo>
                  <a:lnTo>
                    <a:pt x="100901" y="295122"/>
                  </a:lnTo>
                  <a:lnTo>
                    <a:pt x="101930" y="296037"/>
                  </a:lnTo>
                  <a:lnTo>
                    <a:pt x="102870" y="296265"/>
                  </a:lnTo>
                  <a:lnTo>
                    <a:pt x="165798" y="296265"/>
                  </a:lnTo>
                  <a:lnTo>
                    <a:pt x="166738" y="296037"/>
                  </a:lnTo>
                  <a:lnTo>
                    <a:pt x="167767" y="295122"/>
                  </a:lnTo>
                  <a:lnTo>
                    <a:pt x="168021" y="294208"/>
                  </a:lnTo>
                  <a:lnTo>
                    <a:pt x="168021" y="286664"/>
                  </a:lnTo>
                  <a:close/>
                </a:path>
                <a:path w="846455" h="470535">
                  <a:moveTo>
                    <a:pt x="196316" y="176250"/>
                  </a:moveTo>
                  <a:lnTo>
                    <a:pt x="196049" y="175336"/>
                  </a:lnTo>
                  <a:lnTo>
                    <a:pt x="195021" y="174421"/>
                  </a:lnTo>
                  <a:lnTo>
                    <a:pt x="194081" y="174193"/>
                  </a:lnTo>
                  <a:lnTo>
                    <a:pt x="184823" y="174193"/>
                  </a:lnTo>
                  <a:lnTo>
                    <a:pt x="183883" y="174421"/>
                  </a:lnTo>
                  <a:lnTo>
                    <a:pt x="182854" y="175336"/>
                  </a:lnTo>
                  <a:lnTo>
                    <a:pt x="182600" y="176250"/>
                  </a:lnTo>
                  <a:lnTo>
                    <a:pt x="182600" y="294208"/>
                  </a:lnTo>
                  <a:lnTo>
                    <a:pt x="182854" y="295122"/>
                  </a:lnTo>
                  <a:lnTo>
                    <a:pt x="183883" y="296037"/>
                  </a:lnTo>
                  <a:lnTo>
                    <a:pt x="184823" y="296265"/>
                  </a:lnTo>
                  <a:lnTo>
                    <a:pt x="194081" y="296265"/>
                  </a:lnTo>
                  <a:lnTo>
                    <a:pt x="195021" y="296037"/>
                  </a:lnTo>
                  <a:lnTo>
                    <a:pt x="196049" y="295122"/>
                  </a:lnTo>
                  <a:lnTo>
                    <a:pt x="196316" y="294208"/>
                  </a:lnTo>
                  <a:lnTo>
                    <a:pt x="196316" y="176250"/>
                  </a:lnTo>
                  <a:close/>
                </a:path>
                <a:path w="846455" h="470535">
                  <a:moveTo>
                    <a:pt x="217741" y="4800"/>
                  </a:moveTo>
                  <a:lnTo>
                    <a:pt x="217487" y="3886"/>
                  </a:lnTo>
                  <a:lnTo>
                    <a:pt x="216458" y="2971"/>
                  </a:lnTo>
                  <a:lnTo>
                    <a:pt x="215519" y="2743"/>
                  </a:lnTo>
                  <a:lnTo>
                    <a:pt x="206260" y="2743"/>
                  </a:lnTo>
                  <a:lnTo>
                    <a:pt x="205320" y="2971"/>
                  </a:lnTo>
                  <a:lnTo>
                    <a:pt x="204292" y="3886"/>
                  </a:lnTo>
                  <a:lnTo>
                    <a:pt x="204025" y="4800"/>
                  </a:lnTo>
                  <a:lnTo>
                    <a:pt x="204025" y="83502"/>
                  </a:lnTo>
                  <a:lnTo>
                    <a:pt x="202387" y="97218"/>
                  </a:lnTo>
                  <a:lnTo>
                    <a:pt x="197472" y="107022"/>
                  </a:lnTo>
                  <a:lnTo>
                    <a:pt x="189280" y="112903"/>
                  </a:lnTo>
                  <a:lnTo>
                    <a:pt x="177800" y="114871"/>
                  </a:lnTo>
                  <a:lnTo>
                    <a:pt x="175564" y="114871"/>
                  </a:lnTo>
                  <a:lnTo>
                    <a:pt x="164160" y="112903"/>
                  </a:lnTo>
                  <a:lnTo>
                    <a:pt x="156019" y="107022"/>
                  </a:lnTo>
                  <a:lnTo>
                    <a:pt x="151130" y="97218"/>
                  </a:lnTo>
                  <a:lnTo>
                    <a:pt x="149504" y="83502"/>
                  </a:lnTo>
                  <a:lnTo>
                    <a:pt x="149504" y="4800"/>
                  </a:lnTo>
                  <a:lnTo>
                    <a:pt x="149250" y="3886"/>
                  </a:lnTo>
                  <a:lnTo>
                    <a:pt x="148221" y="2971"/>
                  </a:lnTo>
                  <a:lnTo>
                    <a:pt x="147281" y="2743"/>
                  </a:lnTo>
                  <a:lnTo>
                    <a:pt x="138023" y="2743"/>
                  </a:lnTo>
                  <a:lnTo>
                    <a:pt x="137083" y="2971"/>
                  </a:lnTo>
                  <a:lnTo>
                    <a:pt x="136055" y="3886"/>
                  </a:lnTo>
                  <a:lnTo>
                    <a:pt x="135788" y="4800"/>
                  </a:lnTo>
                  <a:lnTo>
                    <a:pt x="135813" y="83502"/>
                  </a:lnTo>
                  <a:lnTo>
                    <a:pt x="138290" y="102679"/>
                  </a:lnTo>
                  <a:lnTo>
                    <a:pt x="145821" y="116497"/>
                  </a:lnTo>
                  <a:lnTo>
                    <a:pt x="158356" y="124790"/>
                  </a:lnTo>
                  <a:lnTo>
                    <a:pt x="175907" y="127558"/>
                  </a:lnTo>
                  <a:lnTo>
                    <a:pt x="177457" y="127558"/>
                  </a:lnTo>
                  <a:lnTo>
                    <a:pt x="208635" y="114871"/>
                  </a:lnTo>
                  <a:lnTo>
                    <a:pt x="212001" y="110159"/>
                  </a:lnTo>
                  <a:lnTo>
                    <a:pt x="215188" y="102565"/>
                  </a:lnTo>
                  <a:lnTo>
                    <a:pt x="217106" y="93624"/>
                  </a:lnTo>
                  <a:lnTo>
                    <a:pt x="217728" y="83502"/>
                  </a:lnTo>
                  <a:lnTo>
                    <a:pt x="217741" y="4800"/>
                  </a:lnTo>
                  <a:close/>
                </a:path>
                <a:path w="846455" h="470535">
                  <a:moveTo>
                    <a:pt x="236613" y="458114"/>
                  </a:moveTo>
                  <a:lnTo>
                    <a:pt x="236347" y="457200"/>
                  </a:lnTo>
                  <a:lnTo>
                    <a:pt x="235318" y="456285"/>
                  </a:lnTo>
                  <a:lnTo>
                    <a:pt x="234378" y="456057"/>
                  </a:lnTo>
                  <a:lnTo>
                    <a:pt x="182943" y="456057"/>
                  </a:lnTo>
                  <a:lnTo>
                    <a:pt x="182943" y="347700"/>
                  </a:lnTo>
                  <a:lnTo>
                    <a:pt x="182689" y="346786"/>
                  </a:lnTo>
                  <a:lnTo>
                    <a:pt x="181660" y="345871"/>
                  </a:lnTo>
                  <a:lnTo>
                    <a:pt x="180721" y="345643"/>
                  </a:lnTo>
                  <a:lnTo>
                    <a:pt x="171462" y="345643"/>
                  </a:lnTo>
                  <a:lnTo>
                    <a:pt x="170510" y="345871"/>
                  </a:lnTo>
                  <a:lnTo>
                    <a:pt x="169481" y="346786"/>
                  </a:lnTo>
                  <a:lnTo>
                    <a:pt x="169227" y="347700"/>
                  </a:lnTo>
                  <a:lnTo>
                    <a:pt x="169227" y="465658"/>
                  </a:lnTo>
                  <a:lnTo>
                    <a:pt x="169481" y="466572"/>
                  </a:lnTo>
                  <a:lnTo>
                    <a:pt x="170510" y="467487"/>
                  </a:lnTo>
                  <a:lnTo>
                    <a:pt x="171462" y="467715"/>
                  </a:lnTo>
                  <a:lnTo>
                    <a:pt x="234378" y="467715"/>
                  </a:lnTo>
                  <a:lnTo>
                    <a:pt x="235318" y="467487"/>
                  </a:lnTo>
                  <a:lnTo>
                    <a:pt x="236347" y="466572"/>
                  </a:lnTo>
                  <a:lnTo>
                    <a:pt x="236613" y="465658"/>
                  </a:lnTo>
                  <a:lnTo>
                    <a:pt x="236613" y="458114"/>
                  </a:lnTo>
                  <a:close/>
                </a:path>
                <a:path w="846455" h="470535">
                  <a:moveTo>
                    <a:pt x="264896" y="347700"/>
                  </a:moveTo>
                  <a:lnTo>
                    <a:pt x="264642" y="346786"/>
                  </a:lnTo>
                  <a:lnTo>
                    <a:pt x="263613" y="345871"/>
                  </a:lnTo>
                  <a:lnTo>
                    <a:pt x="262661" y="345643"/>
                  </a:lnTo>
                  <a:lnTo>
                    <a:pt x="253403" y="345643"/>
                  </a:lnTo>
                  <a:lnTo>
                    <a:pt x="252463" y="345871"/>
                  </a:lnTo>
                  <a:lnTo>
                    <a:pt x="251434" y="346786"/>
                  </a:lnTo>
                  <a:lnTo>
                    <a:pt x="251180" y="347700"/>
                  </a:lnTo>
                  <a:lnTo>
                    <a:pt x="251180" y="465658"/>
                  </a:lnTo>
                  <a:lnTo>
                    <a:pt x="251434" y="466572"/>
                  </a:lnTo>
                  <a:lnTo>
                    <a:pt x="252463" y="467487"/>
                  </a:lnTo>
                  <a:lnTo>
                    <a:pt x="253403" y="467715"/>
                  </a:lnTo>
                  <a:lnTo>
                    <a:pt x="262661" y="467715"/>
                  </a:lnTo>
                  <a:lnTo>
                    <a:pt x="263613" y="467487"/>
                  </a:lnTo>
                  <a:lnTo>
                    <a:pt x="264642" y="466572"/>
                  </a:lnTo>
                  <a:lnTo>
                    <a:pt x="264896" y="465658"/>
                  </a:lnTo>
                  <a:lnTo>
                    <a:pt x="264896" y="347700"/>
                  </a:lnTo>
                  <a:close/>
                </a:path>
                <a:path w="846455" h="470535">
                  <a:moveTo>
                    <a:pt x="290271" y="286664"/>
                  </a:moveTo>
                  <a:lnTo>
                    <a:pt x="290004" y="285750"/>
                  </a:lnTo>
                  <a:lnTo>
                    <a:pt x="288975" y="284835"/>
                  </a:lnTo>
                  <a:lnTo>
                    <a:pt x="288036" y="284607"/>
                  </a:lnTo>
                  <a:lnTo>
                    <a:pt x="232664" y="284607"/>
                  </a:lnTo>
                  <a:lnTo>
                    <a:pt x="232664" y="239344"/>
                  </a:lnTo>
                  <a:lnTo>
                    <a:pt x="282892" y="239344"/>
                  </a:lnTo>
                  <a:lnTo>
                    <a:pt x="283832" y="239115"/>
                  </a:lnTo>
                  <a:lnTo>
                    <a:pt x="284861" y="238201"/>
                  </a:lnTo>
                  <a:lnTo>
                    <a:pt x="285127" y="237286"/>
                  </a:lnTo>
                  <a:lnTo>
                    <a:pt x="285127" y="229743"/>
                  </a:lnTo>
                  <a:lnTo>
                    <a:pt x="284861" y="228828"/>
                  </a:lnTo>
                  <a:lnTo>
                    <a:pt x="283832" y="227914"/>
                  </a:lnTo>
                  <a:lnTo>
                    <a:pt x="282892" y="227685"/>
                  </a:lnTo>
                  <a:lnTo>
                    <a:pt x="232664" y="227685"/>
                  </a:lnTo>
                  <a:lnTo>
                    <a:pt x="232664" y="185851"/>
                  </a:lnTo>
                  <a:lnTo>
                    <a:pt x="287350" y="185851"/>
                  </a:lnTo>
                  <a:lnTo>
                    <a:pt x="287350" y="174193"/>
                  </a:lnTo>
                  <a:lnTo>
                    <a:pt x="221170" y="174193"/>
                  </a:lnTo>
                  <a:lnTo>
                    <a:pt x="220230" y="174421"/>
                  </a:lnTo>
                  <a:lnTo>
                    <a:pt x="219202" y="175336"/>
                  </a:lnTo>
                  <a:lnTo>
                    <a:pt x="218948" y="176250"/>
                  </a:lnTo>
                  <a:lnTo>
                    <a:pt x="218948" y="294208"/>
                  </a:lnTo>
                  <a:lnTo>
                    <a:pt x="219202" y="295122"/>
                  </a:lnTo>
                  <a:lnTo>
                    <a:pt x="220230" y="296037"/>
                  </a:lnTo>
                  <a:lnTo>
                    <a:pt x="221170" y="296265"/>
                  </a:lnTo>
                  <a:lnTo>
                    <a:pt x="288036" y="296265"/>
                  </a:lnTo>
                  <a:lnTo>
                    <a:pt x="288975" y="296037"/>
                  </a:lnTo>
                  <a:lnTo>
                    <a:pt x="290004" y="295122"/>
                  </a:lnTo>
                  <a:lnTo>
                    <a:pt x="290271" y="294208"/>
                  </a:lnTo>
                  <a:lnTo>
                    <a:pt x="290271" y="286664"/>
                  </a:lnTo>
                  <a:close/>
                </a:path>
                <a:path w="846455" h="470535">
                  <a:moveTo>
                    <a:pt x="316674" y="4800"/>
                  </a:moveTo>
                  <a:lnTo>
                    <a:pt x="316407" y="3886"/>
                  </a:lnTo>
                  <a:lnTo>
                    <a:pt x="315379" y="2971"/>
                  </a:lnTo>
                  <a:lnTo>
                    <a:pt x="314439" y="2743"/>
                  </a:lnTo>
                  <a:lnTo>
                    <a:pt x="232143" y="2743"/>
                  </a:lnTo>
                  <a:lnTo>
                    <a:pt x="231203" y="2971"/>
                  </a:lnTo>
                  <a:lnTo>
                    <a:pt x="230174" y="3886"/>
                  </a:lnTo>
                  <a:lnTo>
                    <a:pt x="229920" y="4800"/>
                  </a:lnTo>
                  <a:lnTo>
                    <a:pt x="229920" y="12344"/>
                  </a:lnTo>
                  <a:lnTo>
                    <a:pt x="230174" y="13258"/>
                  </a:lnTo>
                  <a:lnTo>
                    <a:pt x="231203" y="14173"/>
                  </a:lnTo>
                  <a:lnTo>
                    <a:pt x="232143" y="14401"/>
                  </a:lnTo>
                  <a:lnTo>
                    <a:pt x="266433" y="14401"/>
                  </a:lnTo>
                  <a:lnTo>
                    <a:pt x="266547" y="123164"/>
                  </a:lnTo>
                  <a:lnTo>
                    <a:pt x="266687" y="123672"/>
                  </a:lnTo>
                  <a:lnTo>
                    <a:pt x="267716" y="124587"/>
                  </a:lnTo>
                  <a:lnTo>
                    <a:pt x="268668" y="124815"/>
                  </a:lnTo>
                  <a:lnTo>
                    <a:pt x="277926" y="124815"/>
                  </a:lnTo>
                  <a:lnTo>
                    <a:pt x="278866" y="124587"/>
                  </a:lnTo>
                  <a:lnTo>
                    <a:pt x="279895" y="123672"/>
                  </a:lnTo>
                  <a:lnTo>
                    <a:pt x="280035" y="123164"/>
                  </a:lnTo>
                  <a:lnTo>
                    <a:pt x="280149" y="14401"/>
                  </a:lnTo>
                  <a:lnTo>
                    <a:pt x="314439" y="14401"/>
                  </a:lnTo>
                  <a:lnTo>
                    <a:pt x="315379" y="14173"/>
                  </a:lnTo>
                  <a:lnTo>
                    <a:pt x="316407" y="13258"/>
                  </a:lnTo>
                  <a:lnTo>
                    <a:pt x="316674" y="12344"/>
                  </a:lnTo>
                  <a:lnTo>
                    <a:pt x="316674" y="4800"/>
                  </a:lnTo>
                  <a:close/>
                </a:path>
                <a:path w="846455" h="470535">
                  <a:moveTo>
                    <a:pt x="358851" y="458114"/>
                  </a:moveTo>
                  <a:lnTo>
                    <a:pt x="358597" y="457200"/>
                  </a:lnTo>
                  <a:lnTo>
                    <a:pt x="357568" y="456285"/>
                  </a:lnTo>
                  <a:lnTo>
                    <a:pt x="356616" y="456057"/>
                  </a:lnTo>
                  <a:lnTo>
                    <a:pt x="301244" y="456057"/>
                  </a:lnTo>
                  <a:lnTo>
                    <a:pt x="301244" y="410794"/>
                  </a:lnTo>
                  <a:lnTo>
                    <a:pt x="351472" y="410794"/>
                  </a:lnTo>
                  <a:lnTo>
                    <a:pt x="352425" y="410565"/>
                  </a:lnTo>
                  <a:lnTo>
                    <a:pt x="353453" y="409651"/>
                  </a:lnTo>
                  <a:lnTo>
                    <a:pt x="353707" y="408736"/>
                  </a:lnTo>
                  <a:lnTo>
                    <a:pt x="353707" y="401193"/>
                  </a:lnTo>
                  <a:lnTo>
                    <a:pt x="353453" y="400278"/>
                  </a:lnTo>
                  <a:lnTo>
                    <a:pt x="352425" y="399364"/>
                  </a:lnTo>
                  <a:lnTo>
                    <a:pt x="351472" y="399135"/>
                  </a:lnTo>
                  <a:lnTo>
                    <a:pt x="301244" y="399135"/>
                  </a:lnTo>
                  <a:lnTo>
                    <a:pt x="301244" y="357301"/>
                  </a:lnTo>
                  <a:lnTo>
                    <a:pt x="355930" y="357301"/>
                  </a:lnTo>
                  <a:lnTo>
                    <a:pt x="355930" y="345643"/>
                  </a:lnTo>
                  <a:lnTo>
                    <a:pt x="289750" y="345643"/>
                  </a:lnTo>
                  <a:lnTo>
                    <a:pt x="288810" y="345871"/>
                  </a:lnTo>
                  <a:lnTo>
                    <a:pt x="287782" y="346786"/>
                  </a:lnTo>
                  <a:lnTo>
                    <a:pt x="287528" y="347700"/>
                  </a:lnTo>
                  <a:lnTo>
                    <a:pt x="287528" y="465658"/>
                  </a:lnTo>
                  <a:lnTo>
                    <a:pt x="287782" y="466572"/>
                  </a:lnTo>
                  <a:lnTo>
                    <a:pt x="288810" y="467487"/>
                  </a:lnTo>
                  <a:lnTo>
                    <a:pt x="289750" y="467715"/>
                  </a:lnTo>
                  <a:lnTo>
                    <a:pt x="356616" y="467715"/>
                  </a:lnTo>
                  <a:lnTo>
                    <a:pt x="357568" y="467487"/>
                  </a:lnTo>
                  <a:lnTo>
                    <a:pt x="358597" y="466572"/>
                  </a:lnTo>
                  <a:lnTo>
                    <a:pt x="358851" y="465658"/>
                  </a:lnTo>
                  <a:lnTo>
                    <a:pt x="358851" y="458114"/>
                  </a:lnTo>
                  <a:close/>
                </a:path>
                <a:path w="846455" h="470535">
                  <a:moveTo>
                    <a:pt x="390385" y="273126"/>
                  </a:moveTo>
                  <a:lnTo>
                    <a:pt x="390372" y="176199"/>
                  </a:lnTo>
                  <a:lnTo>
                    <a:pt x="390131" y="175336"/>
                  </a:lnTo>
                  <a:lnTo>
                    <a:pt x="389102" y="174421"/>
                  </a:lnTo>
                  <a:lnTo>
                    <a:pt x="388162" y="174193"/>
                  </a:lnTo>
                  <a:lnTo>
                    <a:pt x="379247" y="174193"/>
                  </a:lnTo>
                  <a:lnTo>
                    <a:pt x="378307" y="174421"/>
                  </a:lnTo>
                  <a:lnTo>
                    <a:pt x="377278" y="175336"/>
                  </a:lnTo>
                  <a:lnTo>
                    <a:pt x="377024" y="176199"/>
                  </a:lnTo>
                  <a:lnTo>
                    <a:pt x="377012" y="273126"/>
                  </a:lnTo>
                  <a:lnTo>
                    <a:pt x="337083" y="197332"/>
                  </a:lnTo>
                  <a:lnTo>
                    <a:pt x="323062" y="174193"/>
                  </a:lnTo>
                  <a:lnTo>
                    <a:pt x="312039" y="174193"/>
                  </a:lnTo>
                  <a:lnTo>
                    <a:pt x="311099" y="174421"/>
                  </a:lnTo>
                  <a:lnTo>
                    <a:pt x="310070" y="175336"/>
                  </a:lnTo>
                  <a:lnTo>
                    <a:pt x="309816" y="176199"/>
                  </a:lnTo>
                  <a:lnTo>
                    <a:pt x="309816" y="294271"/>
                  </a:lnTo>
                  <a:lnTo>
                    <a:pt x="310070" y="295122"/>
                  </a:lnTo>
                  <a:lnTo>
                    <a:pt x="311099" y="296037"/>
                  </a:lnTo>
                  <a:lnTo>
                    <a:pt x="312039" y="296265"/>
                  </a:lnTo>
                  <a:lnTo>
                    <a:pt x="320954" y="296265"/>
                  </a:lnTo>
                  <a:lnTo>
                    <a:pt x="321894" y="296037"/>
                  </a:lnTo>
                  <a:lnTo>
                    <a:pt x="322922" y="295122"/>
                  </a:lnTo>
                  <a:lnTo>
                    <a:pt x="323164" y="294271"/>
                  </a:lnTo>
                  <a:lnTo>
                    <a:pt x="323176" y="197332"/>
                  </a:lnTo>
                  <a:lnTo>
                    <a:pt x="373583" y="293014"/>
                  </a:lnTo>
                  <a:lnTo>
                    <a:pt x="374269" y="294271"/>
                  </a:lnTo>
                  <a:lnTo>
                    <a:pt x="374929" y="295122"/>
                  </a:lnTo>
                  <a:lnTo>
                    <a:pt x="376186" y="296037"/>
                  </a:lnTo>
                  <a:lnTo>
                    <a:pt x="377126" y="296265"/>
                  </a:lnTo>
                  <a:lnTo>
                    <a:pt x="388162" y="296265"/>
                  </a:lnTo>
                  <a:lnTo>
                    <a:pt x="389102" y="296037"/>
                  </a:lnTo>
                  <a:lnTo>
                    <a:pt x="390131" y="295122"/>
                  </a:lnTo>
                  <a:lnTo>
                    <a:pt x="390372" y="294271"/>
                  </a:lnTo>
                  <a:lnTo>
                    <a:pt x="390385" y="273126"/>
                  </a:lnTo>
                  <a:close/>
                </a:path>
                <a:path w="846455" h="470535">
                  <a:moveTo>
                    <a:pt x="406679" y="124129"/>
                  </a:moveTo>
                  <a:lnTo>
                    <a:pt x="406565" y="121894"/>
                  </a:lnTo>
                  <a:lnTo>
                    <a:pt x="396303" y="91389"/>
                  </a:lnTo>
                  <a:lnTo>
                    <a:pt x="392277" y="79387"/>
                  </a:lnTo>
                  <a:lnTo>
                    <a:pt x="377875" y="36576"/>
                  </a:lnTo>
                  <a:lnTo>
                    <a:pt x="377875" y="79387"/>
                  </a:lnTo>
                  <a:lnTo>
                    <a:pt x="336384" y="79387"/>
                  </a:lnTo>
                  <a:lnTo>
                    <a:pt x="357301" y="16294"/>
                  </a:lnTo>
                  <a:lnTo>
                    <a:pt x="377875" y="79387"/>
                  </a:lnTo>
                  <a:lnTo>
                    <a:pt x="377875" y="36576"/>
                  </a:lnTo>
                  <a:lnTo>
                    <a:pt x="364680" y="2743"/>
                  </a:lnTo>
                  <a:lnTo>
                    <a:pt x="350964" y="2743"/>
                  </a:lnTo>
                  <a:lnTo>
                    <a:pt x="308381" y="121894"/>
                  </a:lnTo>
                  <a:lnTo>
                    <a:pt x="308267" y="124129"/>
                  </a:lnTo>
                  <a:lnTo>
                    <a:pt x="309181" y="124815"/>
                  </a:lnTo>
                  <a:lnTo>
                    <a:pt x="319697" y="124815"/>
                  </a:lnTo>
                  <a:lnTo>
                    <a:pt x="320675" y="124637"/>
                  </a:lnTo>
                  <a:lnTo>
                    <a:pt x="321589" y="123952"/>
                  </a:lnTo>
                  <a:lnTo>
                    <a:pt x="322046" y="123164"/>
                  </a:lnTo>
                  <a:lnTo>
                    <a:pt x="322503" y="121894"/>
                  </a:lnTo>
                  <a:lnTo>
                    <a:pt x="332447" y="91389"/>
                  </a:lnTo>
                  <a:lnTo>
                    <a:pt x="381825" y="91389"/>
                  </a:lnTo>
                  <a:lnTo>
                    <a:pt x="394741" y="124815"/>
                  </a:lnTo>
                  <a:lnTo>
                    <a:pt x="405765" y="124815"/>
                  </a:lnTo>
                  <a:lnTo>
                    <a:pt x="406679" y="124129"/>
                  </a:lnTo>
                  <a:close/>
                </a:path>
                <a:path w="846455" h="470535">
                  <a:moveTo>
                    <a:pt x="458978" y="444576"/>
                  </a:moveTo>
                  <a:lnTo>
                    <a:pt x="458952" y="347649"/>
                  </a:lnTo>
                  <a:lnTo>
                    <a:pt x="458724" y="346786"/>
                  </a:lnTo>
                  <a:lnTo>
                    <a:pt x="457695" y="345871"/>
                  </a:lnTo>
                  <a:lnTo>
                    <a:pt x="456742" y="345643"/>
                  </a:lnTo>
                  <a:lnTo>
                    <a:pt x="447827" y="345643"/>
                  </a:lnTo>
                  <a:lnTo>
                    <a:pt x="446887" y="345871"/>
                  </a:lnTo>
                  <a:lnTo>
                    <a:pt x="445858" y="346786"/>
                  </a:lnTo>
                  <a:lnTo>
                    <a:pt x="445617" y="347649"/>
                  </a:lnTo>
                  <a:lnTo>
                    <a:pt x="445604" y="444576"/>
                  </a:lnTo>
                  <a:lnTo>
                    <a:pt x="405663" y="368782"/>
                  </a:lnTo>
                  <a:lnTo>
                    <a:pt x="391655" y="345643"/>
                  </a:lnTo>
                  <a:lnTo>
                    <a:pt x="380619" y="345643"/>
                  </a:lnTo>
                  <a:lnTo>
                    <a:pt x="379679" y="345871"/>
                  </a:lnTo>
                  <a:lnTo>
                    <a:pt x="378650" y="346786"/>
                  </a:lnTo>
                  <a:lnTo>
                    <a:pt x="378409" y="347649"/>
                  </a:lnTo>
                  <a:lnTo>
                    <a:pt x="378409" y="465721"/>
                  </a:lnTo>
                  <a:lnTo>
                    <a:pt x="378650" y="466572"/>
                  </a:lnTo>
                  <a:lnTo>
                    <a:pt x="379679" y="467487"/>
                  </a:lnTo>
                  <a:lnTo>
                    <a:pt x="380619" y="467715"/>
                  </a:lnTo>
                  <a:lnTo>
                    <a:pt x="389534" y="467715"/>
                  </a:lnTo>
                  <a:lnTo>
                    <a:pt x="390486" y="467487"/>
                  </a:lnTo>
                  <a:lnTo>
                    <a:pt x="391515" y="466572"/>
                  </a:lnTo>
                  <a:lnTo>
                    <a:pt x="391744" y="465721"/>
                  </a:lnTo>
                  <a:lnTo>
                    <a:pt x="391769" y="368782"/>
                  </a:lnTo>
                  <a:lnTo>
                    <a:pt x="442175" y="464464"/>
                  </a:lnTo>
                  <a:lnTo>
                    <a:pt x="442861" y="465721"/>
                  </a:lnTo>
                  <a:lnTo>
                    <a:pt x="443509" y="466572"/>
                  </a:lnTo>
                  <a:lnTo>
                    <a:pt x="444766" y="467487"/>
                  </a:lnTo>
                  <a:lnTo>
                    <a:pt x="445719" y="467715"/>
                  </a:lnTo>
                  <a:lnTo>
                    <a:pt x="456742" y="467715"/>
                  </a:lnTo>
                  <a:lnTo>
                    <a:pt x="457695" y="467487"/>
                  </a:lnTo>
                  <a:lnTo>
                    <a:pt x="458724" y="466572"/>
                  </a:lnTo>
                  <a:lnTo>
                    <a:pt x="458952" y="465721"/>
                  </a:lnTo>
                  <a:lnTo>
                    <a:pt x="458978" y="444576"/>
                  </a:lnTo>
                  <a:close/>
                </a:path>
                <a:path w="846455" h="470535">
                  <a:moveTo>
                    <a:pt x="490512" y="176250"/>
                  </a:moveTo>
                  <a:lnTo>
                    <a:pt x="490258" y="175336"/>
                  </a:lnTo>
                  <a:lnTo>
                    <a:pt x="489229" y="174421"/>
                  </a:lnTo>
                  <a:lnTo>
                    <a:pt x="488289" y="174193"/>
                  </a:lnTo>
                  <a:lnTo>
                    <a:pt x="405993" y="174193"/>
                  </a:lnTo>
                  <a:lnTo>
                    <a:pt x="405053" y="174421"/>
                  </a:lnTo>
                  <a:lnTo>
                    <a:pt x="404025" y="175336"/>
                  </a:lnTo>
                  <a:lnTo>
                    <a:pt x="403758" y="176250"/>
                  </a:lnTo>
                  <a:lnTo>
                    <a:pt x="403758" y="183794"/>
                  </a:lnTo>
                  <a:lnTo>
                    <a:pt x="404025" y="184708"/>
                  </a:lnTo>
                  <a:lnTo>
                    <a:pt x="405053" y="185623"/>
                  </a:lnTo>
                  <a:lnTo>
                    <a:pt x="405993" y="185851"/>
                  </a:lnTo>
                  <a:lnTo>
                    <a:pt x="440283" y="185851"/>
                  </a:lnTo>
                  <a:lnTo>
                    <a:pt x="440283" y="294208"/>
                  </a:lnTo>
                  <a:lnTo>
                    <a:pt x="440537" y="295122"/>
                  </a:lnTo>
                  <a:lnTo>
                    <a:pt x="441566" y="296037"/>
                  </a:lnTo>
                  <a:lnTo>
                    <a:pt x="442506" y="296265"/>
                  </a:lnTo>
                  <a:lnTo>
                    <a:pt x="451764" y="296265"/>
                  </a:lnTo>
                  <a:lnTo>
                    <a:pt x="452716" y="296037"/>
                  </a:lnTo>
                  <a:lnTo>
                    <a:pt x="453745" y="295122"/>
                  </a:lnTo>
                  <a:lnTo>
                    <a:pt x="453999" y="294208"/>
                  </a:lnTo>
                  <a:lnTo>
                    <a:pt x="453999" y="185851"/>
                  </a:lnTo>
                  <a:lnTo>
                    <a:pt x="488289" y="185851"/>
                  </a:lnTo>
                  <a:lnTo>
                    <a:pt x="489229" y="185623"/>
                  </a:lnTo>
                  <a:lnTo>
                    <a:pt x="490258" y="184708"/>
                  </a:lnTo>
                  <a:lnTo>
                    <a:pt x="490512" y="183794"/>
                  </a:lnTo>
                  <a:lnTo>
                    <a:pt x="490512" y="176250"/>
                  </a:lnTo>
                  <a:close/>
                </a:path>
                <a:path w="846455" h="470535">
                  <a:moveTo>
                    <a:pt x="499783" y="82753"/>
                  </a:moveTo>
                  <a:lnTo>
                    <a:pt x="499541" y="43916"/>
                  </a:lnTo>
                  <a:lnTo>
                    <a:pt x="489864" y="14401"/>
                  </a:lnTo>
                  <a:lnTo>
                    <a:pt x="488429" y="12750"/>
                  </a:lnTo>
                  <a:lnTo>
                    <a:pt x="485724" y="11188"/>
                  </a:lnTo>
                  <a:lnTo>
                    <a:pt x="485724" y="50063"/>
                  </a:lnTo>
                  <a:lnTo>
                    <a:pt x="485724" y="77495"/>
                  </a:lnTo>
                  <a:lnTo>
                    <a:pt x="466801" y="113157"/>
                  </a:lnTo>
                  <a:lnTo>
                    <a:pt x="432396" y="113157"/>
                  </a:lnTo>
                  <a:lnTo>
                    <a:pt x="432396" y="14401"/>
                  </a:lnTo>
                  <a:lnTo>
                    <a:pt x="466801" y="14401"/>
                  </a:lnTo>
                  <a:lnTo>
                    <a:pt x="485724" y="50063"/>
                  </a:lnTo>
                  <a:lnTo>
                    <a:pt x="485724" y="11188"/>
                  </a:lnTo>
                  <a:lnTo>
                    <a:pt x="474599" y="4749"/>
                  </a:lnTo>
                  <a:lnTo>
                    <a:pt x="466458" y="2743"/>
                  </a:lnTo>
                  <a:lnTo>
                    <a:pt x="420916" y="2743"/>
                  </a:lnTo>
                  <a:lnTo>
                    <a:pt x="419963" y="2971"/>
                  </a:lnTo>
                  <a:lnTo>
                    <a:pt x="418934" y="3886"/>
                  </a:lnTo>
                  <a:lnTo>
                    <a:pt x="418693" y="4749"/>
                  </a:lnTo>
                  <a:lnTo>
                    <a:pt x="418719" y="122897"/>
                  </a:lnTo>
                  <a:lnTo>
                    <a:pt x="418934" y="123672"/>
                  </a:lnTo>
                  <a:lnTo>
                    <a:pt x="419963" y="124587"/>
                  </a:lnTo>
                  <a:lnTo>
                    <a:pt x="420916" y="124815"/>
                  </a:lnTo>
                  <a:lnTo>
                    <a:pt x="467207" y="124815"/>
                  </a:lnTo>
                  <a:lnTo>
                    <a:pt x="495833" y="102704"/>
                  </a:lnTo>
                  <a:lnTo>
                    <a:pt x="497205" y="99390"/>
                  </a:lnTo>
                  <a:lnTo>
                    <a:pt x="498208" y="95694"/>
                  </a:lnTo>
                  <a:lnTo>
                    <a:pt x="499465" y="87579"/>
                  </a:lnTo>
                  <a:lnTo>
                    <a:pt x="499783" y="82753"/>
                  </a:lnTo>
                  <a:close/>
                </a:path>
                <a:path w="846455" h="470535">
                  <a:moveTo>
                    <a:pt x="559104" y="347700"/>
                  </a:moveTo>
                  <a:lnTo>
                    <a:pt x="558838" y="346786"/>
                  </a:lnTo>
                  <a:lnTo>
                    <a:pt x="557809" y="345871"/>
                  </a:lnTo>
                  <a:lnTo>
                    <a:pt x="556869" y="345643"/>
                  </a:lnTo>
                  <a:lnTo>
                    <a:pt x="474573" y="345643"/>
                  </a:lnTo>
                  <a:lnTo>
                    <a:pt x="473633" y="345871"/>
                  </a:lnTo>
                  <a:lnTo>
                    <a:pt x="472605" y="346786"/>
                  </a:lnTo>
                  <a:lnTo>
                    <a:pt x="472351" y="347700"/>
                  </a:lnTo>
                  <a:lnTo>
                    <a:pt x="472351" y="355244"/>
                  </a:lnTo>
                  <a:lnTo>
                    <a:pt x="472605" y="356158"/>
                  </a:lnTo>
                  <a:lnTo>
                    <a:pt x="473633" y="357073"/>
                  </a:lnTo>
                  <a:lnTo>
                    <a:pt x="474573" y="357301"/>
                  </a:lnTo>
                  <a:lnTo>
                    <a:pt x="508863" y="357301"/>
                  </a:lnTo>
                  <a:lnTo>
                    <a:pt x="508863" y="465658"/>
                  </a:lnTo>
                  <a:lnTo>
                    <a:pt x="509117" y="466572"/>
                  </a:lnTo>
                  <a:lnTo>
                    <a:pt x="510146" y="467487"/>
                  </a:lnTo>
                  <a:lnTo>
                    <a:pt x="511098" y="467715"/>
                  </a:lnTo>
                  <a:lnTo>
                    <a:pt x="520357" y="467715"/>
                  </a:lnTo>
                  <a:lnTo>
                    <a:pt x="521296" y="467487"/>
                  </a:lnTo>
                  <a:lnTo>
                    <a:pt x="522325" y="466572"/>
                  </a:lnTo>
                  <a:lnTo>
                    <a:pt x="522579" y="465658"/>
                  </a:lnTo>
                  <a:lnTo>
                    <a:pt x="522579" y="357301"/>
                  </a:lnTo>
                  <a:lnTo>
                    <a:pt x="556869" y="357301"/>
                  </a:lnTo>
                  <a:lnTo>
                    <a:pt x="557809" y="357073"/>
                  </a:lnTo>
                  <a:lnTo>
                    <a:pt x="558838" y="356158"/>
                  </a:lnTo>
                  <a:lnTo>
                    <a:pt x="559104" y="355244"/>
                  </a:lnTo>
                  <a:lnTo>
                    <a:pt x="559104" y="347700"/>
                  </a:lnTo>
                  <a:close/>
                </a:path>
                <a:path w="846455" h="470535">
                  <a:moveTo>
                    <a:pt x="575208" y="256260"/>
                  </a:moveTo>
                  <a:lnTo>
                    <a:pt x="530123" y="224777"/>
                  </a:lnTo>
                  <a:lnTo>
                    <a:pt x="526580" y="223634"/>
                  </a:lnTo>
                  <a:lnTo>
                    <a:pt x="523608" y="222427"/>
                  </a:lnTo>
                  <a:lnTo>
                    <a:pt x="511429" y="206590"/>
                  </a:lnTo>
                  <a:lnTo>
                    <a:pt x="511429" y="197332"/>
                  </a:lnTo>
                  <a:lnTo>
                    <a:pt x="513600" y="192252"/>
                  </a:lnTo>
                  <a:lnTo>
                    <a:pt x="522287" y="184937"/>
                  </a:lnTo>
                  <a:lnTo>
                    <a:pt x="528345" y="183108"/>
                  </a:lnTo>
                  <a:lnTo>
                    <a:pt x="536117" y="183108"/>
                  </a:lnTo>
                  <a:lnTo>
                    <a:pt x="560349" y="201002"/>
                  </a:lnTo>
                  <a:lnTo>
                    <a:pt x="560692" y="201803"/>
                  </a:lnTo>
                  <a:lnTo>
                    <a:pt x="561606" y="202488"/>
                  </a:lnTo>
                  <a:lnTo>
                    <a:pt x="562584" y="202653"/>
                  </a:lnTo>
                  <a:lnTo>
                    <a:pt x="571550" y="202653"/>
                  </a:lnTo>
                  <a:lnTo>
                    <a:pt x="572554" y="202425"/>
                  </a:lnTo>
                  <a:lnTo>
                    <a:pt x="573582" y="201510"/>
                  </a:lnTo>
                  <a:lnTo>
                    <a:pt x="573735" y="201002"/>
                  </a:lnTo>
                  <a:lnTo>
                    <a:pt x="573836" y="196773"/>
                  </a:lnTo>
                  <a:lnTo>
                    <a:pt x="573265" y="193916"/>
                  </a:lnTo>
                  <a:lnTo>
                    <a:pt x="570979" y="187744"/>
                  </a:lnTo>
                  <a:lnTo>
                    <a:pt x="569493" y="185115"/>
                  </a:lnTo>
                  <a:lnTo>
                    <a:pt x="567804" y="183108"/>
                  </a:lnTo>
                  <a:lnTo>
                    <a:pt x="564349" y="178943"/>
                  </a:lnTo>
                  <a:lnTo>
                    <a:pt x="560298" y="176022"/>
                  </a:lnTo>
                  <a:lnTo>
                    <a:pt x="550697" y="172364"/>
                  </a:lnTo>
                  <a:lnTo>
                    <a:pt x="544690" y="171450"/>
                  </a:lnTo>
                  <a:lnTo>
                    <a:pt x="537489" y="171450"/>
                  </a:lnTo>
                  <a:lnTo>
                    <a:pt x="500303" y="190741"/>
                  </a:lnTo>
                  <a:lnTo>
                    <a:pt x="497840" y="206590"/>
                  </a:lnTo>
                  <a:lnTo>
                    <a:pt x="499224" y="216001"/>
                  </a:lnTo>
                  <a:lnTo>
                    <a:pt x="503758" y="224510"/>
                  </a:lnTo>
                  <a:lnTo>
                    <a:pt x="511314" y="231267"/>
                  </a:lnTo>
                  <a:lnTo>
                    <a:pt x="521893" y="236258"/>
                  </a:lnTo>
                  <a:lnTo>
                    <a:pt x="544004" y="243636"/>
                  </a:lnTo>
                  <a:lnTo>
                    <a:pt x="551434" y="247243"/>
                  </a:lnTo>
                  <a:lnTo>
                    <a:pt x="556742" y="252082"/>
                  </a:lnTo>
                  <a:lnTo>
                    <a:pt x="559917" y="258127"/>
                  </a:lnTo>
                  <a:lnTo>
                    <a:pt x="560984" y="265404"/>
                  </a:lnTo>
                  <a:lnTo>
                    <a:pt x="560984" y="272262"/>
                  </a:lnTo>
                  <a:lnTo>
                    <a:pt x="558812" y="277545"/>
                  </a:lnTo>
                  <a:lnTo>
                    <a:pt x="550125" y="284975"/>
                  </a:lnTo>
                  <a:lnTo>
                    <a:pt x="544004" y="286829"/>
                  </a:lnTo>
                  <a:lnTo>
                    <a:pt x="528688" y="286829"/>
                  </a:lnTo>
                  <a:lnTo>
                    <a:pt x="509320" y="268439"/>
                  </a:lnTo>
                  <a:lnTo>
                    <a:pt x="508939" y="267639"/>
                  </a:lnTo>
                  <a:lnTo>
                    <a:pt x="508431" y="267284"/>
                  </a:lnTo>
                  <a:lnTo>
                    <a:pt x="507911" y="266954"/>
                  </a:lnTo>
                  <a:lnTo>
                    <a:pt x="506971" y="266776"/>
                  </a:lnTo>
                  <a:lnTo>
                    <a:pt x="498119" y="266776"/>
                  </a:lnTo>
                  <a:lnTo>
                    <a:pt x="497116" y="267004"/>
                  </a:lnTo>
                  <a:lnTo>
                    <a:pt x="496087" y="267919"/>
                  </a:lnTo>
                  <a:lnTo>
                    <a:pt x="495935" y="268439"/>
                  </a:lnTo>
                  <a:lnTo>
                    <a:pt x="495833" y="273011"/>
                  </a:lnTo>
                  <a:lnTo>
                    <a:pt x="496684" y="276326"/>
                  </a:lnTo>
                  <a:lnTo>
                    <a:pt x="536638" y="299008"/>
                  </a:lnTo>
                  <a:lnTo>
                    <a:pt x="542467" y="299008"/>
                  </a:lnTo>
                  <a:lnTo>
                    <a:pt x="574294" y="274726"/>
                  </a:lnTo>
                  <a:lnTo>
                    <a:pt x="575208" y="270027"/>
                  </a:lnTo>
                  <a:lnTo>
                    <a:pt x="575208" y="256260"/>
                  </a:lnTo>
                  <a:close/>
                </a:path>
                <a:path w="846455" h="470535">
                  <a:moveTo>
                    <a:pt x="607110" y="124129"/>
                  </a:moveTo>
                  <a:lnTo>
                    <a:pt x="606983" y="121894"/>
                  </a:lnTo>
                  <a:lnTo>
                    <a:pt x="596722" y="91389"/>
                  </a:lnTo>
                  <a:lnTo>
                    <a:pt x="592696" y="79387"/>
                  </a:lnTo>
                  <a:lnTo>
                    <a:pt x="578307" y="36614"/>
                  </a:lnTo>
                  <a:lnTo>
                    <a:pt x="578307" y="79387"/>
                  </a:lnTo>
                  <a:lnTo>
                    <a:pt x="536816" y="79387"/>
                  </a:lnTo>
                  <a:lnTo>
                    <a:pt x="557733" y="16294"/>
                  </a:lnTo>
                  <a:lnTo>
                    <a:pt x="578307" y="79387"/>
                  </a:lnTo>
                  <a:lnTo>
                    <a:pt x="578307" y="36614"/>
                  </a:lnTo>
                  <a:lnTo>
                    <a:pt x="565099" y="2743"/>
                  </a:lnTo>
                  <a:lnTo>
                    <a:pt x="551383" y="2743"/>
                  </a:lnTo>
                  <a:lnTo>
                    <a:pt x="508800" y="121894"/>
                  </a:lnTo>
                  <a:lnTo>
                    <a:pt x="508698" y="124129"/>
                  </a:lnTo>
                  <a:lnTo>
                    <a:pt x="509600" y="124815"/>
                  </a:lnTo>
                  <a:lnTo>
                    <a:pt x="520115" y="124815"/>
                  </a:lnTo>
                  <a:lnTo>
                    <a:pt x="521093" y="124637"/>
                  </a:lnTo>
                  <a:lnTo>
                    <a:pt x="522008" y="123952"/>
                  </a:lnTo>
                  <a:lnTo>
                    <a:pt x="522465" y="123164"/>
                  </a:lnTo>
                  <a:lnTo>
                    <a:pt x="522922" y="121894"/>
                  </a:lnTo>
                  <a:lnTo>
                    <a:pt x="532866" y="91389"/>
                  </a:lnTo>
                  <a:lnTo>
                    <a:pt x="582244" y="91389"/>
                  </a:lnTo>
                  <a:lnTo>
                    <a:pt x="595160" y="124815"/>
                  </a:lnTo>
                  <a:lnTo>
                    <a:pt x="606183" y="124815"/>
                  </a:lnTo>
                  <a:lnTo>
                    <a:pt x="607110" y="124129"/>
                  </a:lnTo>
                  <a:close/>
                </a:path>
                <a:path w="846455" h="470535">
                  <a:moveTo>
                    <a:pt x="643788" y="458114"/>
                  </a:moveTo>
                  <a:lnTo>
                    <a:pt x="643534" y="457200"/>
                  </a:lnTo>
                  <a:lnTo>
                    <a:pt x="642505" y="456285"/>
                  </a:lnTo>
                  <a:lnTo>
                    <a:pt x="641565" y="456057"/>
                  </a:lnTo>
                  <a:lnTo>
                    <a:pt x="586193" y="456057"/>
                  </a:lnTo>
                  <a:lnTo>
                    <a:pt x="586193" y="410794"/>
                  </a:lnTo>
                  <a:lnTo>
                    <a:pt x="636422" y="410794"/>
                  </a:lnTo>
                  <a:lnTo>
                    <a:pt x="637362" y="410565"/>
                  </a:lnTo>
                  <a:lnTo>
                    <a:pt x="638390" y="409651"/>
                  </a:lnTo>
                  <a:lnTo>
                    <a:pt x="638657" y="408736"/>
                  </a:lnTo>
                  <a:lnTo>
                    <a:pt x="638657" y="401193"/>
                  </a:lnTo>
                  <a:lnTo>
                    <a:pt x="638390" y="400278"/>
                  </a:lnTo>
                  <a:lnTo>
                    <a:pt x="637362" y="399364"/>
                  </a:lnTo>
                  <a:lnTo>
                    <a:pt x="636422" y="399135"/>
                  </a:lnTo>
                  <a:lnTo>
                    <a:pt x="586193" y="399135"/>
                  </a:lnTo>
                  <a:lnTo>
                    <a:pt x="586193" y="357301"/>
                  </a:lnTo>
                  <a:lnTo>
                    <a:pt x="640880" y="357301"/>
                  </a:lnTo>
                  <a:lnTo>
                    <a:pt x="640880" y="345643"/>
                  </a:lnTo>
                  <a:lnTo>
                    <a:pt x="574700" y="345643"/>
                  </a:lnTo>
                  <a:lnTo>
                    <a:pt x="573760" y="345871"/>
                  </a:lnTo>
                  <a:lnTo>
                    <a:pt x="572731" y="346786"/>
                  </a:lnTo>
                  <a:lnTo>
                    <a:pt x="572477" y="347700"/>
                  </a:lnTo>
                  <a:lnTo>
                    <a:pt x="572477" y="465658"/>
                  </a:lnTo>
                  <a:lnTo>
                    <a:pt x="572731" y="466572"/>
                  </a:lnTo>
                  <a:lnTo>
                    <a:pt x="573760" y="467487"/>
                  </a:lnTo>
                  <a:lnTo>
                    <a:pt x="574700" y="467715"/>
                  </a:lnTo>
                  <a:lnTo>
                    <a:pt x="641565" y="467715"/>
                  </a:lnTo>
                  <a:lnTo>
                    <a:pt x="642505" y="467487"/>
                  </a:lnTo>
                  <a:lnTo>
                    <a:pt x="643534" y="466572"/>
                  </a:lnTo>
                  <a:lnTo>
                    <a:pt x="643788" y="465658"/>
                  </a:lnTo>
                  <a:lnTo>
                    <a:pt x="643788" y="458114"/>
                  </a:lnTo>
                  <a:close/>
                </a:path>
                <a:path w="846455" h="470535">
                  <a:moveTo>
                    <a:pt x="699681" y="101676"/>
                  </a:moveTo>
                  <a:lnTo>
                    <a:pt x="699668" y="4749"/>
                  </a:lnTo>
                  <a:lnTo>
                    <a:pt x="699427" y="3886"/>
                  </a:lnTo>
                  <a:lnTo>
                    <a:pt x="698398" y="2971"/>
                  </a:lnTo>
                  <a:lnTo>
                    <a:pt x="697458" y="2743"/>
                  </a:lnTo>
                  <a:lnTo>
                    <a:pt x="688543" y="2743"/>
                  </a:lnTo>
                  <a:lnTo>
                    <a:pt x="687603" y="2971"/>
                  </a:lnTo>
                  <a:lnTo>
                    <a:pt x="686574" y="3886"/>
                  </a:lnTo>
                  <a:lnTo>
                    <a:pt x="686320" y="4749"/>
                  </a:lnTo>
                  <a:lnTo>
                    <a:pt x="686308" y="101676"/>
                  </a:lnTo>
                  <a:lnTo>
                    <a:pt x="646379" y="25882"/>
                  </a:lnTo>
                  <a:lnTo>
                    <a:pt x="632358" y="2743"/>
                  </a:lnTo>
                  <a:lnTo>
                    <a:pt x="621334" y="2743"/>
                  </a:lnTo>
                  <a:lnTo>
                    <a:pt x="620395" y="2971"/>
                  </a:lnTo>
                  <a:lnTo>
                    <a:pt x="619366" y="3886"/>
                  </a:lnTo>
                  <a:lnTo>
                    <a:pt x="619112" y="4749"/>
                  </a:lnTo>
                  <a:lnTo>
                    <a:pt x="619112" y="122821"/>
                  </a:lnTo>
                  <a:lnTo>
                    <a:pt x="619366" y="123672"/>
                  </a:lnTo>
                  <a:lnTo>
                    <a:pt x="620395" y="124587"/>
                  </a:lnTo>
                  <a:lnTo>
                    <a:pt x="621334" y="124815"/>
                  </a:lnTo>
                  <a:lnTo>
                    <a:pt x="630250" y="124815"/>
                  </a:lnTo>
                  <a:lnTo>
                    <a:pt x="631190" y="124587"/>
                  </a:lnTo>
                  <a:lnTo>
                    <a:pt x="632218" y="123672"/>
                  </a:lnTo>
                  <a:lnTo>
                    <a:pt x="632460" y="122821"/>
                  </a:lnTo>
                  <a:lnTo>
                    <a:pt x="632472" y="25882"/>
                  </a:lnTo>
                  <a:lnTo>
                    <a:pt x="682879" y="121564"/>
                  </a:lnTo>
                  <a:lnTo>
                    <a:pt x="683564" y="122821"/>
                  </a:lnTo>
                  <a:lnTo>
                    <a:pt x="684225" y="123672"/>
                  </a:lnTo>
                  <a:lnTo>
                    <a:pt x="685482" y="124587"/>
                  </a:lnTo>
                  <a:lnTo>
                    <a:pt x="686422" y="124815"/>
                  </a:lnTo>
                  <a:lnTo>
                    <a:pt x="697458" y="124815"/>
                  </a:lnTo>
                  <a:lnTo>
                    <a:pt x="698398" y="124587"/>
                  </a:lnTo>
                  <a:lnTo>
                    <a:pt x="699427" y="123672"/>
                  </a:lnTo>
                  <a:lnTo>
                    <a:pt x="699668" y="122821"/>
                  </a:lnTo>
                  <a:lnTo>
                    <a:pt x="699681" y="101676"/>
                  </a:lnTo>
                  <a:close/>
                </a:path>
                <a:path w="846455" h="470535">
                  <a:moveTo>
                    <a:pt x="736028" y="4800"/>
                  </a:moveTo>
                  <a:lnTo>
                    <a:pt x="735774" y="3886"/>
                  </a:lnTo>
                  <a:lnTo>
                    <a:pt x="734745" y="2971"/>
                  </a:lnTo>
                  <a:lnTo>
                    <a:pt x="733806" y="2743"/>
                  </a:lnTo>
                  <a:lnTo>
                    <a:pt x="724547" y="2743"/>
                  </a:lnTo>
                  <a:lnTo>
                    <a:pt x="723607" y="2971"/>
                  </a:lnTo>
                  <a:lnTo>
                    <a:pt x="722579" y="3886"/>
                  </a:lnTo>
                  <a:lnTo>
                    <a:pt x="722312" y="4800"/>
                  </a:lnTo>
                  <a:lnTo>
                    <a:pt x="722312" y="122758"/>
                  </a:lnTo>
                  <a:lnTo>
                    <a:pt x="722579" y="123672"/>
                  </a:lnTo>
                  <a:lnTo>
                    <a:pt x="723607" y="124587"/>
                  </a:lnTo>
                  <a:lnTo>
                    <a:pt x="724547" y="124815"/>
                  </a:lnTo>
                  <a:lnTo>
                    <a:pt x="733806" y="124815"/>
                  </a:lnTo>
                  <a:lnTo>
                    <a:pt x="734745" y="124587"/>
                  </a:lnTo>
                  <a:lnTo>
                    <a:pt x="735774" y="123672"/>
                  </a:lnTo>
                  <a:lnTo>
                    <a:pt x="736028" y="122758"/>
                  </a:lnTo>
                  <a:lnTo>
                    <a:pt x="736028" y="4800"/>
                  </a:lnTo>
                  <a:close/>
                </a:path>
                <a:path w="846455" h="470535">
                  <a:moveTo>
                    <a:pt x="737235" y="427710"/>
                  </a:moveTo>
                  <a:lnTo>
                    <a:pt x="692137" y="396227"/>
                  </a:lnTo>
                  <a:lnTo>
                    <a:pt x="688594" y="395084"/>
                  </a:lnTo>
                  <a:lnTo>
                    <a:pt x="685622" y="393877"/>
                  </a:lnTo>
                  <a:lnTo>
                    <a:pt x="673455" y="378040"/>
                  </a:lnTo>
                  <a:lnTo>
                    <a:pt x="673455" y="368782"/>
                  </a:lnTo>
                  <a:lnTo>
                    <a:pt x="675627" y="363702"/>
                  </a:lnTo>
                  <a:lnTo>
                    <a:pt x="684314" y="356387"/>
                  </a:lnTo>
                  <a:lnTo>
                    <a:pt x="690372" y="354558"/>
                  </a:lnTo>
                  <a:lnTo>
                    <a:pt x="698144" y="354558"/>
                  </a:lnTo>
                  <a:lnTo>
                    <a:pt x="722376" y="372452"/>
                  </a:lnTo>
                  <a:lnTo>
                    <a:pt x="722718" y="373253"/>
                  </a:lnTo>
                  <a:lnTo>
                    <a:pt x="723633" y="373938"/>
                  </a:lnTo>
                  <a:lnTo>
                    <a:pt x="724598" y="374103"/>
                  </a:lnTo>
                  <a:lnTo>
                    <a:pt x="733577" y="374103"/>
                  </a:lnTo>
                  <a:lnTo>
                    <a:pt x="734580" y="373875"/>
                  </a:lnTo>
                  <a:lnTo>
                    <a:pt x="735609" y="372960"/>
                  </a:lnTo>
                  <a:lnTo>
                    <a:pt x="735749" y="372452"/>
                  </a:lnTo>
                  <a:lnTo>
                    <a:pt x="735863" y="368223"/>
                  </a:lnTo>
                  <a:lnTo>
                    <a:pt x="735291" y="365366"/>
                  </a:lnTo>
                  <a:lnTo>
                    <a:pt x="733005" y="359194"/>
                  </a:lnTo>
                  <a:lnTo>
                    <a:pt x="731520" y="356565"/>
                  </a:lnTo>
                  <a:lnTo>
                    <a:pt x="729818" y="354558"/>
                  </a:lnTo>
                  <a:lnTo>
                    <a:pt x="726376" y="350393"/>
                  </a:lnTo>
                  <a:lnTo>
                    <a:pt x="722312" y="347472"/>
                  </a:lnTo>
                  <a:lnTo>
                    <a:pt x="712711" y="343814"/>
                  </a:lnTo>
                  <a:lnTo>
                    <a:pt x="706716" y="342900"/>
                  </a:lnTo>
                  <a:lnTo>
                    <a:pt x="699516" y="342900"/>
                  </a:lnTo>
                  <a:lnTo>
                    <a:pt x="662330" y="362191"/>
                  </a:lnTo>
                  <a:lnTo>
                    <a:pt x="659853" y="378040"/>
                  </a:lnTo>
                  <a:lnTo>
                    <a:pt x="661238" y="387451"/>
                  </a:lnTo>
                  <a:lnTo>
                    <a:pt x="665772" y="395960"/>
                  </a:lnTo>
                  <a:lnTo>
                    <a:pt x="673328" y="402717"/>
                  </a:lnTo>
                  <a:lnTo>
                    <a:pt x="683907" y="407708"/>
                  </a:lnTo>
                  <a:lnTo>
                    <a:pt x="706031" y="415086"/>
                  </a:lnTo>
                  <a:lnTo>
                    <a:pt x="713447" y="418693"/>
                  </a:lnTo>
                  <a:lnTo>
                    <a:pt x="718756" y="423532"/>
                  </a:lnTo>
                  <a:lnTo>
                    <a:pt x="721931" y="429577"/>
                  </a:lnTo>
                  <a:lnTo>
                    <a:pt x="722998" y="436854"/>
                  </a:lnTo>
                  <a:lnTo>
                    <a:pt x="722998" y="443712"/>
                  </a:lnTo>
                  <a:lnTo>
                    <a:pt x="720826" y="448995"/>
                  </a:lnTo>
                  <a:lnTo>
                    <a:pt x="712139" y="456425"/>
                  </a:lnTo>
                  <a:lnTo>
                    <a:pt x="706031" y="458279"/>
                  </a:lnTo>
                  <a:lnTo>
                    <a:pt x="690714" y="458279"/>
                  </a:lnTo>
                  <a:lnTo>
                    <a:pt x="671334" y="439889"/>
                  </a:lnTo>
                  <a:lnTo>
                    <a:pt x="670966" y="439089"/>
                  </a:lnTo>
                  <a:lnTo>
                    <a:pt x="670458" y="438734"/>
                  </a:lnTo>
                  <a:lnTo>
                    <a:pt x="669937" y="438404"/>
                  </a:lnTo>
                  <a:lnTo>
                    <a:pt x="668997" y="438226"/>
                  </a:lnTo>
                  <a:lnTo>
                    <a:pt x="660133" y="438226"/>
                  </a:lnTo>
                  <a:lnTo>
                    <a:pt x="659142" y="438454"/>
                  </a:lnTo>
                  <a:lnTo>
                    <a:pt x="658114" y="439369"/>
                  </a:lnTo>
                  <a:lnTo>
                    <a:pt x="657948" y="439889"/>
                  </a:lnTo>
                  <a:lnTo>
                    <a:pt x="657847" y="444461"/>
                  </a:lnTo>
                  <a:lnTo>
                    <a:pt x="658710" y="447776"/>
                  </a:lnTo>
                  <a:lnTo>
                    <a:pt x="698652" y="470458"/>
                  </a:lnTo>
                  <a:lnTo>
                    <a:pt x="704481" y="470458"/>
                  </a:lnTo>
                  <a:lnTo>
                    <a:pt x="736320" y="446176"/>
                  </a:lnTo>
                  <a:lnTo>
                    <a:pt x="737235" y="441477"/>
                  </a:lnTo>
                  <a:lnTo>
                    <a:pt x="737235" y="427710"/>
                  </a:lnTo>
                  <a:close/>
                </a:path>
                <a:path w="846455" h="470535">
                  <a:moveTo>
                    <a:pt x="846442" y="124129"/>
                  </a:moveTo>
                  <a:lnTo>
                    <a:pt x="846328" y="121894"/>
                  </a:lnTo>
                  <a:lnTo>
                    <a:pt x="836066" y="91389"/>
                  </a:lnTo>
                  <a:lnTo>
                    <a:pt x="832040" y="79387"/>
                  </a:lnTo>
                  <a:lnTo>
                    <a:pt x="817638" y="36576"/>
                  </a:lnTo>
                  <a:lnTo>
                    <a:pt x="817638" y="79387"/>
                  </a:lnTo>
                  <a:lnTo>
                    <a:pt x="776147" y="79387"/>
                  </a:lnTo>
                  <a:lnTo>
                    <a:pt x="797064" y="16294"/>
                  </a:lnTo>
                  <a:lnTo>
                    <a:pt x="817638" y="79387"/>
                  </a:lnTo>
                  <a:lnTo>
                    <a:pt x="817638" y="36576"/>
                  </a:lnTo>
                  <a:lnTo>
                    <a:pt x="804443" y="2743"/>
                  </a:lnTo>
                  <a:lnTo>
                    <a:pt x="790727" y="2743"/>
                  </a:lnTo>
                  <a:lnTo>
                    <a:pt x="748144" y="121894"/>
                  </a:lnTo>
                  <a:lnTo>
                    <a:pt x="748030" y="124129"/>
                  </a:lnTo>
                  <a:lnTo>
                    <a:pt x="748944" y="124815"/>
                  </a:lnTo>
                  <a:lnTo>
                    <a:pt x="759460" y="124815"/>
                  </a:lnTo>
                  <a:lnTo>
                    <a:pt x="760437" y="124637"/>
                  </a:lnTo>
                  <a:lnTo>
                    <a:pt x="761352" y="123952"/>
                  </a:lnTo>
                  <a:lnTo>
                    <a:pt x="761809" y="123164"/>
                  </a:lnTo>
                  <a:lnTo>
                    <a:pt x="762266" y="121894"/>
                  </a:lnTo>
                  <a:lnTo>
                    <a:pt x="772210" y="91389"/>
                  </a:lnTo>
                  <a:lnTo>
                    <a:pt x="821588" y="91389"/>
                  </a:lnTo>
                  <a:lnTo>
                    <a:pt x="834504" y="124815"/>
                  </a:lnTo>
                  <a:lnTo>
                    <a:pt x="845527" y="124815"/>
                  </a:lnTo>
                  <a:lnTo>
                    <a:pt x="846442" y="124129"/>
                  </a:lnTo>
                  <a:close/>
                </a:path>
              </a:pathLst>
            </a:custGeom>
            <a:solidFill>
              <a:srgbClr val="6BA584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16094" y="10220242"/>
            <a:ext cx="138620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7411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102-15,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102-26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55" b="1">
                <a:solidFill>
                  <a:srgbClr val="3A3938"/>
                </a:solidFill>
                <a:latin typeface="Tahoma"/>
                <a:cs typeface="Tahoma"/>
              </a:rPr>
              <a:t>23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1440002"/>
          <a:ext cx="5400040" cy="34791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01795"/>
                <a:gridCol w="1198245"/>
              </a:tblGrid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4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ASSOLIMENT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GENERALS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DESEMBRE</a:t>
                      </a:r>
                      <a:r>
                        <a:rPr dirty="0" sz="800" spc="1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4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D132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D132C"/>
                    </a:solidFill>
                  </a:tcPr>
                </a:tc>
              </a:tr>
              <a:tr h="289359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OBJECTIU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ASSOLIMENT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</a:tr>
              <a:tr h="289356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45" b="1">
                          <a:latin typeface="Tahoma"/>
                          <a:cs typeface="Tahoma"/>
                        </a:rPr>
                        <a:t>OG1.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Millorar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l’experiència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ciutadania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0" b="1">
                          <a:latin typeface="Tahoma"/>
                          <a:cs typeface="Tahoma"/>
                        </a:rPr>
                        <a:t>-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des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l’escolta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activa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solidFill>
                      <a:srgbClr val="F6F6F6"/>
                    </a:solidFill>
                  </a:tcPr>
                </a:tc>
              </a:tr>
              <a:tr h="28934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OG2.-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Garantir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satisfacció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ciutadania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0" b="1">
                          <a:latin typeface="Tahoma"/>
                          <a:cs typeface="Tahoma"/>
                        </a:rPr>
                        <a:t>-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clients</a:t>
                      </a:r>
                      <a:r>
                        <a:rPr dirty="0" sz="8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/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/>
                </a:tc>
              </a:tr>
              <a:tr h="28935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OG3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Potenciar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prestigi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servei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públic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ofert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BSM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OG4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Implantar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direcció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valors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OG5.-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Gestió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del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canvi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vinculada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transformació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digital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OG6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Assolir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certificació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ISO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9001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SGE21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OG7.-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Complir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90" b="1">
                          <a:latin typeface="Tahoma"/>
                          <a:cs typeface="Tahoma"/>
                        </a:rPr>
                        <a:t>marge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d’explotació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previst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pressupost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75">
                          <a:latin typeface="Trebuchet MS"/>
                          <a:cs typeface="Trebuchet MS"/>
                        </a:rPr>
                        <a:t>100%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OG8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Complir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pressupost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d’inversió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previst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OG9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Garantir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sostenibilitat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52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83,33%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1613649" y="5585498"/>
          <a:ext cx="5419090" cy="31896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00040"/>
              </a:tblGrid>
              <a:tr h="289356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4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3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GENERALS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PEL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2019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DD132C"/>
                    </a:solidFill>
                  </a:tcPr>
                </a:tc>
              </a:tr>
              <a:tr h="289356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OG1.-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Millorar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l’experiència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ciutadania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0" b="1">
                          <a:latin typeface="Tahoma"/>
                          <a:cs typeface="Tahoma"/>
                        </a:rPr>
                        <a:t>-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des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l’escolta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activa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solidFill>
                      <a:srgbClr val="F6F6F6"/>
                    </a:solidFill>
                  </a:tcPr>
                </a:tc>
              </a:tr>
              <a:tr h="28934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OG2.-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Garantir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5" b="1">
                          <a:latin typeface="Tahoma"/>
                          <a:cs typeface="Tahoma"/>
                        </a:rPr>
                        <a:t>satisfacció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ciutadania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0" b="1">
                          <a:latin typeface="Tahoma"/>
                          <a:cs typeface="Tahoma"/>
                        </a:rPr>
                        <a:t>-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clients</a:t>
                      </a:r>
                      <a:r>
                        <a:rPr dirty="0" sz="8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2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clientes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/>
                </a:tc>
              </a:tr>
              <a:tr h="28935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OG3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Potenciar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prestigi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servei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públic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ofert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BSM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OG4.-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Desenvolupar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nous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serveis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d’aportació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0" b="1">
                          <a:latin typeface="Tahoma"/>
                          <a:cs typeface="Tahoma"/>
                        </a:rPr>
                        <a:t>valor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OG5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Desplegar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direcció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per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valors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OG6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Garantir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sostenibilitat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OG7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Dur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terme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transformació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digital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OG8.-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Consolidar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sistema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millora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latin typeface="Tahoma"/>
                          <a:cs typeface="Tahoma"/>
                        </a:rPr>
                        <a:t>contínua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OG9.-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Complir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90" b="1">
                          <a:latin typeface="Tahoma"/>
                          <a:cs typeface="Tahoma"/>
                        </a:rPr>
                        <a:t>marge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d’explotació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previst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pressupost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0" b="1">
                          <a:latin typeface="Tahoma"/>
                          <a:cs typeface="Tahoma"/>
                        </a:rPr>
                        <a:t>OG10.-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Complir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el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pressupost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0" b="1">
                          <a:latin typeface="Tahoma"/>
                          <a:cs typeface="Tahoma"/>
                        </a:rPr>
                        <a:t>d’inversió</a:t>
                      </a:r>
                      <a:r>
                        <a:rPr dirty="0" sz="8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0" b="1">
                          <a:latin typeface="Tahoma"/>
                          <a:cs typeface="Tahoma"/>
                        </a:rPr>
                        <a:t>previst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885098" y="10220242"/>
            <a:ext cx="251904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0314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102-6,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102-15,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102-16,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102-26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24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72944"/>
            <a:ext cx="5426075" cy="55892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desplegament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línia estratègica </a:t>
            </a:r>
            <a:r>
              <a:rPr dirty="0" sz="1000" spc="-20">
                <a:latin typeface="Trebuchet MS"/>
                <a:cs typeface="Trebuchet MS"/>
              </a:rPr>
              <a:t>número </a:t>
            </a:r>
            <a:r>
              <a:rPr dirty="0" sz="1000" spc="-30">
                <a:latin typeface="Trebuchet MS"/>
                <a:cs typeface="Trebuchet MS"/>
              </a:rPr>
              <a:t>4, </a:t>
            </a:r>
            <a:r>
              <a:rPr dirty="0" sz="1000" spc="-40">
                <a:latin typeface="Trebuchet MS"/>
                <a:cs typeface="Trebuchet MS"/>
              </a:rPr>
              <a:t>“Implantar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direcció per </a:t>
            </a:r>
            <a:r>
              <a:rPr dirty="0" sz="1000" spc="-50">
                <a:latin typeface="Trebuchet MS"/>
                <a:cs typeface="Trebuchet MS"/>
              </a:rPr>
              <a:t>valors”, al llarg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revisat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missió,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visió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valors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revisió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dut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sessions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treball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què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participat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d’equips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15">
                <a:latin typeface="Trebuchet MS"/>
                <a:cs typeface="Trebuchet MS"/>
              </a:rPr>
              <a:t>posicions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diferents.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sessions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definit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empresa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l’Ajuntament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missió, </a:t>
            </a:r>
            <a:r>
              <a:rPr dirty="0" sz="1000" spc="-35">
                <a:latin typeface="Trebuchet MS"/>
                <a:cs typeface="Trebuchet MS"/>
              </a:rPr>
              <a:t>visió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valors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següents: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65" b="1">
                <a:latin typeface="Tahoma"/>
                <a:cs typeface="Tahoma"/>
              </a:rPr>
              <a:t>Missió: </a:t>
            </a:r>
            <a:r>
              <a:rPr dirty="0" sz="1000" spc="-50">
                <a:latin typeface="Trebuchet MS"/>
                <a:cs typeface="Trebuchet MS"/>
              </a:rPr>
              <a:t>millorar 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generar experiències positives per </a:t>
            </a:r>
            <a:r>
              <a:rPr dirty="0" sz="1000" spc="-30">
                <a:latin typeface="Trebuchet MS"/>
                <a:cs typeface="Trebuchet MS"/>
              </a:rPr>
              <a:t>construir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saludable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capdavantera.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70" b="1">
                <a:latin typeface="Tahoma"/>
                <a:cs typeface="Tahoma"/>
              </a:rPr>
              <a:t>Visió: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referència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pública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65">
                <a:latin typeface="Trebuchet MS"/>
                <a:cs typeface="Trebuchet MS"/>
              </a:rPr>
              <a:t>afegit,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0">
                <a:latin typeface="Trebuchet MS"/>
                <a:cs typeface="Trebuchet MS"/>
              </a:rPr>
              <a:t>tothom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senti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orgullós.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95" b="1">
                <a:latin typeface="Tahoma"/>
                <a:cs typeface="Tahoma"/>
              </a:rPr>
              <a:t>valors</a:t>
            </a:r>
            <a:r>
              <a:rPr dirty="0" sz="1000" spc="-15" b="1">
                <a:latin typeface="Tahoma"/>
                <a:cs typeface="Tahoma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defineixen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25">
                <a:latin typeface="Trebuchet MS"/>
                <a:cs typeface="Trebuchet MS"/>
              </a:rPr>
              <a:t> manera de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cinc: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•"/>
              <a:tabLst>
                <a:tab pos="624205" algn="l"/>
                <a:tab pos="624840" algn="l"/>
              </a:tabLst>
            </a:pPr>
            <a:r>
              <a:rPr dirty="0" sz="1000" spc="-15">
                <a:latin typeface="Trebuchet MS"/>
                <a:cs typeface="Trebuchet MS"/>
              </a:rPr>
              <a:t>Compromís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40">
                <a:latin typeface="Trebuchet MS"/>
                <a:cs typeface="Trebuchet MS"/>
              </a:rPr>
              <a:t>Excel·lència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55">
                <a:latin typeface="Trebuchet MS"/>
                <a:cs typeface="Trebuchet MS"/>
              </a:rPr>
              <a:t>Proactivitat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30">
                <a:latin typeface="Trebuchet MS"/>
                <a:cs typeface="Trebuchet MS"/>
              </a:rPr>
              <a:t>Cooperació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55">
                <a:latin typeface="Trebuchet MS"/>
                <a:cs typeface="Trebuchet MS"/>
              </a:rPr>
              <a:t>Integritat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31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juliol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aprovar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50">
                <a:latin typeface="Trebuchet MS"/>
                <a:cs typeface="Trebuchet MS"/>
              </a:rPr>
              <a:t>política </a:t>
            </a:r>
            <a:r>
              <a:rPr dirty="0" sz="1000" spc="-35">
                <a:latin typeface="Trebuchet MS"/>
                <a:cs typeface="Trebuchet MS"/>
              </a:rPr>
              <a:t>d’empresa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5">
                <a:latin typeface="Trebuchet MS"/>
                <a:cs typeface="Trebuchet MS"/>
              </a:rPr>
              <a:t>estableix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marc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referència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emparat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integral</a:t>
            </a:r>
            <a:r>
              <a:rPr dirty="0" sz="1000" spc="-20">
                <a:latin typeface="Trebuchet MS"/>
                <a:cs typeface="Trebuchet MS"/>
              </a:rPr>
              <a:t> (SGI).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considera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 b="1">
                <a:latin typeface="Tahoma"/>
                <a:cs typeface="Tahoma"/>
              </a:rPr>
              <a:t>l’SGI </a:t>
            </a:r>
            <a:r>
              <a:rPr dirty="0" sz="1000" spc="-5">
                <a:latin typeface="Trebuchet MS"/>
                <a:cs typeface="Trebuchet MS"/>
              </a:rPr>
              <a:t>és una </a:t>
            </a:r>
            <a:r>
              <a:rPr dirty="0" sz="1000" spc="-35">
                <a:latin typeface="Trebuchet MS"/>
                <a:cs typeface="Trebuchet MS"/>
              </a:rPr>
              <a:t>eina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missió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visió,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integra criteris </a:t>
            </a:r>
            <a:r>
              <a:rPr dirty="0" sz="1000" spc="-30">
                <a:latin typeface="Trebuchet MS"/>
                <a:cs typeface="Trebuchet MS"/>
              </a:rPr>
              <a:t>socials, </a:t>
            </a:r>
            <a:r>
              <a:rPr dirty="0" sz="1000" spc="-25">
                <a:latin typeface="Trebuchet MS"/>
                <a:cs typeface="Trebuchet MS"/>
              </a:rPr>
              <a:t>am-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bientals, </a:t>
            </a:r>
            <a:r>
              <a:rPr dirty="0" sz="1000" spc="-40">
                <a:latin typeface="Trebuchet MS"/>
                <a:cs typeface="Trebuchet MS"/>
              </a:rPr>
              <a:t>ètics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bon </a:t>
            </a:r>
            <a:r>
              <a:rPr dirty="0" sz="1000" spc="-30">
                <a:latin typeface="Trebuchet MS"/>
                <a:cs typeface="Trebuchet MS"/>
              </a:rPr>
              <a:t>govern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contribueix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aconseguir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50">
                <a:latin typeface="Trebuchet MS"/>
                <a:cs typeface="Trebuchet MS"/>
              </a:rPr>
              <a:t>definits.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Formen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l’SGI: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659765" indent="-288290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659765" algn="l"/>
                <a:tab pos="660400" algn="l"/>
              </a:tabLst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AutoNum type="arabicPeriod"/>
            </a:pPr>
            <a:endParaRPr sz="850">
              <a:latin typeface="Trebuchet MS"/>
              <a:cs typeface="Trebuchet MS"/>
            </a:endParaRPr>
          </a:p>
          <a:p>
            <a:pPr marL="659765" indent="-288290">
              <a:lnSpc>
                <a:spcPct val="100000"/>
              </a:lnSpc>
              <a:buAutoNum type="arabicPeriod"/>
              <a:tabLst>
                <a:tab pos="659765" algn="l"/>
                <a:tab pos="660400" algn="l"/>
              </a:tabLst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35">
                <a:latin typeface="Trebuchet MS"/>
                <a:cs typeface="Trebuchet MS"/>
              </a:rPr>
              <a:t>ambient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AutoNum type="arabicPeriod"/>
            </a:pPr>
            <a:endParaRPr sz="850">
              <a:latin typeface="Trebuchet MS"/>
              <a:cs typeface="Trebuchet MS"/>
            </a:endParaRPr>
          </a:p>
          <a:p>
            <a:pPr marL="659765" indent="-288290">
              <a:lnSpc>
                <a:spcPct val="100000"/>
              </a:lnSpc>
              <a:buAutoNum type="arabicPeriod"/>
              <a:tabLst>
                <a:tab pos="659765" algn="l"/>
                <a:tab pos="660400" algn="l"/>
              </a:tabLst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sistema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ètic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responsable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16094" y="10220242"/>
            <a:ext cx="138874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7157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102-15,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102-16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35" b="1">
                <a:solidFill>
                  <a:srgbClr val="3A3938"/>
                </a:solidFill>
                <a:latin typeface="Tahoma"/>
                <a:cs typeface="Tahoma"/>
              </a:rPr>
              <a:t>25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91994"/>
            <a:ext cx="5426075" cy="7754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000" spc="25">
                <a:latin typeface="Trebuchet MS"/>
                <a:cs typeface="Trebuchet MS"/>
              </a:rPr>
              <a:t>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basen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0">
                <a:latin typeface="Trebuchet MS"/>
                <a:cs typeface="Trebuchet MS"/>
              </a:rPr>
              <a:t> els </a:t>
            </a:r>
            <a:r>
              <a:rPr dirty="0" sz="1000" spc="-15">
                <a:latin typeface="Trebuchet MS"/>
                <a:cs typeface="Trebuchet MS"/>
              </a:rPr>
              <a:t>compromisos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següents: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40">
                <a:latin typeface="Trebuchet MS"/>
                <a:cs typeface="Trebuchet MS"/>
              </a:rPr>
              <a:t>integradora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40">
                <a:latin typeface="Trebuchet MS"/>
                <a:cs typeface="Trebuchet MS"/>
              </a:rPr>
              <a:t>global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40">
                <a:latin typeface="Trebuchet MS"/>
                <a:cs typeface="Trebuchet MS"/>
              </a:rPr>
              <a:t>centrats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l’aportació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ciutat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l’escolta </a:t>
            </a:r>
            <a:r>
              <a:rPr dirty="0" sz="1000" spc="-50">
                <a:latin typeface="Trebuchet MS"/>
                <a:cs typeface="Trebuchet MS"/>
              </a:rPr>
              <a:t>activa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tínua.</a:t>
            </a:r>
            <a:endParaRPr sz="1000">
              <a:latin typeface="Trebuchet MS"/>
              <a:cs typeface="Trebuchet MS"/>
            </a:endParaRPr>
          </a:p>
          <a:p>
            <a:pPr algn="just" marL="624205" marR="5715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Considerar </a:t>
            </a:r>
            <a:r>
              <a:rPr dirty="0" sz="1000" spc="-30">
                <a:latin typeface="Trebuchet MS"/>
                <a:cs typeface="Trebuchet MS"/>
              </a:rPr>
              <a:t>les necessitats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ciutadans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ciutadanes/clients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prioritàries.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igualtat d’oportunitats,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professional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talent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l’organització.</a:t>
            </a:r>
            <a:endParaRPr sz="1000">
              <a:latin typeface="Trebuchet MS"/>
              <a:cs typeface="Trebuchet MS"/>
            </a:endParaRPr>
          </a:p>
          <a:p>
            <a:pPr algn="just" marL="624205" marR="5715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0">
                <a:latin typeface="Trebuchet MS"/>
                <a:cs typeface="Trebuchet MS"/>
              </a:rPr>
              <a:t>ètica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5">
                <a:latin typeface="Trebuchet MS"/>
                <a:cs typeface="Trebuchet MS"/>
              </a:rPr>
              <a:t>públics,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eficaç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eficient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70">
                <a:latin typeface="Trebuchet MS"/>
                <a:cs typeface="Trebuchet MS"/>
              </a:rPr>
              <a:t>l’exe- 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cució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activitats, </a:t>
            </a:r>
            <a:r>
              <a:rPr dirty="0" sz="1000" spc="-40">
                <a:latin typeface="Trebuchet MS"/>
                <a:cs typeface="Trebuchet MS"/>
              </a:rPr>
              <a:t>potenciant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sinergies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assegurant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comuni-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eficaç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65">
                <a:latin typeface="Trebuchet MS"/>
                <a:cs typeface="Trebuchet MS"/>
              </a:rPr>
              <a:t>Vetllar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l’optimització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l’ús </a:t>
            </a:r>
            <a:r>
              <a:rPr dirty="0" sz="1000" spc="-20">
                <a:latin typeface="Trebuchet MS"/>
                <a:cs typeface="Trebuchet MS"/>
              </a:rPr>
              <a:t>responsable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impulsar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30">
                <a:latin typeface="Trebuchet MS"/>
                <a:cs typeface="Trebuchet MS"/>
              </a:rPr>
              <a:t>contínua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30">
                <a:latin typeface="Trebuchet MS"/>
                <a:cs typeface="Trebuchet MS"/>
              </a:rPr>
              <a:t>ambientals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prestem 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protecció del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45">
                <a:latin typeface="Trebuchet MS"/>
                <a:cs typeface="Trebuchet MS"/>
              </a:rPr>
              <a:t>ambient,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sobretot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reducció de residus, </a:t>
            </a:r>
            <a:r>
              <a:rPr dirty="0" sz="1000" spc="-50">
                <a:latin typeface="Trebuchet MS"/>
                <a:cs typeface="Trebuchet MS"/>
              </a:rPr>
              <a:t>l’eficiència </a:t>
            </a:r>
            <a:r>
              <a:rPr dirty="0" sz="1000" spc="-45">
                <a:latin typeface="Trebuchet MS"/>
                <a:cs typeface="Trebuchet MS"/>
              </a:rPr>
              <a:t>ambiental,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25">
                <a:latin typeface="Trebuchet MS"/>
                <a:cs typeface="Trebuchet MS"/>
              </a:rPr>
              <a:t>de minim-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ització</a:t>
            </a:r>
            <a:r>
              <a:rPr dirty="0" sz="1000" spc="-25">
                <a:latin typeface="Trebuchet MS"/>
                <a:cs typeface="Trebuchet MS"/>
              </a:rPr>
              <a:t> d’emissions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energètic</a:t>
            </a:r>
            <a:r>
              <a:rPr dirty="0" sz="1000" spc="-25">
                <a:latin typeface="Trebuchet MS"/>
                <a:cs typeface="Trebuchet MS"/>
              </a:rPr>
              <a:t> responsable.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•"/>
              <a:tabLst>
                <a:tab pos="624205" algn="l"/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Garantir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econòmica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principis de </a:t>
            </a:r>
            <a:r>
              <a:rPr dirty="0" sz="1000" spc="-30">
                <a:latin typeface="Trebuchet MS"/>
                <a:cs typeface="Trebuchet MS"/>
              </a:rPr>
              <a:t>transparència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rendició </a:t>
            </a:r>
            <a:r>
              <a:rPr dirty="0" sz="1000" spc="-25">
                <a:latin typeface="Trebuchet MS"/>
                <a:cs typeface="Trebuchet MS"/>
              </a:rPr>
              <a:t>de comptes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0">
                <a:latin typeface="Trebuchet MS"/>
                <a:cs typeface="Trebuchet MS"/>
              </a:rPr>
              <a:t>Definir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50">
                <a:latin typeface="Trebuchet MS"/>
                <a:cs typeface="Trebuchet MS"/>
              </a:rPr>
              <a:t>flexibles, </a:t>
            </a:r>
            <a:r>
              <a:rPr dirty="0" sz="1000" spc="-30">
                <a:latin typeface="Trebuchet MS"/>
                <a:cs typeface="Trebuchet MS"/>
              </a:rPr>
              <a:t>adaptables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5">
                <a:latin typeface="Trebuchet MS"/>
                <a:cs typeface="Trebuchet MS"/>
              </a:rPr>
              <a:t>canvis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30">
                <a:latin typeface="Trebuchet MS"/>
                <a:cs typeface="Trebuchet MS"/>
              </a:rPr>
              <a:t>innovadora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permetin </a:t>
            </a:r>
            <a:r>
              <a:rPr dirty="0" sz="1000" spc="-45">
                <a:latin typeface="Trebuchet MS"/>
                <a:cs typeface="Trebuchet MS"/>
              </a:rPr>
              <a:t>integrar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tecnologia </a:t>
            </a:r>
            <a:r>
              <a:rPr dirty="0" sz="1000" spc="-55">
                <a:latin typeface="Trebuchet MS"/>
                <a:cs typeface="Trebuchet MS"/>
              </a:rPr>
              <a:t>tenint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50">
                <a:latin typeface="Trebuchet MS"/>
                <a:cs typeface="Trebuchet MS"/>
              </a:rPr>
              <a:t>treballen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5">
                <a:latin typeface="Trebuchet MS"/>
                <a:cs typeface="Trebuchet MS"/>
              </a:rPr>
              <a:t>assegu-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màxima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qualitat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servei.</a:t>
            </a:r>
            <a:endParaRPr sz="1000">
              <a:latin typeface="Trebuchet MS"/>
              <a:cs typeface="Trebuchet MS"/>
            </a:endParaRPr>
          </a:p>
          <a:p>
            <a:pPr algn="just" marL="624205" marR="508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confidencialitat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informacions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caràcter </a:t>
            </a:r>
            <a:r>
              <a:rPr dirty="0" sz="1000" spc="-60">
                <a:latin typeface="Trebuchet MS"/>
                <a:cs typeface="Trebuchet MS"/>
              </a:rPr>
              <a:t>privat,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assegurar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mesures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d’integritat,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conservació,</a:t>
            </a:r>
            <a:r>
              <a:rPr dirty="0" sz="1000" spc="-45">
                <a:latin typeface="Trebuchet MS"/>
                <a:cs typeface="Trebuchet MS"/>
              </a:rPr>
              <a:t> control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confidencialitat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documents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 algn="just" marL="624205" marR="6350" indent="-252095">
              <a:lnSpc>
                <a:spcPct val="112500"/>
              </a:lnSpc>
              <a:spcBef>
                <a:spcPts val="850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compliment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requisits legals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normatius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70">
                <a:latin typeface="Trebuchet MS"/>
                <a:cs typeface="Trebuchet MS"/>
              </a:rPr>
              <a:t>li </a:t>
            </a:r>
            <a:r>
              <a:rPr dirty="0" sz="1000" spc="-15">
                <a:latin typeface="Trebuchet MS"/>
                <a:cs typeface="Trebuchet MS"/>
              </a:rPr>
              <a:t>siguin </a:t>
            </a:r>
            <a:r>
              <a:rPr dirty="0" sz="1000" spc="-35">
                <a:latin typeface="Trebuchet MS"/>
                <a:cs typeface="Trebuchet MS"/>
              </a:rPr>
              <a:t>aplicables,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requisits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l’organització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subscrigui.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5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concretar </a:t>
            </a:r>
            <a:r>
              <a:rPr dirty="0" sz="1000" spc="-15">
                <a:latin typeface="Trebuchet MS"/>
                <a:cs typeface="Trebuchet MS"/>
              </a:rPr>
              <a:t>aquests </a:t>
            </a:r>
            <a:r>
              <a:rPr dirty="0" sz="1000" spc="-20">
                <a:latin typeface="Trebuchet MS"/>
                <a:cs typeface="Trebuchet MS"/>
              </a:rPr>
              <a:t>compromisos,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5">
                <a:latin typeface="Trebuchet MS"/>
                <a:cs typeface="Trebuchet MS"/>
              </a:rPr>
              <a:t>estableix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0">
                <a:latin typeface="Trebuchet MS"/>
                <a:cs typeface="Trebuchet MS"/>
              </a:rPr>
              <a:t>integral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processos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basat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definit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normes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UNE-EN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ISO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9001,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UNE-EN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ISO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14001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SGE21.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95">
                <a:latin typeface="Trebuchet MS"/>
                <a:cs typeface="Trebuchet MS"/>
              </a:rPr>
              <a:t>tot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això,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defineix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nivells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d’exigència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responsables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assigna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recursos necessaris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assolir-los, </a:t>
            </a:r>
            <a:r>
              <a:rPr dirty="0" sz="1000" spc="-35">
                <a:latin typeface="Trebuchet MS"/>
                <a:cs typeface="Trebuchet MS"/>
              </a:rPr>
              <a:t>alhora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compromet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adoptar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necessàries </a:t>
            </a:r>
            <a:r>
              <a:rPr dirty="0" sz="1000" spc="-25">
                <a:latin typeface="Trebuchet MS"/>
                <a:cs typeface="Trebuchet MS"/>
              </a:rPr>
              <a:t>perquè aquesta </a:t>
            </a:r>
            <a:r>
              <a:rPr dirty="0" sz="1000" spc="-55">
                <a:latin typeface="Trebuchet MS"/>
                <a:cs typeface="Trebuchet MS"/>
              </a:rPr>
              <a:t>política, </a:t>
            </a:r>
            <a:r>
              <a:rPr dirty="0" sz="1000" spc="-35">
                <a:latin typeface="Trebuchet MS"/>
                <a:cs typeface="Trebuchet MS"/>
              </a:rPr>
              <a:t>entesa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marc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referència, </a:t>
            </a:r>
            <a:r>
              <a:rPr dirty="0" sz="1000" spc="-20">
                <a:latin typeface="Trebuchet MS"/>
                <a:cs typeface="Trebuchet MS"/>
              </a:rPr>
              <a:t>sigui </a:t>
            </a:r>
            <a:r>
              <a:rPr dirty="0" sz="1000" spc="-15">
                <a:latin typeface="Trebuchet MS"/>
                <a:cs typeface="Trebuchet MS"/>
              </a:rPr>
              <a:t>coneguda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posada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pràctica per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col·laboradors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col·laboradores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50">
                <a:latin typeface="Trebuchet MS"/>
                <a:cs typeface="Trebuchet MS"/>
              </a:rPr>
              <a:t>d’interès rela-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cionats.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darrer </a:t>
            </a:r>
            <a:r>
              <a:rPr dirty="0" sz="1000" spc="-35">
                <a:latin typeface="Trebuchet MS"/>
                <a:cs typeface="Trebuchet MS"/>
              </a:rPr>
              <a:t>quadrimestre </a:t>
            </a:r>
            <a:r>
              <a:rPr dirty="0" sz="1000" spc="-45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2018,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resultat </a:t>
            </a:r>
            <a:r>
              <a:rPr dirty="0" sz="1000" spc="-45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55">
                <a:latin typeface="Trebuchet MS"/>
                <a:cs typeface="Trebuchet MS"/>
              </a:rPr>
              <a:t>d’auditoria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certificació </a:t>
            </a:r>
            <a:r>
              <a:rPr dirty="0" sz="1000" spc="-60">
                <a:latin typeface="Trebuchet MS"/>
                <a:cs typeface="Trebuchet MS"/>
              </a:rPr>
              <a:t>externa, </a:t>
            </a:r>
            <a:r>
              <a:rPr dirty="0" sz="1000" spc="-30">
                <a:latin typeface="Trebuchet MS"/>
                <a:cs typeface="Trebuchet MS"/>
              </a:rPr>
              <a:t>s’han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assolit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certificacions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normes </a:t>
            </a:r>
            <a:r>
              <a:rPr dirty="0" sz="1000" spc="35">
                <a:latin typeface="Trebuchet MS"/>
                <a:cs typeface="Trebuchet MS"/>
              </a:rPr>
              <a:t>UNE-EN </a:t>
            </a:r>
            <a:r>
              <a:rPr dirty="0" sz="1000" spc="15">
                <a:latin typeface="Trebuchet MS"/>
                <a:cs typeface="Trebuchet MS"/>
              </a:rPr>
              <a:t>ISO </a:t>
            </a:r>
            <a:r>
              <a:rPr dirty="0" sz="1000" spc="25">
                <a:latin typeface="Trebuchet MS"/>
                <a:cs typeface="Trebuchet MS"/>
              </a:rPr>
              <a:t>9001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">
                <a:latin typeface="Trebuchet MS"/>
                <a:cs typeface="Trebuchet MS"/>
              </a:rPr>
              <a:t>SGE21,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escala </a:t>
            </a:r>
            <a:r>
              <a:rPr dirty="0" sz="1000" spc="-50">
                <a:latin typeface="Trebuchet MS"/>
                <a:cs typeface="Trebuchet MS"/>
              </a:rPr>
              <a:t>global,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35">
                <a:latin typeface="Trebuchet MS"/>
                <a:cs typeface="Trebuchet MS"/>
              </a:rPr>
              <a:t>UNE-EN </a:t>
            </a:r>
            <a:r>
              <a:rPr dirty="0" sz="1000" spc="15">
                <a:latin typeface="Trebuchet MS"/>
                <a:cs typeface="Trebuchet MS"/>
              </a:rPr>
              <a:t>ISO 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14001, </a:t>
            </a:r>
            <a:r>
              <a:rPr dirty="0" sz="1000" spc="-30">
                <a:latin typeface="Trebuchet MS"/>
                <a:cs typeface="Trebuchet MS"/>
              </a:rPr>
              <a:t>de manera </a:t>
            </a:r>
            <a:r>
              <a:rPr dirty="0" sz="1000" spc="-35">
                <a:latin typeface="Trebuchet MS"/>
                <a:cs typeface="Trebuchet MS"/>
              </a:rPr>
              <a:t>específica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50">
                <a:latin typeface="Trebuchet MS"/>
                <a:cs typeface="Trebuchet MS"/>
              </a:rPr>
              <a:t>unitats: </a:t>
            </a:r>
            <a:r>
              <a:rPr dirty="0" sz="1000" spc="-15">
                <a:latin typeface="Trebuchet MS"/>
                <a:cs typeface="Trebuchet MS"/>
              </a:rPr>
              <a:t>Park </a:t>
            </a:r>
            <a:r>
              <a:rPr dirty="0" sz="1000" spc="-55">
                <a:latin typeface="Trebuchet MS"/>
                <a:cs typeface="Trebuchet MS"/>
              </a:rPr>
              <a:t>Güell, </a:t>
            </a:r>
            <a:r>
              <a:rPr dirty="0" sz="1000" spc="-25">
                <a:latin typeface="Trebuchet MS"/>
                <a:cs typeface="Trebuchet MS"/>
              </a:rPr>
              <a:t>parc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Montjuïc, </a:t>
            </a:r>
            <a:r>
              <a:rPr dirty="0" sz="1000" spc="-10">
                <a:latin typeface="Trebuchet MS"/>
                <a:cs typeface="Trebuchet MS"/>
              </a:rPr>
              <a:t>Parc </a:t>
            </a:r>
            <a:r>
              <a:rPr dirty="0" sz="1000" spc="-45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Fòrum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Anella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Olímpica.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075" cy="7773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90" b="1">
                <a:latin typeface="Tahoma"/>
                <a:cs typeface="Tahoma"/>
              </a:rPr>
              <a:t>gestió </a:t>
            </a:r>
            <a:r>
              <a:rPr dirty="0" sz="1000" spc="-85" b="1">
                <a:latin typeface="Tahoma"/>
                <a:cs typeface="Tahoma"/>
              </a:rPr>
              <a:t>de </a:t>
            </a:r>
            <a:r>
              <a:rPr dirty="0" sz="1000" spc="-70" b="1">
                <a:latin typeface="Tahoma"/>
                <a:cs typeface="Tahoma"/>
              </a:rPr>
              <a:t>riscos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70">
                <a:latin typeface="Trebuchet MS"/>
                <a:cs typeface="Trebuchet MS"/>
              </a:rPr>
              <a:t>tractat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perspectives </a:t>
            </a:r>
            <a:r>
              <a:rPr dirty="0" sz="1000" spc="-45">
                <a:latin typeface="Trebuchet MS"/>
                <a:cs typeface="Trebuchet MS"/>
              </a:rPr>
              <a:t>diferents </a:t>
            </a:r>
            <a:r>
              <a:rPr dirty="0" sz="1000">
                <a:latin typeface="Trebuchet MS"/>
                <a:cs typeface="Trebuchet MS"/>
              </a:rPr>
              <a:t>segons </a:t>
            </a:r>
            <a:r>
              <a:rPr dirty="0" sz="1000" spc="-50">
                <a:latin typeface="Trebuchet MS"/>
                <a:cs typeface="Trebuchet MS"/>
              </a:rPr>
              <a:t>la tipologia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riscos 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analitzat: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procés,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legal.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riscos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legal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40">
                <a:latin typeface="Trebuchet MS"/>
                <a:cs typeface="Trebuchet MS"/>
              </a:rPr>
              <a:t>liderada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Governança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Transparència,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funció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disminuir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possibilitat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produeixin </a:t>
            </a:r>
            <a:r>
              <a:rPr dirty="0" sz="1000" spc="-20">
                <a:latin typeface="Trebuchet MS"/>
                <a:cs typeface="Trebuchet MS"/>
              </a:rPr>
              <a:t>incidències vinculades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compliment </a:t>
            </a:r>
            <a:r>
              <a:rPr dirty="0" sz="1000" spc="-45">
                <a:latin typeface="Trebuchet MS"/>
                <a:cs typeface="Trebuchet MS"/>
              </a:rPr>
              <a:t>legal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ètic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0">
                <a:latin typeface="Trebuchet MS"/>
                <a:cs typeface="Trebuchet MS"/>
              </a:rPr>
              <a:t>anàlisi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partint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metodologia </a:t>
            </a:r>
            <a:r>
              <a:rPr dirty="0" sz="1000" spc="45">
                <a:latin typeface="Trebuchet MS"/>
                <a:cs typeface="Trebuchet MS"/>
              </a:rPr>
              <a:t>FMEA </a:t>
            </a:r>
            <a:r>
              <a:rPr dirty="0" sz="1000" spc="-50">
                <a:latin typeface="Trebuchet MS"/>
                <a:cs typeface="Trebuchet MS"/>
              </a:rPr>
              <a:t>(failure </a:t>
            </a:r>
            <a:r>
              <a:rPr dirty="0" sz="1000" spc="-25">
                <a:latin typeface="Trebuchet MS"/>
                <a:cs typeface="Trebuchet MS"/>
              </a:rPr>
              <a:t>mode </a:t>
            </a:r>
            <a:r>
              <a:rPr dirty="0" sz="1000" spc="-10">
                <a:latin typeface="Trebuchet MS"/>
                <a:cs typeface="Trebuchet MS"/>
              </a:rPr>
              <a:t>and </a:t>
            </a:r>
            <a:r>
              <a:rPr dirty="0" sz="1000" spc="-50">
                <a:latin typeface="Trebuchet MS"/>
                <a:cs typeface="Trebuchet MS"/>
              </a:rPr>
              <a:t>effects </a:t>
            </a:r>
            <a:r>
              <a:rPr dirty="0" sz="1000" spc="-30">
                <a:latin typeface="Trebuchet MS"/>
                <a:cs typeface="Trebuchet MS"/>
              </a:rPr>
              <a:t>analysis). </a:t>
            </a: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dividit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30">
                <a:latin typeface="Trebuchet MS"/>
                <a:cs typeface="Trebuchet MS"/>
              </a:rPr>
              <a:t>fases: </a:t>
            </a:r>
            <a:r>
              <a:rPr dirty="0" sz="1000" spc="-50">
                <a:latin typeface="Trebuchet MS"/>
                <a:cs typeface="Trebuchet MS"/>
              </a:rPr>
              <a:t>identi-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ficació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Governança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Transparència, </a:t>
            </a:r>
            <a:r>
              <a:rPr dirty="0" sz="1000" spc="-50">
                <a:latin typeface="Trebuchet MS"/>
                <a:cs typeface="Trebuchet MS"/>
              </a:rPr>
              <a:t>juntament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divisions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BSM; </a:t>
            </a:r>
            <a:r>
              <a:rPr dirty="0" sz="1000" spc="-50">
                <a:latin typeface="Trebuchet MS"/>
                <a:cs typeface="Trebuchet MS"/>
              </a:rPr>
              <a:t>priorització,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establiment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plans </a:t>
            </a:r>
            <a:r>
              <a:rPr dirty="0" sz="1000" spc="-45">
                <a:latin typeface="Trebuchet MS"/>
                <a:cs typeface="Trebuchet MS"/>
              </a:rPr>
              <a:t>d’acció.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l’avaluació </a:t>
            </a:r>
            <a:r>
              <a:rPr dirty="0" sz="1000" spc="-40">
                <a:latin typeface="Trebuchet MS"/>
                <a:cs typeface="Trebuchet MS"/>
              </a:rPr>
              <a:t>d’aquest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60">
                <a:latin typeface="Trebuchet MS"/>
                <a:cs typeface="Trebuchet MS"/>
              </a:rPr>
              <a:t>detectat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177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companyia. </a:t>
            </a:r>
            <a:r>
              <a:rPr dirty="0" sz="1000" spc="-25">
                <a:latin typeface="Trebuchet MS"/>
                <a:cs typeface="Trebuchet MS"/>
              </a:rPr>
              <a:t>D’aquests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50">
                <a:latin typeface="Trebuchet MS"/>
                <a:cs typeface="Trebuchet MS"/>
              </a:rPr>
              <a:t>identificats, </a:t>
            </a:r>
            <a:r>
              <a:rPr dirty="0" sz="1000" spc="25">
                <a:latin typeface="Trebuchet MS"/>
                <a:cs typeface="Trebuchet MS"/>
              </a:rPr>
              <a:t>l’11%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0">
                <a:latin typeface="Trebuchet MS"/>
                <a:cs typeface="Trebuchet MS"/>
              </a:rPr>
              <a:t>catalogar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riscos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alts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establir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sis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plans</a:t>
            </a:r>
            <a:r>
              <a:rPr dirty="0" sz="1000" spc="-40">
                <a:latin typeface="Trebuchet MS"/>
                <a:cs typeface="Trebuchet MS"/>
              </a:rPr>
              <a:t> d’acció</a:t>
            </a:r>
            <a:r>
              <a:rPr dirty="0" sz="1000" spc="-35">
                <a:latin typeface="Trebuchet MS"/>
                <a:cs typeface="Trebuchet MS"/>
              </a:rPr>
              <a:t> 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mitigar-los.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fet</a:t>
            </a:r>
            <a:r>
              <a:rPr dirty="0" sz="1000" spc="-40">
                <a:latin typeface="Trebuchet MS"/>
                <a:cs typeface="Trebuchet MS"/>
              </a:rPr>
              <a:t> significatiu, </a:t>
            </a:r>
            <a:r>
              <a:rPr dirty="0" sz="1000" spc="-35">
                <a:latin typeface="Trebuchet MS"/>
                <a:cs typeface="Trebuchet MS"/>
              </a:rPr>
              <a:t>cal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destacar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principals </a:t>
            </a:r>
            <a:r>
              <a:rPr dirty="0" sz="1000" spc="-15">
                <a:latin typeface="Trebuchet MS"/>
                <a:cs typeface="Trebuchet MS"/>
              </a:rPr>
              <a:t>plans </a:t>
            </a:r>
            <a:r>
              <a:rPr dirty="0" sz="1000" spc="-40">
                <a:latin typeface="Trebuchet MS"/>
                <a:cs typeface="Trebuchet MS"/>
              </a:rPr>
              <a:t>d’acció </a:t>
            </a:r>
            <a:r>
              <a:rPr dirty="0" sz="1000" spc="-30">
                <a:latin typeface="Trebuchet MS"/>
                <a:cs typeface="Trebuchet MS"/>
              </a:rPr>
              <a:t>transversals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45">
                <a:latin typeface="Trebuchet MS"/>
                <a:cs typeface="Trebuchet MS"/>
              </a:rPr>
              <a:t>establir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implantació del reglament </a:t>
            </a:r>
            <a:r>
              <a:rPr dirty="0" sz="1000" spc="-25">
                <a:latin typeface="Trebuchet MS"/>
                <a:cs typeface="Trebuchet MS"/>
              </a:rPr>
              <a:t>europeu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protecció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afectació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fet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directament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vinculat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55">
                <a:latin typeface="Trebuchet MS"/>
                <a:cs typeface="Trebuchet MS"/>
              </a:rPr>
              <a:t> legal.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30">
                <a:latin typeface="Trebuchet MS"/>
                <a:cs typeface="Trebuchet MS"/>
              </a:rPr>
              <a:t>vinculats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desenvolupament dels </a:t>
            </a:r>
            <a:r>
              <a:rPr dirty="0" sz="1000" spc="-10">
                <a:latin typeface="Trebuchet MS"/>
                <a:cs typeface="Trebuchet MS"/>
              </a:rPr>
              <a:t>processos 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30">
                <a:latin typeface="Trebuchet MS"/>
                <a:cs typeface="Trebuchet MS"/>
              </a:rPr>
              <a:t>contínua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efectuat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mateixa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metodologia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riscos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legal,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analitzant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oportunitats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l’organització. </a:t>
            </a:r>
            <a:r>
              <a:rPr dirty="0" sz="1000" spc="5">
                <a:latin typeface="Trebuchet MS"/>
                <a:cs typeface="Trebuchet MS"/>
              </a:rPr>
              <a:t>Dins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procés,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45">
                <a:latin typeface="Trebuchet MS"/>
                <a:cs typeface="Trebuchet MS"/>
              </a:rPr>
              <a:t>definits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riscos </a:t>
            </a:r>
            <a:r>
              <a:rPr dirty="0" sz="1000" spc="-40">
                <a:latin typeface="Trebuchet MS"/>
                <a:cs typeface="Trebuchet MS"/>
              </a:rPr>
              <a:t>ambientals, </a:t>
            </a:r>
            <a:r>
              <a:rPr dirty="0" sz="1000" spc="-45">
                <a:latin typeface="Trebuchet MS"/>
                <a:cs typeface="Trebuchet MS"/>
              </a:rPr>
              <a:t>identificats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mesurats 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unitats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negoci,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sobretot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unitats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certificació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ISO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14001,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dins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matriu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d’avaluació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riscos.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Cal </a:t>
            </a:r>
            <a:r>
              <a:rPr dirty="0" sz="1000" spc="-50">
                <a:latin typeface="Trebuchet MS"/>
                <a:cs typeface="Trebuchet MS"/>
              </a:rPr>
              <a:t>remarcar,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tam-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bé,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l’anàlisi</a:t>
            </a:r>
            <a:r>
              <a:rPr dirty="0" sz="1000" spc="-40">
                <a:latin typeface="Trebuchet MS"/>
                <a:cs typeface="Trebuchet MS"/>
              </a:rPr>
              <a:t> d’avaluació </a:t>
            </a:r>
            <a:r>
              <a:rPr dirty="0" sz="1000" spc="-30">
                <a:latin typeface="Trebuchet MS"/>
                <a:cs typeface="Trebuchet MS"/>
              </a:rPr>
              <a:t>d’aspectes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ambientals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condicions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ordinàries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d’emergència, </a:t>
            </a:r>
            <a:r>
              <a:rPr dirty="0" sz="1000" spc="-15">
                <a:latin typeface="Trebuchet MS"/>
                <a:cs typeface="Trebuchet MS"/>
              </a:rPr>
              <a:t>on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relacio-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na </a:t>
            </a:r>
            <a:r>
              <a:rPr dirty="0" sz="1000" spc="-50">
                <a:latin typeface="Trebuchet MS"/>
                <a:cs typeface="Trebuchet MS"/>
              </a:rPr>
              <a:t>l’aspecte </a:t>
            </a:r>
            <a:r>
              <a:rPr dirty="0" sz="1000" spc="-40">
                <a:latin typeface="Trebuchet MS"/>
                <a:cs typeface="Trebuchet MS"/>
              </a:rPr>
              <a:t>ambiental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l’impacte </a:t>
            </a:r>
            <a:r>
              <a:rPr dirty="0" sz="1000" spc="-25">
                <a:latin typeface="Trebuchet MS"/>
                <a:cs typeface="Trebuchet MS"/>
              </a:rPr>
              <a:t>associat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instal·lació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se’n determinen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60">
                <a:latin typeface="Trebuchet MS"/>
                <a:cs typeface="Trebuchet MS"/>
              </a:rPr>
              <a:t>trets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significatius.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40">
                <a:latin typeface="Trebuchet MS"/>
                <a:cs typeface="Trebuchet MS"/>
              </a:rPr>
              <a:t>veure </a:t>
            </a:r>
            <a:r>
              <a:rPr dirty="0" sz="1000" spc="-55">
                <a:latin typeface="Trebuchet MS"/>
                <a:cs typeface="Trebuchet MS"/>
              </a:rPr>
              <a:t>reflectida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matrius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unitats </a:t>
            </a:r>
            <a:r>
              <a:rPr dirty="0" sz="1000" spc="-25">
                <a:latin typeface="Trebuchet MS"/>
                <a:cs typeface="Trebuchet MS"/>
              </a:rPr>
              <a:t>de negoci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vinculats,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gravetat,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efecte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preventiu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correctiu.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95" b="1">
                <a:latin typeface="Tahoma"/>
                <a:cs typeface="Tahoma"/>
              </a:rPr>
              <a:t>àrees </a:t>
            </a:r>
            <a:r>
              <a:rPr dirty="0" sz="1000" spc="-70" b="1">
                <a:latin typeface="Tahoma"/>
                <a:cs typeface="Tahoma"/>
              </a:rPr>
              <a:t>d’activitat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actualment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15">
                <a:latin typeface="Trebuchet MS"/>
                <a:cs typeface="Trebuchet MS"/>
              </a:rPr>
              <a:t>encomanades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tipus, </a:t>
            </a:r>
            <a:r>
              <a:rPr dirty="0" sz="1000" spc="-15">
                <a:latin typeface="Trebuchet MS"/>
                <a:cs typeface="Trebuchet MS"/>
              </a:rPr>
              <a:t>dimensions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clientela </a:t>
            </a:r>
            <a:r>
              <a:rPr dirty="0" sz="1000" spc="-60">
                <a:latin typeface="Trebuchet MS"/>
                <a:cs typeface="Trebuchet MS"/>
              </a:rPr>
              <a:t>molt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diversos: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Char char="-"/>
              <a:tabLst>
                <a:tab pos="624205" algn="l"/>
                <a:tab pos="624840" algn="l"/>
              </a:tabLst>
            </a:pPr>
            <a:r>
              <a:rPr dirty="0" sz="1000" spc="-120" b="1">
                <a:latin typeface="Tahoma"/>
                <a:cs typeface="Tahoma"/>
              </a:rPr>
              <a:t>Xarxa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0" b="1">
                <a:latin typeface="Tahoma"/>
                <a:cs typeface="Tahoma"/>
              </a:rPr>
              <a:t>d’aparcaments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municipals</a:t>
            </a:r>
            <a:endParaRPr sz="1000">
              <a:latin typeface="Tahoma"/>
              <a:cs typeface="Tahoma"/>
            </a:endParaRPr>
          </a:p>
          <a:p>
            <a:pPr marL="624205" marR="770255" indent="-252095">
              <a:lnSpc>
                <a:spcPct val="112500"/>
              </a:lnSpc>
              <a:spcBef>
                <a:spcPts val="855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l’estacionament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0" b="1">
                <a:latin typeface="Tahoma"/>
                <a:cs typeface="Tahoma"/>
              </a:rPr>
              <a:t>regulat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90" b="1">
                <a:latin typeface="Tahoma"/>
                <a:cs typeface="Tahoma"/>
              </a:rPr>
              <a:t>en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superfície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00" b="1">
                <a:latin typeface="Tahoma"/>
                <a:cs typeface="Tahoma"/>
              </a:rPr>
              <a:t>(Àrea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Blava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25" b="1">
                <a:latin typeface="Tahoma"/>
                <a:cs typeface="Tahoma"/>
              </a:rPr>
              <a:t>i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5" b="1">
                <a:latin typeface="Tahoma"/>
                <a:cs typeface="Tahoma"/>
              </a:rPr>
              <a:t>Àrea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10" b="1">
                <a:latin typeface="Tahoma"/>
                <a:cs typeface="Tahoma"/>
              </a:rPr>
              <a:t>Verda) </a:t>
            </a:r>
            <a:r>
              <a:rPr dirty="0" sz="1000" spc="-28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00" b="1">
                <a:latin typeface="Tahoma"/>
                <a:cs typeface="Tahoma"/>
              </a:rPr>
              <a:t>tota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la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ciutat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Barcelona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del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0" b="1">
                <a:latin typeface="Tahoma"/>
                <a:cs typeface="Tahoma"/>
              </a:rPr>
              <a:t>servei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05" b="1">
                <a:latin typeface="Tahoma"/>
                <a:cs typeface="Tahoma"/>
              </a:rPr>
              <a:t>grua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municipal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dues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estacions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0" b="1">
                <a:latin typeface="Tahoma"/>
                <a:cs typeface="Tahoma"/>
              </a:rPr>
              <a:t>d’autobusos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55" b="1">
                <a:latin typeface="Tahoma"/>
                <a:cs typeface="Tahoma"/>
              </a:rPr>
              <a:t>Bicing</a:t>
            </a:r>
            <a:endParaRPr sz="1000">
              <a:latin typeface="Tahoma"/>
              <a:cs typeface="Tahoma"/>
            </a:endParaRPr>
          </a:p>
          <a:p>
            <a:pPr marL="624205" marR="786130" indent="-252095">
              <a:lnSpc>
                <a:spcPct val="112500"/>
              </a:lnSpc>
              <a:spcBef>
                <a:spcPts val="85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les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instal·lacions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olímpiques: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Palau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Sant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Jordi,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60" b="1">
                <a:latin typeface="Tahoma"/>
                <a:cs typeface="Tahoma"/>
              </a:rPr>
              <a:t>Estadi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60" b="1">
                <a:latin typeface="Tahoma"/>
                <a:cs typeface="Tahoma"/>
              </a:rPr>
              <a:t>Olímpic </a:t>
            </a:r>
            <a:r>
              <a:rPr dirty="0" sz="1000" spc="-280" b="1">
                <a:latin typeface="Tahoma"/>
                <a:cs typeface="Tahoma"/>
              </a:rPr>
              <a:t> </a:t>
            </a:r>
            <a:r>
              <a:rPr dirty="0" sz="1000" b="1">
                <a:latin typeface="Tahoma"/>
                <a:cs typeface="Tahoma"/>
              </a:rPr>
              <a:t> </a:t>
            </a:r>
            <a:r>
              <a:rPr dirty="0" sz="1000" spc="-25" b="1">
                <a:latin typeface="Tahoma"/>
                <a:cs typeface="Tahoma"/>
              </a:rPr>
              <a:t>i</a:t>
            </a:r>
            <a:r>
              <a:rPr dirty="0" sz="1000" spc="5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Esplanada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Olímpica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del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Parc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del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0" b="1">
                <a:latin typeface="Tahoma"/>
                <a:cs typeface="Tahoma"/>
              </a:rPr>
              <a:t>Fòrum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Coordinació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dels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5" b="1">
                <a:latin typeface="Tahoma"/>
                <a:cs typeface="Tahoma"/>
              </a:rPr>
              <a:t>operadors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del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parc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Montjuïc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del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05" b="1">
                <a:latin typeface="Tahoma"/>
                <a:cs typeface="Tahoma"/>
              </a:rPr>
              <a:t>Zoo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Barcelona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l’àrea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0" b="1">
                <a:latin typeface="Tahoma"/>
                <a:cs typeface="Tahoma"/>
              </a:rPr>
              <a:t>regulada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del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0" b="1">
                <a:latin typeface="Tahoma"/>
                <a:cs typeface="Tahoma"/>
              </a:rPr>
              <a:t>Park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Güell</a:t>
            </a:r>
            <a:endParaRPr sz="1000">
              <a:latin typeface="Tahoma"/>
              <a:cs typeface="Tahoma"/>
            </a:endParaRPr>
          </a:p>
          <a:p>
            <a:pPr marL="624205" indent="-252729">
              <a:lnSpc>
                <a:spcPct val="100000"/>
              </a:lnSpc>
              <a:spcBef>
                <a:spcPts val="100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0" b="1">
                <a:latin typeface="Tahoma"/>
                <a:cs typeface="Tahoma"/>
              </a:rPr>
              <a:t>Gestió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5" b="1">
                <a:latin typeface="Tahoma"/>
                <a:cs typeface="Tahoma"/>
              </a:rPr>
              <a:t>la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25" b="1">
                <a:latin typeface="Tahoma"/>
                <a:cs typeface="Tahoma"/>
              </a:rPr>
              <a:t>xarxa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60" b="1">
                <a:latin typeface="Tahoma"/>
                <a:cs typeface="Tahoma"/>
              </a:rPr>
              <a:t>pública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5" b="1">
                <a:latin typeface="Tahoma"/>
                <a:cs typeface="Tahoma"/>
              </a:rPr>
              <a:t>recàrrega</a:t>
            </a:r>
            <a:endParaRPr sz="1000">
              <a:latin typeface="Tahoma"/>
              <a:cs typeface="Tahoma"/>
            </a:endParaRPr>
          </a:p>
          <a:p>
            <a:pPr marL="624205" marR="1435735" indent="-252095">
              <a:lnSpc>
                <a:spcPct val="112500"/>
              </a:lnSpc>
              <a:spcBef>
                <a:spcPts val="850"/>
              </a:spcBef>
              <a:buChar char="-"/>
              <a:tabLst>
                <a:tab pos="624205" algn="l"/>
                <a:tab pos="624840" algn="l"/>
              </a:tabLst>
            </a:pPr>
            <a:r>
              <a:rPr dirty="0" sz="1000" spc="-85" b="1">
                <a:latin typeface="Tahoma"/>
                <a:cs typeface="Tahoma"/>
              </a:rPr>
              <a:t>Registres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vehicles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5" b="1">
                <a:latin typeface="Tahoma"/>
                <a:cs typeface="Tahoma"/>
              </a:rPr>
              <a:t>mobilitat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personal</a:t>
            </a:r>
            <a:r>
              <a:rPr dirty="0" sz="1000" spc="15" b="1">
                <a:latin typeface="Tahoma"/>
                <a:cs typeface="Tahoma"/>
              </a:rPr>
              <a:t> </a:t>
            </a:r>
            <a:r>
              <a:rPr dirty="0" sz="1000" spc="-80" b="1">
                <a:latin typeface="Tahoma"/>
                <a:cs typeface="Tahoma"/>
              </a:rPr>
              <a:t>(VMP),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55" b="1">
                <a:latin typeface="Tahoma"/>
                <a:cs typeface="Tahoma"/>
              </a:rPr>
              <a:t>bicicletes </a:t>
            </a:r>
            <a:r>
              <a:rPr dirty="0" sz="1000" spc="-280" b="1">
                <a:latin typeface="Tahoma"/>
                <a:cs typeface="Tahoma"/>
              </a:rPr>
              <a:t> </a:t>
            </a:r>
            <a:r>
              <a:rPr dirty="0" sz="1000" spc="-25" b="1">
                <a:latin typeface="Tahoma"/>
                <a:cs typeface="Tahoma"/>
              </a:rPr>
              <a:t>i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45" b="1">
                <a:latin typeface="Tahoma"/>
                <a:cs typeface="Tahoma"/>
              </a:rPr>
              <a:t>cicles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5" b="1">
                <a:latin typeface="Tahoma"/>
                <a:cs typeface="Tahoma"/>
              </a:rPr>
              <a:t>més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dues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95" b="1">
                <a:latin typeface="Tahoma"/>
                <a:cs typeface="Tahoma"/>
              </a:rPr>
              <a:t>rodes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75860" y="10226909"/>
            <a:ext cx="2540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26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304463" y="10296355"/>
            <a:ext cx="17284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102-15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91994"/>
            <a:ext cx="5108575" cy="6851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duem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supervisió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societats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participades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són: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Societats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participades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175860" y="10226909"/>
            <a:ext cx="2540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26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04463" y="10296355"/>
            <a:ext cx="17284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102-15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2264295"/>
          <a:ext cx="5400040" cy="2901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9054"/>
                <a:gridCol w="1530350"/>
              </a:tblGrid>
              <a:tr h="289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5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Entitat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289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Participació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d’Atraccions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ibidabo,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Cementiris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Barcelona,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ractament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Selecció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Residus,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Grup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58,64%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Mercabarna,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50,69%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d’Aparcaments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Municipals,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SA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40,00%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Catalana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d’Iniciatives,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liquidació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24,25%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Ecoenergies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Barcelona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Sud,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Zona Franca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Gran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Via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l’Hospitalet,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(*)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17,55%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Funeraris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Barcelona,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Grup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15,00%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89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GL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Events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CCIB,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SL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62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12,00%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9375"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5515119"/>
            <a:ext cx="5426075" cy="11626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50">
                <a:latin typeface="Trebuchet MS"/>
                <a:cs typeface="Trebuchet MS"/>
              </a:rPr>
              <a:t>diversitat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40">
                <a:latin typeface="Trebuchet MS"/>
                <a:cs typeface="Trebuchet MS"/>
              </a:rPr>
              <a:t>prestats implica,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necessitat d’un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35">
                <a:latin typeface="Trebuchet MS"/>
                <a:cs typeface="Trebuchet MS"/>
              </a:rPr>
              <a:t>coneixement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especialització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negocis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80">
                <a:latin typeface="Trebuchet MS"/>
                <a:cs typeface="Trebuchet MS"/>
              </a:rPr>
              <a:t>l’altra, </a:t>
            </a:r>
            <a:r>
              <a:rPr dirty="0" sz="1000" spc="-45">
                <a:latin typeface="Trebuchet MS"/>
                <a:cs typeface="Trebuchet MS"/>
              </a:rPr>
              <a:t>dotar-se </a:t>
            </a:r>
            <a:r>
              <a:rPr dirty="0" sz="1000" spc="-20">
                <a:latin typeface="Trebuchet MS"/>
                <a:cs typeface="Trebuchet MS"/>
              </a:rPr>
              <a:t>d’uns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caràcter corporatiu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capaços </a:t>
            </a:r>
            <a:r>
              <a:rPr dirty="0" sz="1000" spc="-35">
                <a:latin typeface="Trebuchet MS"/>
                <a:cs typeface="Trebuchet MS"/>
              </a:rPr>
              <a:t>d’absorbir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canvis </a:t>
            </a:r>
            <a:r>
              <a:rPr dirty="0" sz="1000" spc="-25">
                <a:latin typeface="Trebuchet MS"/>
                <a:cs typeface="Trebuchet MS"/>
              </a:rPr>
              <a:t>(en </a:t>
            </a:r>
            <a:r>
              <a:rPr dirty="0" sz="1000" spc="-20">
                <a:latin typeface="Trebuchet MS"/>
                <a:cs typeface="Trebuchet MS"/>
              </a:rPr>
              <a:t>dimensió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tipologia)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40">
                <a:latin typeface="Trebuchet MS"/>
                <a:cs typeface="Trebuchet MS"/>
              </a:rPr>
              <a:t>diversificació </a:t>
            </a:r>
            <a:r>
              <a:rPr dirty="0" sz="1000" spc="-35">
                <a:latin typeface="Trebuchet MS"/>
                <a:cs typeface="Trebuchet MS"/>
              </a:rPr>
              <a:t>significa,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requereix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35">
                <a:latin typeface="Trebuchet MS"/>
                <a:cs typeface="Trebuchet MS"/>
              </a:rPr>
              <a:t>estructures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divisions de 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corporatives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u="sng" sz="1000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oficines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-4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corporatives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de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9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BSM</a:t>
            </a:r>
            <a:r>
              <a:rPr dirty="0" sz="1000" spc="-20">
                <a:solidFill>
                  <a:srgbClr val="275B9B"/>
                </a:solidFill>
                <a:latin typeface="Trebuchet MS"/>
                <a:cs typeface="Trebuchet MS"/>
                <a:hlinkClick r:id="rId2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actualment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carrer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Calàbria,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66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1403350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70" b="1">
                <a:latin typeface="Tahoma"/>
                <a:cs typeface="Tahoma"/>
              </a:rPr>
              <a:t>Estructura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5860" y="10226909"/>
            <a:ext cx="2540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26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304463" y="10296355"/>
            <a:ext cx="1728470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102-15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7299" y="2258824"/>
            <a:ext cx="5426075" cy="7359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0" b="1">
                <a:solidFill>
                  <a:srgbClr val="DD132C"/>
                </a:solidFill>
                <a:latin typeface="Tahoma"/>
                <a:cs typeface="Tahoma"/>
              </a:rPr>
              <a:t>Estructura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30" b="1">
                <a:solidFill>
                  <a:srgbClr val="DD132C"/>
                </a:solidFill>
                <a:latin typeface="Tahoma"/>
                <a:cs typeface="Tahoma"/>
              </a:rPr>
              <a:t>de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40" b="1">
                <a:solidFill>
                  <a:srgbClr val="DD132C"/>
                </a:solidFill>
                <a:latin typeface="Tahoma"/>
                <a:cs typeface="Tahoma"/>
              </a:rPr>
              <a:t>Decisió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definida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estructura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decisió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òrgans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govern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Segueix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0">
                <a:latin typeface="Trebuchet MS"/>
                <a:cs typeface="Trebuchet MS"/>
              </a:rPr>
              <a:t>integral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compartida per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80">
                <a:latin typeface="Trebuchet MS"/>
                <a:cs typeface="Trebuchet MS"/>
              </a:rPr>
              <a:t>fi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50">
                <a:latin typeface="Trebuchet MS"/>
                <a:cs typeface="Trebuchet MS"/>
              </a:rPr>
              <a:t>l’eficiència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treball.</a:t>
            </a:r>
            <a:r>
              <a:rPr dirty="0" sz="1000" spc="-40">
                <a:latin typeface="Trebuchet MS"/>
                <a:cs typeface="Trebuchet MS"/>
              </a:rPr>
              <a:t> Estableix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esquema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organitzatiu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40">
                <a:latin typeface="Trebuchet MS"/>
                <a:cs typeface="Trebuchet MS"/>
              </a:rPr>
              <a:t> nivells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responsabilitat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15">
                <a:latin typeface="Trebuchet MS"/>
                <a:cs typeface="Trebuchet MS"/>
              </a:rPr>
              <a:t>assegurar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oper-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ativa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organitzada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doni </a:t>
            </a:r>
            <a:r>
              <a:rPr dirty="0" sz="1000" spc="-40">
                <a:latin typeface="Trebuchet MS"/>
                <a:cs typeface="Trebuchet MS"/>
              </a:rPr>
              <a:t>cobertura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necessitats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activitats.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55">
                <a:latin typeface="Trebuchet MS"/>
                <a:cs typeface="Trebuchet MS"/>
              </a:rPr>
              <a:t>L’estructura </a:t>
            </a:r>
            <a:r>
              <a:rPr dirty="0" sz="1000" spc="-25">
                <a:latin typeface="Trebuchet MS"/>
                <a:cs typeface="Trebuchet MS"/>
              </a:rPr>
              <a:t>de decisió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govern </a:t>
            </a:r>
            <a:r>
              <a:rPr dirty="0" sz="1000" spc="-50">
                <a:latin typeface="Trebuchet MS"/>
                <a:cs typeface="Trebuchet MS"/>
              </a:rPr>
              <a:t>s’articula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25">
                <a:latin typeface="Trebuchet MS"/>
                <a:cs typeface="Trebuchet MS"/>
              </a:rPr>
              <a:t>òrgan </a:t>
            </a:r>
            <a:r>
              <a:rPr dirty="0" sz="1000" spc="-55">
                <a:latin typeface="Trebuchet MS"/>
                <a:cs typeface="Trebuchet MS"/>
              </a:rPr>
              <a:t>col·legiat </a:t>
            </a:r>
            <a:r>
              <a:rPr dirty="0" sz="1000" spc="-40">
                <a:latin typeface="Trebuchet MS"/>
                <a:cs typeface="Trebuchet MS"/>
              </a:rPr>
              <a:t>d’administració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repre-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sentació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societat,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Consell </a:t>
            </a:r>
            <a:r>
              <a:rPr dirty="0" sz="1000" spc="-40">
                <a:latin typeface="Trebuchet MS"/>
                <a:cs typeface="Trebuchet MS"/>
              </a:rPr>
              <a:t>d’Administració,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president, Eloi </a:t>
            </a:r>
            <a:r>
              <a:rPr dirty="0" sz="1000" spc="-5">
                <a:latin typeface="Trebuchet MS"/>
                <a:cs typeface="Trebuchet MS"/>
              </a:rPr>
              <a:t>Badia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Casas,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capdavant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responsable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màxim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societat.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directora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general,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Marta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Labata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Salvador,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pertany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estructura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decisió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membre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Consell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d’Administració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poders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li</a:t>
            </a:r>
            <a:r>
              <a:rPr dirty="0" sz="1000" spc="-45">
                <a:latin typeface="Trebuchet MS"/>
                <a:cs typeface="Trebuchet MS"/>
              </a:rPr>
              <a:t> confereix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òrgan;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més,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responsable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liderar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dirigir </a:t>
            </a:r>
            <a:r>
              <a:rPr dirty="0" sz="1000" spc="-75">
                <a:latin typeface="Trebuchet MS"/>
                <a:cs typeface="Trebuchet MS"/>
              </a:rPr>
              <a:t>tota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l’estructura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755"/>
              </a:spcBef>
            </a:pPr>
            <a:r>
              <a:rPr dirty="0" sz="1150" spc="-20" b="1">
                <a:latin typeface="Tahoma"/>
                <a:cs typeface="Tahoma"/>
              </a:rPr>
              <a:t>Consell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0" b="1">
                <a:latin typeface="Tahoma"/>
                <a:cs typeface="Tahoma"/>
              </a:rPr>
              <a:t>d</a:t>
            </a:r>
            <a:r>
              <a:rPr dirty="0" sz="1150" spc="-60" b="1">
                <a:latin typeface="Tahoma"/>
                <a:cs typeface="Tahoma"/>
              </a:rPr>
              <a:t>’</a:t>
            </a:r>
            <a:r>
              <a:rPr dirty="0" sz="1150" spc="-35" b="1">
                <a:latin typeface="Tahoma"/>
                <a:cs typeface="Tahoma"/>
              </a:rPr>
              <a:t>Administració</a:t>
            </a:r>
            <a:endParaRPr sz="115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395"/>
              </a:spcBef>
            </a:pP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màxim </a:t>
            </a:r>
            <a:r>
              <a:rPr dirty="0" sz="1000" spc="-25">
                <a:latin typeface="Trebuchet MS"/>
                <a:cs typeface="Trebuchet MS"/>
              </a:rPr>
              <a:t>òrgan de decisió de </a:t>
            </a:r>
            <a:r>
              <a:rPr dirty="0" sz="1000" spc="-45">
                <a:latin typeface="Trebuchet MS"/>
                <a:cs typeface="Trebuchet MS"/>
              </a:rPr>
              <a:t>l’empresa.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componen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màxim </a:t>
            </a:r>
            <a:r>
              <a:rPr dirty="0" sz="1000" spc="-25">
                <a:latin typeface="Trebuchet MS"/>
                <a:cs typeface="Trebuchet MS"/>
              </a:rPr>
              <a:t>de quinze </a:t>
            </a:r>
            <a:r>
              <a:rPr dirty="0" sz="1000" spc="-15">
                <a:latin typeface="Trebuchet MS"/>
                <a:cs typeface="Trebuchet MS"/>
              </a:rPr>
              <a:t>membres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reuneix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periòdicament </a:t>
            </a:r>
            <a:r>
              <a:rPr dirty="0" sz="1000" spc="-50">
                <a:latin typeface="Trebuchet MS"/>
                <a:cs typeface="Trebuchet MS"/>
              </a:rPr>
              <a:t>mitjançant la </a:t>
            </a:r>
            <a:r>
              <a:rPr dirty="0" sz="1000" spc="-40">
                <a:latin typeface="Trebuchet MS"/>
                <a:cs typeface="Trebuchet MS"/>
              </a:rPr>
              <a:t>convocatòria del </a:t>
            </a:r>
            <a:r>
              <a:rPr dirty="0" sz="1000" spc="-35">
                <a:latin typeface="Trebuchet MS"/>
                <a:cs typeface="Trebuchet MS"/>
              </a:rPr>
              <a:t>president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qui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substitueixi.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Consell </a:t>
            </a:r>
            <a:r>
              <a:rPr dirty="0" sz="1000" spc="-30">
                <a:latin typeface="Trebuchet MS"/>
                <a:cs typeface="Trebuchet MS"/>
              </a:rPr>
              <a:t>d’Admin-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istració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35">
                <a:latin typeface="Trebuchet MS"/>
                <a:cs typeface="Trebuchet MS"/>
              </a:rPr>
              <a:t>atribuïdes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facultats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intervenir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assumptes </a:t>
            </a:r>
            <a:r>
              <a:rPr dirty="0" sz="1000" spc="-40">
                <a:latin typeface="Trebuchet MS"/>
                <a:cs typeface="Trebuchet MS"/>
              </a:rPr>
              <a:t>relacionats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repre-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sentació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companyia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control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supervisió de </a:t>
            </a:r>
            <a:r>
              <a:rPr dirty="0" sz="1000" spc="-50">
                <a:latin typeface="Trebuchet MS"/>
                <a:cs typeface="Trebuchet MS"/>
              </a:rPr>
              <a:t>la gestió,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assumptes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fixats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5">
                <a:latin typeface="Trebuchet MS"/>
                <a:cs typeface="Trebuchet MS"/>
              </a:rPr>
              <a:t>estatutària.</a:t>
            </a:r>
            <a:endParaRPr sz="1000">
              <a:latin typeface="Trebuchet MS"/>
              <a:cs typeface="Trebuchet MS"/>
            </a:endParaRPr>
          </a:p>
          <a:p>
            <a:pPr algn="just" marL="12700" marR="1263015">
              <a:lnSpc>
                <a:spcPct val="183400"/>
              </a:lnSpc>
            </a:pPr>
            <a:r>
              <a:rPr dirty="0" sz="1000" spc="-20">
                <a:latin typeface="Trebuchet MS"/>
                <a:cs typeface="Trebuchet MS"/>
              </a:rPr>
              <a:t>Composició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Consell </a:t>
            </a:r>
            <a:r>
              <a:rPr dirty="0" sz="1000" spc="-35">
                <a:latin typeface="Trebuchet MS"/>
                <a:cs typeface="Trebuchet MS"/>
              </a:rPr>
              <a:t>d’Administració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31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20">
                <a:latin typeface="Trebuchet MS"/>
                <a:cs typeface="Trebuchet MS"/>
              </a:rPr>
              <a:t>desembre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2018: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President:</a:t>
            </a:r>
            <a:endParaRPr sz="10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150"/>
              </a:spcBef>
            </a:pP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Eloi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Badia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Casas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40">
                <a:latin typeface="Trebuchet MS"/>
                <a:cs typeface="Trebuchet MS"/>
              </a:rPr>
              <a:t>Vicepresident: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Gerardo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Pisarello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Prados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000" spc="-25">
                <a:latin typeface="Trebuchet MS"/>
                <a:cs typeface="Trebuchet MS"/>
              </a:rPr>
              <a:t>Consellers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conselleres:</a:t>
            </a:r>
            <a:endParaRPr sz="1000">
              <a:latin typeface="Trebuchet MS"/>
              <a:cs typeface="Trebuchet MS"/>
            </a:endParaRPr>
          </a:p>
          <a:p>
            <a:pPr marL="12700" marR="3606165">
              <a:lnSpc>
                <a:spcPct val="112500"/>
              </a:lnSpc>
            </a:pPr>
            <a:r>
              <a:rPr dirty="0" sz="1000" spc="-30">
                <a:latin typeface="Trebuchet MS"/>
                <a:cs typeface="Trebuchet MS"/>
              </a:rPr>
              <a:t>Ima. </a:t>
            </a:r>
            <a:r>
              <a:rPr dirty="0" sz="1000" spc="-25">
                <a:latin typeface="Trebuchet MS"/>
                <a:cs typeface="Trebuchet MS"/>
              </a:rPr>
              <a:t>Sra. </a:t>
            </a:r>
            <a:r>
              <a:rPr dirty="0" sz="1000" spc="-5">
                <a:latin typeface="Trebuchet MS"/>
                <a:cs typeface="Trebuchet MS"/>
              </a:rPr>
              <a:t>Mercedes </a:t>
            </a:r>
            <a:r>
              <a:rPr dirty="0" sz="1000" spc="-40">
                <a:latin typeface="Trebuchet MS"/>
                <a:cs typeface="Trebuchet MS"/>
              </a:rPr>
              <a:t>Vidal </a:t>
            </a:r>
            <a:r>
              <a:rPr dirty="0" sz="1000" spc="-20">
                <a:latin typeface="Trebuchet MS"/>
                <a:cs typeface="Trebuchet MS"/>
              </a:rPr>
              <a:t>Lago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Sra.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Sònia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Recasens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Alsina  </a:t>
            </a:r>
            <a:r>
              <a:rPr dirty="0" sz="1000" spc="-30">
                <a:latin typeface="Trebuchet MS"/>
                <a:cs typeface="Trebuchet MS"/>
              </a:rPr>
              <a:t>Ima.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Sra.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Francina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Vila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</a:t>
            </a:r>
            <a:r>
              <a:rPr dirty="0" sz="1000" spc="-35">
                <a:latin typeface="Trebuchet MS"/>
                <a:cs typeface="Trebuchet MS"/>
              </a:rPr>
              <a:t>alls  </a:t>
            </a:r>
            <a:r>
              <a:rPr dirty="0" sz="1000" spc="-30">
                <a:latin typeface="Trebuchet MS"/>
                <a:cs typeface="Trebuchet MS"/>
              </a:rPr>
              <a:t>Ima.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Sra.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Maite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Fandos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Payà  </a:t>
            </a: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Jaume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Ciurana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Llevadot</a:t>
            </a:r>
            <a:endParaRPr sz="1000">
              <a:latin typeface="Trebuchet MS"/>
              <a:cs typeface="Trebuchet MS"/>
            </a:endParaRPr>
          </a:p>
          <a:p>
            <a:pPr marL="12700" marR="3573145">
              <a:lnSpc>
                <a:spcPct val="112500"/>
              </a:lnSpc>
            </a:pP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Jaume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Collboni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Cuadrado  </a:t>
            </a:r>
            <a:r>
              <a:rPr dirty="0" sz="1000" spc="-30">
                <a:latin typeface="Trebuchet MS"/>
                <a:cs typeface="Trebuchet MS"/>
              </a:rPr>
              <a:t>Ima. </a:t>
            </a:r>
            <a:r>
              <a:rPr dirty="0" sz="1000" spc="-25">
                <a:latin typeface="Trebuchet MS"/>
                <a:cs typeface="Trebuchet MS"/>
              </a:rPr>
              <a:t>Sra. Carina </a:t>
            </a:r>
            <a:r>
              <a:rPr dirty="0" sz="1000" spc="-20">
                <a:latin typeface="Trebuchet MS"/>
                <a:cs typeface="Trebuchet MS"/>
              </a:rPr>
              <a:t>Mejías </a:t>
            </a:r>
            <a:r>
              <a:rPr dirty="0" sz="1000" spc="-5">
                <a:latin typeface="Trebuchet MS"/>
                <a:cs typeface="Trebuchet MS"/>
              </a:rPr>
              <a:t>Sánchez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Francisco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Sierra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López</a:t>
            </a:r>
            <a:endParaRPr sz="1000">
              <a:latin typeface="Trebuchet MS"/>
              <a:cs typeface="Trebuchet MS"/>
            </a:endParaRPr>
          </a:p>
          <a:p>
            <a:pPr marL="12700" marR="3690620">
              <a:lnSpc>
                <a:spcPct val="112500"/>
              </a:lnSpc>
            </a:pP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Alfred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Bosch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Pascual  </a:t>
            </a:r>
            <a:r>
              <a:rPr dirty="0" sz="1000" spc="-30">
                <a:latin typeface="Trebuchet MS"/>
                <a:cs typeface="Trebuchet MS"/>
              </a:rPr>
              <a:t>Im.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Xavier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Mulleras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Vinzia  </a:t>
            </a:r>
            <a:r>
              <a:rPr dirty="0" sz="1000" spc="-30">
                <a:latin typeface="Trebuchet MS"/>
                <a:cs typeface="Trebuchet MS"/>
              </a:rPr>
              <a:t>Ima.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Sra.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Eulàlia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Reguant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Cura  </a:t>
            </a: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Jordi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Campillo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Gámez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000" spc="10">
                <a:latin typeface="Trebuchet MS"/>
                <a:cs typeface="Trebuchet MS"/>
              </a:rPr>
              <a:t>S</a:t>
            </a:r>
            <a:r>
              <a:rPr dirty="0" sz="1000" spc="-70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Molins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Borrell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000" spc="-40">
                <a:latin typeface="Trebuchet MS"/>
                <a:cs typeface="Trebuchet MS"/>
              </a:rPr>
              <a:t>Secretari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conseller: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Sr.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Jordi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Cases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Pallarès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299" y="3025495"/>
            <a:ext cx="5796915" cy="74491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624205" marR="375920" indent="-252095">
              <a:lnSpc>
                <a:spcPct val="112500"/>
              </a:lnSpc>
              <a:spcBef>
                <a:spcPts val="100"/>
              </a:spcBef>
              <a:buFont typeface="Trebuchet MS"/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Comitè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45">
                <a:latin typeface="Trebuchet MS"/>
                <a:cs typeface="Trebuchet MS"/>
              </a:rPr>
              <a:t>General: </a:t>
            </a:r>
            <a:r>
              <a:rPr dirty="0" sz="1000" spc="-25">
                <a:latin typeface="Trebuchet MS"/>
                <a:cs typeface="Trebuchet MS"/>
              </a:rPr>
              <a:t>compost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sotsdireccions </a:t>
            </a:r>
            <a:r>
              <a:rPr dirty="0" sz="1000" spc="-35">
                <a:latin typeface="Trebuchet MS"/>
                <a:cs typeface="Trebuchet MS"/>
              </a:rPr>
              <a:t>generals,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l’òrgan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caràcter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0">
                <a:latin typeface="Trebuchet MS"/>
                <a:cs typeface="Trebuchet MS"/>
              </a:rPr>
              <a:t>B:SM. </a:t>
            </a:r>
            <a:r>
              <a:rPr dirty="0" sz="1000" spc="-20">
                <a:latin typeface="Trebuchet MS"/>
                <a:cs typeface="Trebuchet MS"/>
              </a:rPr>
              <a:t>Aglu-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tina la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25">
                <a:latin typeface="Trebuchet MS"/>
                <a:cs typeface="Trebuchet MS"/>
              </a:rPr>
              <a:t>membres, </a:t>
            </a:r>
            <a:r>
              <a:rPr dirty="0" sz="1000" spc="-30">
                <a:latin typeface="Trebuchet MS"/>
                <a:cs typeface="Trebuchet MS"/>
              </a:rPr>
              <a:t>examina els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40">
                <a:latin typeface="Trebuchet MS"/>
                <a:cs typeface="Trebuchet MS"/>
              </a:rPr>
              <a:t>estratègics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estableix </a:t>
            </a:r>
            <a:r>
              <a:rPr dirty="0" sz="1000" spc="-30">
                <a:latin typeface="Trebuchet MS"/>
                <a:cs typeface="Trebuchet MS"/>
              </a:rPr>
              <a:t>les delegacions,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20">
                <a:latin typeface="Trebuchet MS"/>
                <a:cs typeface="Trebuchet MS"/>
              </a:rPr>
              <a:t>escau,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assistir a </a:t>
            </a:r>
            <a:r>
              <a:rPr dirty="0" sz="1000" spc="-40">
                <a:latin typeface="Trebuchet MS"/>
                <a:cs typeface="Trebuchet MS"/>
              </a:rPr>
              <a:t>determinats </a:t>
            </a:r>
            <a:r>
              <a:rPr dirty="0" sz="1000" spc="-25">
                <a:latin typeface="Trebuchet MS"/>
                <a:cs typeface="Trebuchet MS"/>
              </a:rPr>
              <a:t>fòrums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0">
                <a:latin typeface="Trebuchet MS"/>
                <a:cs typeface="Trebuchet MS"/>
              </a:rPr>
              <a:t>reunions </a:t>
            </a:r>
            <a:r>
              <a:rPr dirty="0" sz="1000" spc="-50">
                <a:latin typeface="Trebuchet MS"/>
                <a:cs typeface="Trebuchet MS"/>
              </a:rPr>
              <a:t>externes,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especialment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relatives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cogestionen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Gerència </a:t>
            </a:r>
            <a:r>
              <a:rPr dirty="0" sz="1000" spc="-10">
                <a:latin typeface="Trebuchet MS"/>
                <a:cs typeface="Trebuchet MS"/>
              </a:rPr>
              <a:t>Municipal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5">
                <a:latin typeface="Trebuchet MS"/>
                <a:cs typeface="Trebuchet MS"/>
              </a:rPr>
              <a:t>l’Ajuntament.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periodicitat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setmanal.</a:t>
            </a:r>
            <a:endParaRPr sz="1000">
              <a:latin typeface="Trebuchet MS"/>
              <a:cs typeface="Trebuchet MS"/>
            </a:endParaRPr>
          </a:p>
          <a:p>
            <a:pPr algn="just" marL="624205" marR="375920" indent="-252095">
              <a:lnSpc>
                <a:spcPct val="112500"/>
              </a:lnSpc>
              <a:spcBef>
                <a:spcPts val="790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Direcció: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l’òrgan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examina els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requereixen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informació 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tractament </a:t>
            </a:r>
            <a:r>
              <a:rPr dirty="0" sz="1000" spc="-25">
                <a:latin typeface="Trebuchet MS"/>
                <a:cs typeface="Trebuchet MS"/>
              </a:rPr>
              <a:t>específics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adopta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acords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decisions </a:t>
            </a:r>
            <a:r>
              <a:rPr dirty="0" sz="1000" spc="-50">
                <a:latin typeface="Trebuchet MS"/>
                <a:cs typeface="Trebuchet MS"/>
              </a:rPr>
              <a:t>relatives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Està </a:t>
            </a:r>
            <a:r>
              <a:rPr dirty="0" sz="1000" spc="-30">
                <a:latin typeface="Trebuchet MS"/>
                <a:cs typeface="Trebuchet MS"/>
              </a:rPr>
              <a:t>encapçalat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50">
                <a:latin typeface="Trebuchet MS"/>
                <a:cs typeface="Trebuchet MS"/>
              </a:rPr>
              <a:t>director</a:t>
            </a:r>
            <a:r>
              <a:rPr dirty="0" sz="1000" spc="-45">
                <a:latin typeface="Trebuchet MS"/>
                <a:cs typeface="Trebuchet MS"/>
              </a:rPr>
              <a:t> general,</a:t>
            </a:r>
            <a:r>
              <a:rPr dirty="0" sz="1000" spc="2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25">
                <a:latin typeface="Trebuchet MS"/>
                <a:cs typeface="Trebuchet MS"/>
              </a:rPr>
              <a:t>compost pels </a:t>
            </a:r>
            <a:r>
              <a:rPr dirty="0" sz="1000" spc="-35">
                <a:latin typeface="Trebuchet MS"/>
                <a:cs typeface="Trebuchet MS"/>
              </a:rPr>
              <a:t>sotsdirectors </a:t>
            </a:r>
            <a:r>
              <a:rPr dirty="0" sz="1000" spc="-40">
                <a:latin typeface="Trebuchet MS"/>
                <a:cs typeface="Trebuchet MS"/>
              </a:rPr>
              <a:t>gener-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als,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direccions de </a:t>
            </a:r>
            <a:r>
              <a:rPr dirty="0" sz="1000" spc="-35">
                <a:latin typeface="Trebuchet MS"/>
                <a:cs typeface="Trebuchet MS"/>
              </a:rPr>
              <a:t>divisió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direccions </a:t>
            </a:r>
            <a:r>
              <a:rPr dirty="0" sz="1000" spc="-45">
                <a:latin typeface="Trebuchet MS"/>
                <a:cs typeface="Trebuchet MS"/>
              </a:rPr>
              <a:t>corporatives. </a:t>
            </a:r>
            <a:r>
              <a:rPr dirty="0" sz="1000" spc="-20">
                <a:latin typeface="Trebuchet MS"/>
                <a:cs typeface="Trebuchet MS"/>
              </a:rPr>
              <a:t>La seva </a:t>
            </a:r>
            <a:r>
              <a:rPr dirty="0" sz="1000" spc="-50">
                <a:latin typeface="Trebuchet MS"/>
                <a:cs typeface="Trebuchet MS"/>
              </a:rPr>
              <a:t>periodicitat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quinzenal.</a:t>
            </a:r>
            <a:endParaRPr sz="1000">
              <a:latin typeface="Trebuchet MS"/>
              <a:cs typeface="Trebuchet MS"/>
            </a:endParaRPr>
          </a:p>
          <a:p>
            <a:pPr algn="just" marL="624205" marR="375920" indent="-252095">
              <a:lnSpc>
                <a:spcPct val="112500"/>
              </a:lnSpc>
              <a:spcBef>
                <a:spcPts val="795"/>
              </a:spcBef>
              <a:buChar char="•"/>
              <a:tabLst>
                <a:tab pos="624840" algn="l"/>
              </a:tabLst>
            </a:pPr>
            <a:r>
              <a:rPr dirty="0" sz="1000" spc="20">
                <a:latin typeface="Trebuchet MS"/>
                <a:cs typeface="Trebuchet MS"/>
              </a:rPr>
              <a:t>Mesa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Contractació: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configurada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mesa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contractació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administrativa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com-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panyia,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acords que </a:t>
            </a:r>
            <a:r>
              <a:rPr dirty="0" sz="1000" spc="-25">
                <a:latin typeface="Trebuchet MS"/>
                <a:cs typeface="Trebuchet MS"/>
              </a:rPr>
              <a:t>pren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proposta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d’elevar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l’Òrgan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tractació. </a:t>
            </a:r>
            <a:r>
              <a:rPr dirty="0" sz="1000" spc="-25">
                <a:latin typeface="Trebuchet MS"/>
                <a:cs typeface="Trebuchet MS"/>
              </a:rPr>
              <a:t>Està </a:t>
            </a:r>
            <a:r>
              <a:rPr dirty="0" sz="1000" spc="-20">
                <a:latin typeface="Trebuchet MS"/>
                <a:cs typeface="Trebuchet MS"/>
              </a:rPr>
              <a:t>encapçalada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formada </a:t>
            </a:r>
            <a:r>
              <a:rPr dirty="0" sz="1000" spc="-25">
                <a:latin typeface="Trebuchet MS"/>
                <a:cs typeface="Trebuchet MS"/>
              </a:rPr>
              <a:t>pels </a:t>
            </a:r>
            <a:r>
              <a:rPr dirty="0" sz="1000" spc="-35">
                <a:latin typeface="Trebuchet MS"/>
                <a:cs typeface="Trebuchet MS"/>
              </a:rPr>
              <a:t>sotsdirectors generals,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l’Assessoria </a:t>
            </a:r>
            <a:r>
              <a:rPr dirty="0" sz="1000" spc="-30">
                <a:latin typeface="Trebuchet MS"/>
                <a:cs typeface="Trebuchet MS"/>
              </a:rPr>
              <a:t>Jurídica </a:t>
            </a:r>
            <a:r>
              <a:rPr dirty="0" sz="1000" spc="-20">
                <a:latin typeface="Trebuchet MS"/>
                <a:cs typeface="Trebuchet MS"/>
              </a:rPr>
              <a:t>(que </a:t>
            </a:r>
            <a:r>
              <a:rPr dirty="0" sz="1000" spc="-50">
                <a:latin typeface="Trebuchet MS"/>
                <a:cs typeface="Trebuchet MS"/>
              </a:rPr>
              <a:t>exerceix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Secretaria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l’Òrgan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Contrac-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tació),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Governança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Transparència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Control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Gestió.</a:t>
            </a:r>
            <a:endParaRPr sz="1000">
              <a:latin typeface="Trebuchet MS"/>
              <a:cs typeface="Trebuchet MS"/>
            </a:endParaRPr>
          </a:p>
          <a:p>
            <a:pPr algn="just" marL="624205" marR="375920" indent="-252095">
              <a:lnSpc>
                <a:spcPct val="112500"/>
              </a:lnSpc>
              <a:spcBef>
                <a:spcPts val="795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Projectes: </a:t>
            </a:r>
            <a:r>
              <a:rPr dirty="0" sz="1000" spc="-5">
                <a:latin typeface="Trebuchet MS"/>
                <a:cs typeface="Trebuchet MS"/>
              </a:rPr>
              <a:t>se </a:t>
            </a:r>
            <a:r>
              <a:rPr dirty="0" sz="1000" spc="-35">
                <a:latin typeface="Trebuchet MS"/>
                <a:cs typeface="Trebuchet MS"/>
              </a:rPr>
              <a:t>celebra </a:t>
            </a:r>
            <a:r>
              <a:rPr dirty="0" sz="1000" spc="-25">
                <a:latin typeface="Trebuchet MS"/>
                <a:cs typeface="Trebuchet MS"/>
              </a:rPr>
              <a:t>mensualment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">
                <a:latin typeface="Trebuchet MS"/>
                <a:cs typeface="Trebuchet MS"/>
              </a:rPr>
              <a:t>cadascuna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unitats,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l’òrgan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seguiment dels </a:t>
            </a:r>
            <a:r>
              <a:rPr dirty="0" sz="1000" spc="-50">
                <a:latin typeface="Trebuchet MS"/>
                <a:cs typeface="Trebuchet MS"/>
              </a:rPr>
              <a:t>projectes,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presència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direccions implicades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projecte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desenvolupa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coordinat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Planificació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Estratègica,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Integrada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Seguiment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Projectes.</a:t>
            </a:r>
            <a:endParaRPr sz="1000">
              <a:latin typeface="Trebuchet MS"/>
              <a:cs typeface="Trebuchet MS"/>
            </a:endParaRPr>
          </a:p>
          <a:p>
            <a:pPr algn="just" marL="624205" marR="375920" indent="-252095">
              <a:lnSpc>
                <a:spcPct val="112500"/>
              </a:lnSpc>
              <a:spcBef>
                <a:spcPts val="795"/>
              </a:spcBef>
              <a:buChar char="•"/>
              <a:tabLst>
                <a:tab pos="624840" algn="l"/>
              </a:tabLst>
            </a:pP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Divisió: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l’òrgan </a:t>
            </a:r>
            <a:r>
              <a:rPr dirty="0" sz="1000" spc="-25">
                <a:latin typeface="Trebuchet MS"/>
                <a:cs typeface="Trebuchet MS"/>
              </a:rPr>
              <a:t>de seguiment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45">
                <a:latin typeface="Trebuchet MS"/>
                <a:cs typeface="Trebuchet MS"/>
              </a:rPr>
              <a:t>divisió. </a:t>
            </a:r>
            <a:r>
              <a:rPr dirty="0" sz="1000" spc="-40">
                <a:latin typeface="Trebuchet MS"/>
                <a:cs typeface="Trebuchet MS"/>
              </a:rPr>
              <a:t> També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l’òrgan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informa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decisions </a:t>
            </a:r>
            <a:r>
              <a:rPr dirty="0" sz="1000" spc="-25">
                <a:latin typeface="Trebuchet MS"/>
                <a:cs typeface="Trebuchet MS"/>
              </a:rPr>
              <a:t>adoptades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45">
                <a:latin typeface="Trebuchet MS"/>
                <a:cs typeface="Trebuchet MS"/>
              </a:rPr>
              <a:t>Comitè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Direcció. </a:t>
            </a:r>
            <a:r>
              <a:rPr dirty="0" sz="1000" spc="-25">
                <a:latin typeface="Trebuchet MS"/>
                <a:cs typeface="Trebuchet MS"/>
              </a:rPr>
              <a:t>Està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encapçalat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corresponent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compost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responsables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àrees.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periodicitat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quinzenal.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600" spc="-40" b="1">
                <a:solidFill>
                  <a:srgbClr val="DD132C"/>
                </a:solidFill>
                <a:latin typeface="Tahoma"/>
                <a:cs typeface="Tahoma"/>
              </a:rPr>
              <a:t>Organització</a:t>
            </a:r>
            <a:endParaRPr sz="1600">
              <a:latin typeface="Tahoma"/>
              <a:cs typeface="Tahoma"/>
            </a:endParaRPr>
          </a:p>
          <a:p>
            <a:pPr marL="12700" marR="375920">
              <a:lnSpc>
                <a:spcPct val="112500"/>
              </a:lnSpc>
              <a:spcBef>
                <a:spcPts val="1015"/>
              </a:spcBef>
            </a:pPr>
            <a:r>
              <a:rPr dirty="0" sz="1000" spc="-55">
                <a:latin typeface="Trebuchet MS"/>
                <a:cs typeface="Trebuchet MS"/>
              </a:rPr>
              <a:t>L’estructura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organitzativa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voluntat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facilitar</a:t>
            </a:r>
            <a:r>
              <a:rPr dirty="0" sz="1000" spc="5">
                <a:latin typeface="Trebuchet MS"/>
                <a:cs typeface="Trebuchet MS"/>
              </a:rPr>
              <a:t> un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funcionament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basa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triple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finalitat: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10">
                <a:latin typeface="Trebuchet MS"/>
                <a:cs typeface="Trebuchet MS"/>
              </a:rPr>
              <a:t>Màxima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operativitat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divisions</a:t>
            </a:r>
            <a:r>
              <a:rPr dirty="0" sz="1000" spc="-1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13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presten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clients</a:t>
            </a:r>
            <a:r>
              <a:rPr dirty="0" sz="1000" spc="-65">
                <a:latin typeface="Trebuchet MS"/>
                <a:cs typeface="Trebuchet MS"/>
              </a:rPr>
              <a:t> i </a:t>
            </a:r>
            <a:r>
              <a:rPr dirty="0" sz="1000" spc="-45">
                <a:latin typeface="Trebuchet MS"/>
                <a:cs typeface="Trebuchet MS"/>
              </a:rPr>
              <a:t>clientes.</a:t>
            </a:r>
            <a:endParaRPr sz="1000">
              <a:latin typeface="Trebuchet MS"/>
              <a:cs typeface="Trebuchet MS"/>
            </a:endParaRPr>
          </a:p>
          <a:p>
            <a:pPr marL="624205" indent="-252729">
              <a:lnSpc>
                <a:spcPct val="100000"/>
              </a:lnSpc>
              <a:spcBef>
                <a:spcPts val="944"/>
              </a:spcBef>
              <a:buAutoNum type="arabicPeriod"/>
              <a:tabLst>
                <a:tab pos="624205" algn="l"/>
                <a:tab pos="624840" algn="l"/>
              </a:tabLst>
            </a:pPr>
            <a:r>
              <a:rPr dirty="0" sz="1000" spc="-20">
                <a:latin typeface="Trebuchet MS"/>
                <a:cs typeface="Trebuchet MS"/>
              </a:rPr>
              <a:t>Cohesió </a:t>
            </a:r>
            <a:r>
              <a:rPr dirty="0" sz="1000" spc="-30">
                <a:latin typeface="Trebuchet MS"/>
                <a:cs typeface="Trebuchet MS"/>
              </a:rPr>
              <a:t>d’aquestes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divisions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15">
                <a:latin typeface="Trebuchet MS"/>
                <a:cs typeface="Trebuchet MS"/>
              </a:rPr>
              <a:t> empreses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corporació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empresarial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potent: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algn="just" marL="624205" marR="377190" indent="-252095">
              <a:lnSpc>
                <a:spcPct val="112500"/>
              </a:lnSpc>
              <a:spcBef>
                <a:spcPts val="795"/>
              </a:spcBef>
              <a:buAutoNum type="arabicPeriod"/>
              <a:tabLst>
                <a:tab pos="624840" algn="l"/>
              </a:tabLst>
            </a:pPr>
            <a:r>
              <a:rPr dirty="0" sz="1000" spc="-25">
                <a:latin typeface="Trebuchet MS"/>
                <a:cs typeface="Trebuchet MS"/>
              </a:rPr>
              <a:t>Coherència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Gerència </a:t>
            </a:r>
            <a:r>
              <a:rPr dirty="0" sz="1000" spc="-10">
                <a:latin typeface="Trebuchet MS"/>
                <a:cs typeface="Trebuchet MS"/>
              </a:rPr>
              <a:t>Municipal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direccions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d’alguna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manera,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participen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objectius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encàrrecs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marL="12700" marR="375920">
              <a:lnSpc>
                <a:spcPct val="112500"/>
              </a:lnSpc>
              <a:spcBef>
                <a:spcPts val="790"/>
              </a:spcBef>
            </a:pPr>
            <a:r>
              <a:rPr dirty="0" sz="1000" spc="-55">
                <a:latin typeface="Trebuchet MS"/>
                <a:cs typeface="Trebuchet MS"/>
              </a:rPr>
              <a:t>L’organització, </a:t>
            </a:r>
            <a:r>
              <a:rPr dirty="0" sz="1000" spc="-20">
                <a:latin typeface="Trebuchet MS"/>
                <a:cs typeface="Trebuchet MS"/>
              </a:rPr>
              <a:t>encapçalada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45">
                <a:latin typeface="Trebuchet MS"/>
                <a:cs typeface="Trebuchet MS"/>
              </a:rPr>
              <a:t>General, </a:t>
            </a:r>
            <a:r>
              <a:rPr dirty="0" sz="1000" spc="-50">
                <a:latin typeface="Trebuchet MS"/>
                <a:cs typeface="Trebuchet MS"/>
              </a:rPr>
              <a:t>s’articula al </a:t>
            </a:r>
            <a:r>
              <a:rPr dirty="0" sz="1000" spc="-60">
                <a:latin typeface="Trebuchet MS"/>
                <a:cs typeface="Trebuchet MS"/>
              </a:rPr>
              <a:t>voltant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25">
                <a:latin typeface="Trebuchet MS"/>
                <a:cs typeface="Trebuchet MS"/>
              </a:rPr>
              <a:t>sotsdireccions </a:t>
            </a:r>
            <a:r>
              <a:rPr dirty="0" sz="1000" spc="-40">
                <a:latin typeface="Trebuchet MS"/>
                <a:cs typeface="Trebuchet MS"/>
              </a:rPr>
              <a:t>gener-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(l’SDG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Econòmica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Financera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l’SDG </a:t>
            </a:r>
            <a:r>
              <a:rPr dirty="0" sz="1000" spc="-30">
                <a:latin typeface="Trebuchet MS"/>
                <a:cs typeface="Trebuchet MS"/>
              </a:rPr>
              <a:t>d’Operacions)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àrea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corporatius.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u="sng" sz="900" spc="-3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ahoma"/>
                <a:cs typeface="Tahoma"/>
                <a:hlinkClick r:id="rId2"/>
              </a:rPr>
              <a:t>Veure</a:t>
            </a:r>
            <a:r>
              <a:rPr dirty="0" u="sng" sz="900" spc="-1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ahoma"/>
                <a:cs typeface="Tahoma"/>
                <a:hlinkClick r:id="rId2"/>
              </a:rPr>
              <a:t> </a:t>
            </a:r>
            <a:r>
              <a:rPr dirty="0" u="sng" sz="90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ahoma"/>
                <a:cs typeface="Tahoma"/>
                <a:hlinkClick r:id="rId2"/>
              </a:rPr>
              <a:t>l’estructura</a:t>
            </a:r>
            <a:r>
              <a:rPr dirty="0" u="sng" sz="900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ahoma"/>
                <a:cs typeface="Tahoma"/>
                <a:hlinkClick r:id="rId2"/>
              </a:rPr>
              <a:t> </a:t>
            </a:r>
            <a:r>
              <a:rPr dirty="0" u="sng" sz="900" spc="-1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ahoma"/>
                <a:cs typeface="Tahoma"/>
                <a:hlinkClick r:id="rId2"/>
              </a:rPr>
              <a:t>organitzativa</a:t>
            </a:r>
            <a:endParaRPr sz="900">
              <a:latin typeface="Tahoma"/>
              <a:cs typeface="Tahoma"/>
            </a:endParaRPr>
          </a:p>
          <a:p>
            <a:pPr algn="r" marR="5080">
              <a:lnSpc>
                <a:spcPct val="100000"/>
              </a:lnSpc>
              <a:spcBef>
                <a:spcPts val="85"/>
              </a:spcBef>
              <a:tabLst>
                <a:tab pos="157861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102-22,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102-26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29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91994"/>
            <a:ext cx="5425440" cy="935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80" b="1">
                <a:latin typeface="Tahoma"/>
                <a:cs typeface="Tahoma"/>
              </a:rPr>
              <a:t>Coordinació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100" b="1">
                <a:latin typeface="Tahoma"/>
                <a:cs typeface="Tahoma"/>
              </a:rPr>
              <a:t>amb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70" b="1">
                <a:latin typeface="Tahoma"/>
                <a:cs typeface="Tahoma"/>
              </a:rPr>
              <a:t>Presidència</a:t>
            </a:r>
            <a:endParaRPr sz="10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565"/>
              </a:spcBef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mínim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cop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mes,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directora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president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45">
                <a:latin typeface="Trebuchet MS"/>
                <a:cs typeface="Trebuchet MS"/>
              </a:rPr>
              <a:t>porten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coordi-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nació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funcionament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20">
                <a:latin typeface="Trebuchet MS"/>
                <a:cs typeface="Trebuchet MS"/>
              </a:rPr>
              <a:t>municipals 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40">
                <a:latin typeface="Trebuchet MS"/>
                <a:cs typeface="Trebuchet MS"/>
              </a:rPr>
              <a:t>participa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45">
                <a:latin typeface="Trebuchet MS"/>
                <a:cs typeface="Trebuchet MS"/>
              </a:rPr>
              <a:t>participar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20">
                <a:latin typeface="Trebuchet MS"/>
                <a:cs typeface="Trebuchet MS"/>
              </a:rPr>
              <a:t>aquestes reunions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preparen els </a:t>
            </a:r>
            <a:r>
              <a:rPr dirty="0" sz="1000" spc="-15">
                <a:latin typeface="Trebuchet MS"/>
                <a:cs typeface="Trebuchet MS"/>
              </a:rPr>
              <a:t>punts que </a:t>
            </a:r>
            <a:r>
              <a:rPr dirty="0" sz="1000" spc="-35">
                <a:latin typeface="Trebuchet MS"/>
                <a:cs typeface="Trebuchet MS"/>
              </a:rPr>
              <a:t>cal presentar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Consell </a:t>
            </a:r>
            <a:r>
              <a:rPr dirty="0" sz="1000" spc="-35">
                <a:latin typeface="Trebuchet MS"/>
                <a:cs typeface="Trebuchet MS"/>
              </a:rPr>
              <a:t>d’Ad-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ministració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acords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importants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prendre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Comitè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BSM..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2652895"/>
            <a:ext cx="154051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0" b="1">
                <a:solidFill>
                  <a:srgbClr val="DD132C"/>
                </a:solidFill>
                <a:latin typeface="Tahoma"/>
                <a:cs typeface="Tahoma"/>
              </a:rPr>
              <a:t>Òrgan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30" b="1">
                <a:solidFill>
                  <a:srgbClr val="DD132C"/>
                </a:solidFill>
                <a:latin typeface="Tahoma"/>
                <a:cs typeface="Tahoma"/>
              </a:rPr>
              <a:t>de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50" b="1">
                <a:solidFill>
                  <a:srgbClr val="DD132C"/>
                </a:solidFill>
                <a:latin typeface="Tahoma"/>
                <a:cs typeface="Tahoma"/>
              </a:rPr>
              <a:t>gestió</a:t>
            </a:r>
            <a:endParaRPr sz="16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27300" y="1314318"/>
            <a:ext cx="1297940" cy="5130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30">
                <a:solidFill>
                  <a:srgbClr val="DF2832"/>
                </a:solidFill>
              </a:rPr>
              <a:t>Índex.</a:t>
            </a:r>
            <a:r>
              <a:rPr dirty="0" spc="-100" b="1">
                <a:solidFill>
                  <a:srgbClr val="DF2832"/>
                </a:solidFill>
                <a:latin typeface="Trebuchet MS"/>
                <a:cs typeface="Trebuchet MS"/>
              </a:rPr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07300" y="2648118"/>
            <a:ext cx="138811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55" b="1">
                <a:solidFill>
                  <a:srgbClr val="DD132C"/>
                </a:solidFill>
                <a:latin typeface="Tahoma"/>
                <a:cs typeface="Tahoma"/>
                <a:hlinkClick r:id="rId2" action="ppaction://hlinksldjump"/>
              </a:rPr>
              <a:t>Coneix-nos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99594" y="2648118"/>
            <a:ext cx="35306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15" b="1">
                <a:solidFill>
                  <a:srgbClr val="DD132C"/>
                </a:solidFill>
                <a:latin typeface="Tahoma"/>
                <a:cs typeface="Tahoma"/>
                <a:hlinkClick r:id="rId2" action="ppaction://hlinksldjump"/>
              </a:rPr>
              <a:t>20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07300" y="3470397"/>
            <a:ext cx="1723389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60" b="1">
                <a:latin typeface="Tahoma"/>
                <a:cs typeface="Tahoma"/>
                <a:hlinkClick r:id="rId3" action="ppaction://hlinksldjump"/>
              </a:rPr>
              <a:t>Estructura</a:t>
            </a:r>
            <a:endParaRPr sz="1200">
              <a:latin typeface="Tahoma"/>
              <a:cs typeface="Tahoma"/>
            </a:endParaRPr>
          </a:p>
          <a:p>
            <a:pPr marL="300355" marR="5080">
              <a:lnSpc>
                <a:spcPct val="116900"/>
              </a:lnSpc>
            </a:pPr>
            <a:r>
              <a:rPr dirty="0" sz="1200" spc="10">
                <a:latin typeface="Tahoma"/>
                <a:cs typeface="Tahoma"/>
                <a:hlinkClick r:id="rId3" action="ppaction://hlinksldjump"/>
              </a:rPr>
              <a:t>Estructura</a:t>
            </a:r>
            <a:r>
              <a:rPr dirty="0" sz="1200" spc="-155"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3" action="ppaction://hlinksldjump"/>
              </a:rPr>
              <a:t>de</a:t>
            </a:r>
            <a:r>
              <a:rPr dirty="0" sz="1200" spc="-155"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1200" spc="20">
                <a:latin typeface="Tahoma"/>
                <a:cs typeface="Tahoma"/>
                <a:hlinkClick r:id="rId3" action="ppaction://hlinksldjump"/>
              </a:rPr>
              <a:t>decisió </a:t>
            </a:r>
            <a:r>
              <a:rPr dirty="0" sz="1200" spc="15">
                <a:latin typeface="Tahoma"/>
                <a:cs typeface="Tahoma"/>
              </a:rPr>
              <a:t> </a:t>
            </a:r>
            <a:r>
              <a:rPr dirty="0" sz="1200" spc="30">
                <a:latin typeface="Tahoma"/>
                <a:cs typeface="Tahoma"/>
                <a:hlinkClick r:id="rId4" action="ppaction://hlinksldjump"/>
              </a:rPr>
              <a:t>Òrgan</a:t>
            </a:r>
            <a:r>
              <a:rPr dirty="0" sz="1200" spc="-155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4" action="ppaction://hlinksldjump"/>
              </a:rPr>
              <a:t>de</a:t>
            </a:r>
            <a:r>
              <a:rPr dirty="0" sz="1200" spc="-155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 spc="15">
                <a:latin typeface="Tahoma"/>
                <a:cs typeface="Tahoma"/>
                <a:hlinkClick r:id="rId4" action="ppaction://hlinksldjump"/>
              </a:rPr>
              <a:t>gestió </a:t>
            </a:r>
            <a:r>
              <a:rPr dirty="0" sz="1200" spc="10">
                <a:latin typeface="Tahoma"/>
                <a:cs typeface="Tahoma"/>
              </a:rPr>
              <a:t> </a:t>
            </a:r>
            <a:r>
              <a:rPr dirty="0" sz="1200" spc="20">
                <a:latin typeface="Tahoma"/>
                <a:cs typeface="Tahoma"/>
                <a:hlinkClick r:id="rId4" action="ppaction://hlinksldjump"/>
              </a:rPr>
              <a:t>Organització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49759" y="3470397"/>
            <a:ext cx="203200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70" b="1">
                <a:latin typeface="Tahoma"/>
                <a:cs typeface="Tahoma"/>
                <a:hlinkClick r:id="rId3" action="ppaction://hlinksldjump"/>
              </a:rPr>
              <a:t>28</a:t>
            </a:r>
            <a:endParaRPr sz="1200">
              <a:latin typeface="Tahoma"/>
              <a:cs typeface="Tahoma"/>
            </a:endParaRPr>
          </a:p>
          <a:p>
            <a:pPr marL="18415">
              <a:lnSpc>
                <a:spcPct val="100000"/>
              </a:lnSpc>
              <a:spcBef>
                <a:spcPts val="245"/>
              </a:spcBef>
            </a:pPr>
            <a:r>
              <a:rPr dirty="0" sz="1200" spc="15">
                <a:latin typeface="Tahoma"/>
                <a:cs typeface="Tahoma"/>
                <a:hlinkClick r:id="rId3" action="ppaction://hlinksldjump"/>
              </a:rPr>
              <a:t>28</a:t>
            </a:r>
            <a:endParaRPr sz="1200">
              <a:latin typeface="Tahoma"/>
              <a:cs typeface="Tahoma"/>
            </a:endParaRPr>
          </a:p>
          <a:p>
            <a:pPr marL="19050">
              <a:lnSpc>
                <a:spcPct val="100000"/>
              </a:lnSpc>
              <a:spcBef>
                <a:spcPts val="245"/>
              </a:spcBef>
            </a:pPr>
            <a:r>
              <a:rPr dirty="0" sz="1200" spc="15">
                <a:latin typeface="Tahoma"/>
                <a:cs typeface="Tahoma"/>
                <a:hlinkClick r:id="rId4" action="ppaction://hlinksldjump"/>
              </a:rPr>
              <a:t>29</a:t>
            </a:r>
            <a:endParaRPr sz="1200">
              <a:latin typeface="Tahoma"/>
              <a:cs typeface="Tahoma"/>
            </a:endParaRPr>
          </a:p>
          <a:p>
            <a:pPr marL="19050">
              <a:lnSpc>
                <a:spcPct val="100000"/>
              </a:lnSpc>
              <a:spcBef>
                <a:spcPts val="240"/>
              </a:spcBef>
            </a:pPr>
            <a:r>
              <a:rPr dirty="0" sz="1200" spc="15">
                <a:latin typeface="Tahoma"/>
                <a:cs typeface="Tahoma"/>
                <a:hlinkClick r:id="rId4" action="ppaction://hlinksldjump"/>
              </a:rPr>
              <a:t>29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07300" y="4505597"/>
            <a:ext cx="2626995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b="1">
                <a:latin typeface="Tahoma"/>
                <a:cs typeface="Tahoma"/>
                <a:hlinkClick r:id="rId5" action="ppaction://hlinksldjump"/>
              </a:rPr>
              <a:t>Què</a:t>
            </a:r>
            <a:r>
              <a:rPr dirty="0" sz="1200" spc="-114" b="1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-70" b="1">
                <a:latin typeface="Tahoma"/>
                <a:cs typeface="Tahoma"/>
                <a:hlinkClick r:id="rId5" action="ppaction://hlinksldjump"/>
              </a:rPr>
              <a:t>fem</a:t>
            </a:r>
            <a:endParaRPr sz="1200">
              <a:latin typeface="Tahoma"/>
              <a:cs typeface="Tahoma"/>
            </a:endParaRPr>
          </a:p>
          <a:p>
            <a:pPr marL="300355">
              <a:lnSpc>
                <a:spcPct val="100000"/>
              </a:lnSpc>
              <a:spcBef>
                <a:spcPts val="245"/>
              </a:spcBef>
            </a:pPr>
            <a:r>
              <a:rPr dirty="0" sz="1200" spc="10">
                <a:latin typeface="Tahoma"/>
                <a:cs typeface="Tahoma"/>
                <a:hlinkClick r:id="rId5" action="ppaction://hlinksldjump"/>
              </a:rPr>
              <a:t>Activitats</a:t>
            </a:r>
            <a:endParaRPr sz="1200">
              <a:latin typeface="Tahoma"/>
              <a:cs typeface="Tahoma"/>
            </a:endParaRPr>
          </a:p>
          <a:p>
            <a:pPr marL="300355">
              <a:lnSpc>
                <a:spcPct val="100000"/>
              </a:lnSpc>
              <a:spcBef>
                <a:spcPts val="245"/>
              </a:spcBef>
            </a:pPr>
            <a:r>
              <a:rPr dirty="0" sz="1200" spc="15">
                <a:latin typeface="Tahoma"/>
                <a:cs typeface="Tahoma"/>
                <a:hlinkClick r:id="rId6" action="ppaction://hlinksldjump"/>
              </a:rPr>
              <a:t>Els</a:t>
            </a:r>
            <a:r>
              <a:rPr dirty="0" sz="1200" spc="-155">
                <a:latin typeface="Tahoma"/>
                <a:cs typeface="Tahoma"/>
                <a:hlinkClick r:id="rId6" action="ppaction://hlinksldjump"/>
              </a:rPr>
              <a:t> </a:t>
            </a:r>
            <a:r>
              <a:rPr dirty="0" sz="1200" spc="-10">
                <a:latin typeface="Tahoma"/>
                <a:cs typeface="Tahoma"/>
                <a:hlinkClick r:id="rId6" action="ppaction://hlinksldjump"/>
              </a:rPr>
              <a:t>se</a:t>
            </a:r>
            <a:r>
              <a:rPr dirty="0" sz="1200" spc="30">
                <a:latin typeface="Tahoma"/>
                <a:cs typeface="Tahoma"/>
                <a:hlinkClick r:id="rId6" action="ppaction://hlinksldjump"/>
              </a:rPr>
              <a:t>r</a:t>
            </a:r>
            <a:r>
              <a:rPr dirty="0" sz="1200" spc="-5">
                <a:latin typeface="Tahoma"/>
                <a:cs typeface="Tahoma"/>
                <a:hlinkClick r:id="rId6" action="ppaction://hlinksldjump"/>
              </a:rPr>
              <a:t>veis</a:t>
            </a:r>
            <a:r>
              <a:rPr dirty="0" sz="1200" spc="-155">
                <a:latin typeface="Tahoma"/>
                <a:cs typeface="Tahoma"/>
                <a:hlinkClick r:id="rId6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6" action="ppaction://hlinksldjump"/>
              </a:rPr>
              <a:t>corporatius</a:t>
            </a:r>
            <a:endParaRPr sz="1200">
              <a:latin typeface="Tahoma"/>
              <a:cs typeface="Tahoma"/>
            </a:endParaRPr>
          </a:p>
          <a:p>
            <a:pPr marL="300355">
              <a:lnSpc>
                <a:spcPct val="100000"/>
              </a:lnSpc>
              <a:spcBef>
                <a:spcPts val="240"/>
              </a:spcBef>
            </a:pPr>
            <a:r>
              <a:rPr dirty="0" sz="1200" spc="25">
                <a:latin typeface="Tahoma"/>
                <a:cs typeface="Tahoma"/>
                <a:hlinkClick r:id="rId7" action="ppaction://hlinksldjump"/>
              </a:rPr>
              <a:t>Les</a:t>
            </a:r>
            <a:r>
              <a:rPr dirty="0" sz="1200" spc="-155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7" action="ppaction://hlinksldjump"/>
              </a:rPr>
              <a:t>empreses</a:t>
            </a:r>
            <a:r>
              <a:rPr dirty="0" sz="1200" spc="-155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7" action="ppaction://hlinksldjump"/>
              </a:rPr>
              <a:t>participades</a:t>
            </a:r>
            <a:r>
              <a:rPr dirty="0" sz="1200" spc="-155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20">
                <a:latin typeface="Tahoma"/>
                <a:cs typeface="Tahoma"/>
                <a:hlinkClick r:id="rId7" action="ppaction://hlinksldjump"/>
              </a:rPr>
              <a:t>al</a:t>
            </a:r>
            <a:r>
              <a:rPr dirty="0" sz="1200" spc="-155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55">
                <a:latin typeface="Tahoma"/>
                <a:cs typeface="Tahoma"/>
                <a:hlinkClick r:id="rId7" action="ppaction://hlinksldjump"/>
              </a:rPr>
              <a:t>100%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54331" y="4505597"/>
            <a:ext cx="198755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85" b="1">
                <a:latin typeface="Tahoma"/>
                <a:cs typeface="Tahoma"/>
                <a:hlinkClick r:id="rId5" action="ppaction://hlinksldjump"/>
              </a:rPr>
              <a:t>32</a:t>
            </a:r>
            <a:endParaRPr sz="1200">
              <a:latin typeface="Tahoma"/>
              <a:cs typeface="Tahoma"/>
            </a:endParaRPr>
          </a:p>
          <a:p>
            <a:pPr marL="19685">
              <a:lnSpc>
                <a:spcPct val="100000"/>
              </a:lnSpc>
              <a:spcBef>
                <a:spcPts val="245"/>
              </a:spcBef>
            </a:pPr>
            <a:r>
              <a:rPr dirty="0" sz="1200" spc="-5">
                <a:latin typeface="Tahoma"/>
                <a:cs typeface="Tahoma"/>
                <a:hlinkClick r:id="rId5" action="ppaction://hlinksldjump"/>
              </a:rPr>
              <a:t>32</a:t>
            </a:r>
            <a:endParaRPr sz="1200">
              <a:latin typeface="Tahoma"/>
              <a:cs typeface="Tahoma"/>
            </a:endParaRPr>
          </a:p>
          <a:p>
            <a:pPr marL="15240">
              <a:lnSpc>
                <a:spcPct val="100000"/>
              </a:lnSpc>
              <a:spcBef>
                <a:spcPts val="245"/>
              </a:spcBef>
            </a:pPr>
            <a:r>
              <a:rPr dirty="0" sz="1200" spc="10">
                <a:latin typeface="Tahoma"/>
                <a:cs typeface="Tahoma"/>
                <a:hlinkClick r:id="rId6" action="ppaction://hlinksldjump"/>
              </a:rPr>
              <a:t>36</a:t>
            </a:r>
            <a:endParaRPr sz="1200">
              <a:latin typeface="Tahoma"/>
              <a:cs typeface="Tahoma"/>
            </a:endParaRPr>
          </a:p>
          <a:p>
            <a:pPr marL="15875">
              <a:lnSpc>
                <a:spcPct val="100000"/>
              </a:lnSpc>
              <a:spcBef>
                <a:spcPts val="240"/>
              </a:spcBef>
            </a:pPr>
            <a:r>
              <a:rPr dirty="0" sz="1200" spc="10">
                <a:latin typeface="Tahoma"/>
                <a:cs typeface="Tahoma"/>
                <a:hlinkClick r:id="rId7" action="ppaction://hlinksldjump"/>
              </a:rPr>
              <a:t>42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07300" y="5571717"/>
            <a:ext cx="12763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b="1">
                <a:latin typeface="Tahoma"/>
                <a:cs typeface="Tahoma"/>
                <a:hlinkClick r:id="rId8" action="ppaction://hlinksldjump"/>
              </a:rPr>
              <a:t>P</a:t>
            </a:r>
            <a:r>
              <a:rPr dirty="0" sz="1200" spc="-85" b="1">
                <a:latin typeface="Tahoma"/>
                <a:cs typeface="Tahoma"/>
                <a:hlinkClick r:id="rId8" action="ppaction://hlinksldjump"/>
              </a:rPr>
              <a:t>arts</a:t>
            </a:r>
            <a:r>
              <a:rPr dirty="0" sz="1200" spc="-114" b="1">
                <a:latin typeface="Tahoma"/>
                <a:cs typeface="Tahoma"/>
                <a:hlinkClick r:id="rId8" action="ppaction://hlinksldjump"/>
              </a:rPr>
              <a:t> </a:t>
            </a:r>
            <a:r>
              <a:rPr dirty="0" sz="1200" spc="-65" b="1">
                <a:latin typeface="Tahoma"/>
                <a:cs typeface="Tahoma"/>
                <a:hlinkClick r:id="rId8" action="ppaction://hlinksldjump"/>
              </a:rPr>
              <a:t>in</a:t>
            </a:r>
            <a:r>
              <a:rPr dirty="0" sz="1200" spc="-80" b="1">
                <a:latin typeface="Tahoma"/>
                <a:cs typeface="Tahoma"/>
                <a:hlinkClick r:id="rId8" action="ppaction://hlinksldjump"/>
              </a:rPr>
              <a:t>t</a:t>
            </a:r>
            <a:r>
              <a:rPr dirty="0" sz="1200" spc="-70" b="1">
                <a:latin typeface="Tahoma"/>
                <a:cs typeface="Tahoma"/>
                <a:hlinkClick r:id="rId8" action="ppaction://hlinksldjump"/>
              </a:rPr>
              <a:t>eressades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47473" y="5571717"/>
            <a:ext cx="2057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8" action="ppaction://hlinksldjump"/>
              </a:rPr>
              <a:t>43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13" name="object 13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299" y="1341833"/>
            <a:ext cx="5801995" cy="913257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25"/>
              </a:spcBef>
            </a:pPr>
            <a:r>
              <a:rPr dirty="0" sz="1150" spc="-30" b="1">
                <a:latin typeface="Tahoma"/>
                <a:cs typeface="Tahoma"/>
              </a:rPr>
              <a:t>Sotsdirecció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0" b="1">
                <a:latin typeface="Tahoma"/>
                <a:cs typeface="Tahoma"/>
              </a:rPr>
              <a:t>General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0" b="1">
                <a:latin typeface="Tahoma"/>
                <a:cs typeface="Tahoma"/>
              </a:rPr>
              <a:t>Econòmica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i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Financera</a:t>
            </a:r>
            <a:endParaRPr sz="1150">
              <a:latin typeface="Tahoma"/>
              <a:cs typeface="Tahoma"/>
            </a:endParaRPr>
          </a:p>
          <a:p>
            <a:pPr algn="just" marL="12700" marR="381000">
              <a:lnSpc>
                <a:spcPct val="112500"/>
              </a:lnSpc>
              <a:spcBef>
                <a:spcPts val="395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Sotsdirecció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Econòmica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Financera </a:t>
            </a:r>
            <a:r>
              <a:rPr dirty="0" sz="1000" spc="-45">
                <a:latin typeface="Trebuchet MS"/>
                <a:cs typeface="Trebuchet MS"/>
              </a:rPr>
              <a:t>planifica,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fixa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directrius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executa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variables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econòmiques, </a:t>
            </a:r>
            <a:r>
              <a:rPr dirty="0" sz="1000" spc="-30">
                <a:latin typeface="Trebuchet MS"/>
                <a:cs typeface="Trebuchet MS"/>
              </a:rPr>
              <a:t>financeres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jurídiques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35">
                <a:latin typeface="Trebuchet MS"/>
                <a:cs typeface="Trebuchet MS"/>
              </a:rPr>
              <a:t>divisió </a:t>
            </a:r>
            <a:r>
              <a:rPr dirty="0" sz="1000" spc="-25">
                <a:latin typeface="Trebuchet MS"/>
                <a:cs typeface="Trebuchet MS"/>
              </a:rPr>
              <a:t>de 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l’àmbit </a:t>
            </a:r>
            <a:r>
              <a:rPr dirty="0" sz="1000" spc="-40">
                <a:latin typeface="Trebuchet MS"/>
                <a:cs typeface="Trebuchet MS"/>
              </a:rPr>
              <a:t>consolidat,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30">
                <a:latin typeface="Trebuchet MS"/>
                <a:cs typeface="Trebuchet MS"/>
              </a:rPr>
              <a:t>d’empreses </a:t>
            </a:r>
            <a:r>
              <a:rPr dirty="0" sz="1000" spc="-35">
                <a:latin typeface="Trebuchet MS"/>
                <a:cs typeface="Trebuchet MS"/>
              </a:rPr>
              <a:t>participades, </a:t>
            </a:r>
            <a:r>
              <a:rPr dirty="0" sz="1000" spc="-65">
                <a:latin typeface="Trebuchet MS"/>
                <a:cs typeface="Trebuchet MS"/>
              </a:rPr>
              <a:t>tant </a:t>
            </a:r>
            <a:r>
              <a:rPr dirty="0" sz="1000" spc="-30">
                <a:latin typeface="Trebuchet MS"/>
                <a:cs typeface="Trebuchet MS"/>
              </a:rPr>
              <a:t>aquelles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participació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5">
                <a:latin typeface="Trebuchet MS"/>
                <a:cs typeface="Trebuchet MS"/>
              </a:rPr>
              <a:t>minoritària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espe-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cialment </a:t>
            </a:r>
            <a:r>
              <a:rPr dirty="0" sz="1000" spc="-5">
                <a:latin typeface="Trebuchet MS"/>
                <a:cs typeface="Trebuchet MS"/>
              </a:rPr>
              <a:t>quan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participada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majoritària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o del </a:t>
            </a:r>
            <a:r>
              <a:rPr dirty="0" sz="1000" spc="55">
                <a:latin typeface="Trebuchet MS"/>
                <a:cs typeface="Trebuchet MS"/>
              </a:rPr>
              <a:t>100%.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gestiona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interessos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participacions </a:t>
            </a:r>
            <a:r>
              <a:rPr dirty="0" sz="1000" spc="-40">
                <a:latin typeface="Trebuchet MS"/>
                <a:cs typeface="Trebuchet MS"/>
              </a:rPr>
              <a:t>minoritàries del conjunt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d’empreses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5">
                <a:latin typeface="Trebuchet MS"/>
                <a:cs typeface="Trebuchet MS"/>
              </a:rPr>
              <a:t>accionista.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55">
                <a:latin typeface="Trebuchet MS"/>
                <a:cs typeface="Trebuchet MS"/>
              </a:rPr>
              <a:t>d’obtenir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5">
                <a:latin typeface="Trebuchet MS"/>
                <a:cs typeface="Trebuchet MS"/>
              </a:rPr>
              <a:t>adequats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finançar les </a:t>
            </a:r>
            <a:r>
              <a:rPr dirty="0" sz="1000" spc="-25">
                <a:latin typeface="Trebuchet MS"/>
                <a:cs typeface="Trebuchet MS"/>
              </a:rPr>
              <a:t>inversions </a:t>
            </a:r>
            <a:r>
              <a:rPr dirty="0" sz="1000" spc="-15">
                <a:latin typeface="Trebuchet MS"/>
                <a:cs typeface="Trebuchet MS"/>
              </a:rPr>
              <a:t>necessàries </a:t>
            </a:r>
            <a:r>
              <a:rPr dirty="0" sz="1000" spc="-35">
                <a:latin typeface="Trebuchet MS"/>
                <a:cs typeface="Trebuchet MS"/>
              </a:rPr>
              <a:t>per complir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responsable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preparar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documentació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0">
                <a:latin typeface="Trebuchet MS"/>
                <a:cs typeface="Trebuchet MS"/>
              </a:rPr>
              <a:t>als consells </a:t>
            </a:r>
            <a:r>
              <a:rPr dirty="0" sz="1000" spc="-40">
                <a:latin typeface="Trebuchet MS"/>
                <a:cs typeface="Trebuchet MS"/>
              </a:rPr>
              <a:t>d’administració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mantindrà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lligam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aquests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temes.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  <a:spcBef>
                <a:spcPts val="760"/>
              </a:spcBef>
            </a:pPr>
            <a:r>
              <a:rPr dirty="0" sz="1150" spc="-30" b="1">
                <a:latin typeface="Tahoma"/>
                <a:cs typeface="Tahoma"/>
              </a:rPr>
              <a:t>Sotsdirecció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0" b="1">
                <a:latin typeface="Tahoma"/>
                <a:cs typeface="Tahoma"/>
              </a:rPr>
              <a:t>General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5" b="1">
                <a:latin typeface="Tahoma"/>
                <a:cs typeface="Tahoma"/>
              </a:rPr>
              <a:t>d’Operacions</a:t>
            </a:r>
            <a:endParaRPr sz="11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Sotsdirecció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d’Operacions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següents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objectius:</a:t>
            </a:r>
            <a:endParaRPr sz="1000">
              <a:latin typeface="Trebuchet MS"/>
              <a:cs typeface="Trebuchet MS"/>
            </a:endParaRPr>
          </a:p>
          <a:p>
            <a:pPr algn="just" marL="264160" marR="382270" indent="-252095">
              <a:lnSpc>
                <a:spcPct val="112500"/>
              </a:lnSpc>
              <a:spcBef>
                <a:spcPts val="850"/>
              </a:spcBef>
              <a:buAutoNum type="alphaLcPeriod"/>
              <a:tabLst>
                <a:tab pos="264795" algn="l"/>
              </a:tabLst>
            </a:pPr>
            <a:r>
              <a:rPr dirty="0" sz="1000" spc="-65">
                <a:latin typeface="Trebuchet MS"/>
                <a:cs typeface="Trebuchet MS"/>
              </a:rPr>
              <a:t>Vetllar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l’eficiència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prestació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5">
                <a:latin typeface="Trebuchet MS"/>
                <a:cs typeface="Trebuchet MS"/>
              </a:rPr>
              <a:t>diferents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0">
                <a:latin typeface="Trebuchet MS"/>
                <a:cs typeface="Trebuchet MS"/>
              </a:rPr>
              <a:t>encomanats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gestionats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divisions de negoci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fomentar-les.</a:t>
            </a:r>
            <a:endParaRPr sz="1000">
              <a:latin typeface="Trebuchet MS"/>
              <a:cs typeface="Trebuchet MS"/>
            </a:endParaRPr>
          </a:p>
          <a:p>
            <a:pPr algn="just" marL="264160" marR="381635" indent="-252095">
              <a:lnSpc>
                <a:spcPct val="112500"/>
              </a:lnSpc>
              <a:spcBef>
                <a:spcPts val="850"/>
              </a:spcBef>
              <a:buAutoNum type="alphaLcPeriod"/>
              <a:tabLst>
                <a:tab pos="264795" algn="l"/>
              </a:tabLst>
            </a:pPr>
            <a:r>
              <a:rPr dirty="0" sz="1000" spc="-45">
                <a:latin typeface="Trebuchet MS"/>
                <a:cs typeface="Trebuchet MS"/>
              </a:rPr>
              <a:t>Detectar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45">
                <a:latin typeface="Trebuchet MS"/>
                <a:cs typeface="Trebuchet MS"/>
              </a:rPr>
              <a:t>oportunitats </a:t>
            </a:r>
            <a:r>
              <a:rPr dirty="0" sz="1000" spc="-25">
                <a:latin typeface="Trebuchet MS"/>
                <a:cs typeface="Trebuchet MS"/>
              </a:rPr>
              <a:t>de 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gestionar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5">
                <a:latin typeface="Trebuchet MS"/>
                <a:cs typeface="Trebuchet MS"/>
              </a:rPr>
              <a:t>eficient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encàrrecs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l’Ajunta-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pugui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algn="just" marL="264160" marR="381000" indent="-252095">
              <a:lnSpc>
                <a:spcPct val="112500"/>
              </a:lnSpc>
              <a:spcBef>
                <a:spcPts val="850"/>
              </a:spcBef>
              <a:buAutoNum type="alphaLcPeriod"/>
              <a:tabLst>
                <a:tab pos="264795" algn="l"/>
              </a:tabLst>
            </a:pPr>
            <a:r>
              <a:rPr dirty="0" sz="1000" spc="-35">
                <a:latin typeface="Trebuchet MS"/>
                <a:cs typeface="Trebuchet MS"/>
              </a:rPr>
              <a:t>Dinamitzar </a:t>
            </a:r>
            <a:r>
              <a:rPr dirty="0" sz="1000" spc="-50">
                <a:latin typeface="Trebuchet MS"/>
                <a:cs typeface="Trebuchet MS"/>
              </a:rPr>
              <a:t>l’acció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25">
                <a:latin typeface="Trebuchet MS"/>
                <a:cs typeface="Trebuchet MS"/>
              </a:rPr>
              <a:t>negoci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40">
                <a:latin typeface="Trebuchet MS"/>
                <a:cs typeface="Trebuchet MS"/>
              </a:rPr>
              <a:t>completa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trobar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marc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5">
                <a:latin typeface="Trebuchet MS"/>
                <a:cs typeface="Trebuchet MS"/>
              </a:rPr>
              <a:t>eficient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tenint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20">
                <a:latin typeface="Trebuchet MS"/>
                <a:cs typeface="Trebuchet MS"/>
              </a:rPr>
              <a:t>sempre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ciutadans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ciutadanes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sostenibilitat </a:t>
            </a:r>
            <a:r>
              <a:rPr dirty="0" sz="1000" spc="-30">
                <a:latin typeface="Trebuchet MS"/>
                <a:cs typeface="Trebuchet MS"/>
              </a:rPr>
              <a:t>econòmica,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mediambiental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l’execució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d’aquestes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responsabilitats.</a:t>
            </a:r>
            <a:endParaRPr sz="1000">
              <a:latin typeface="Trebuchet MS"/>
              <a:cs typeface="Trebuchet MS"/>
            </a:endParaRPr>
          </a:p>
          <a:p>
            <a:pPr algn="just" marL="264160" marR="381635" indent="-252095">
              <a:lnSpc>
                <a:spcPct val="112500"/>
              </a:lnSpc>
              <a:spcBef>
                <a:spcPts val="850"/>
              </a:spcBef>
              <a:buAutoNum type="alphaLcPeriod"/>
              <a:tabLst>
                <a:tab pos="264795" algn="l"/>
              </a:tabLst>
            </a:pPr>
            <a:r>
              <a:rPr dirty="0" sz="1000" spc="-35">
                <a:latin typeface="Trebuchet MS"/>
                <a:cs typeface="Trebuchet MS"/>
              </a:rPr>
              <a:t>Planificar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fixar </a:t>
            </a:r>
            <a:r>
              <a:rPr dirty="0" sz="1000" spc="-35">
                <a:latin typeface="Trebuchet MS"/>
                <a:cs typeface="Trebuchet MS"/>
              </a:rPr>
              <a:t>directrius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àmbits </a:t>
            </a:r>
            <a:r>
              <a:rPr dirty="0" sz="1000" spc="-25">
                <a:latin typeface="Trebuchet MS"/>
                <a:cs typeface="Trebuchet MS"/>
              </a:rPr>
              <a:t>següents: (I) </a:t>
            </a:r>
            <a:r>
              <a:rPr dirty="0" sz="1000" spc="-20">
                <a:latin typeface="Trebuchet MS"/>
                <a:cs typeface="Trebuchet MS"/>
              </a:rPr>
              <a:t>sistemes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informació; </a:t>
            </a:r>
            <a:r>
              <a:rPr dirty="0" sz="1000" spc="-20">
                <a:latin typeface="Trebuchet MS"/>
                <a:cs typeface="Trebuchet MS"/>
              </a:rPr>
              <a:t>(II)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tècnics; </a:t>
            </a:r>
            <a:r>
              <a:rPr dirty="0" sz="1000" spc="-15">
                <a:latin typeface="Trebuchet MS"/>
                <a:cs typeface="Trebuchet MS"/>
              </a:rPr>
              <a:t>(III)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35">
                <a:latin typeface="Trebuchet MS"/>
                <a:cs typeface="Trebuchet MS"/>
              </a:rPr>
              <a:t>jurídics generals; </a:t>
            </a:r>
            <a:r>
              <a:rPr dirty="0" sz="1000" spc="-25">
                <a:latin typeface="Trebuchet MS"/>
                <a:cs typeface="Trebuchet MS"/>
              </a:rPr>
              <a:t>(IV)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25">
                <a:latin typeface="Trebuchet MS"/>
                <a:cs typeface="Trebuchet MS"/>
              </a:rPr>
              <a:t>pública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(V) </a:t>
            </a:r>
            <a:r>
              <a:rPr dirty="0" sz="1000" spc="-15">
                <a:latin typeface="Trebuchet MS"/>
                <a:cs typeface="Trebuchet MS"/>
              </a:rPr>
              <a:t>compres </a:t>
            </a:r>
            <a:r>
              <a:rPr dirty="0" sz="1000" spc="-35">
                <a:latin typeface="Trebuchet MS"/>
                <a:cs typeface="Trebuchet MS"/>
              </a:rPr>
              <a:t>estàndard,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execu-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directrius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àrees</a:t>
            </a:r>
            <a:r>
              <a:rPr dirty="0" sz="1000" spc="-25">
                <a:latin typeface="Trebuchet MS"/>
                <a:cs typeface="Trebuchet MS"/>
              </a:rPr>
              <a:t> de negoci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estructura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algn="just" marL="264160" marR="381000" indent="-252095">
              <a:lnSpc>
                <a:spcPct val="112500"/>
              </a:lnSpc>
              <a:spcBef>
                <a:spcPts val="850"/>
              </a:spcBef>
              <a:buAutoNum type="alphaLcPeriod"/>
              <a:tabLst>
                <a:tab pos="264795" algn="l"/>
              </a:tabLst>
            </a:pPr>
            <a:r>
              <a:rPr dirty="0" sz="1000" spc="-30">
                <a:latin typeface="Trebuchet MS"/>
                <a:cs typeface="Trebuchet MS"/>
              </a:rPr>
              <a:t>Coordinar les relacions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serveis </a:t>
            </a:r>
            <a:r>
              <a:rPr dirty="0" sz="1000" spc="-40">
                <a:latin typeface="Trebuchet MS"/>
                <a:cs typeface="Trebuchet MS"/>
              </a:rPr>
              <a:t>prestats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Sotsdirecció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15">
                <a:latin typeface="Trebuchet MS"/>
                <a:cs typeface="Trebuchet MS"/>
              </a:rPr>
              <a:t>Econòmica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Financera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pels Serveis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Corporatius,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especialment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20">
                <a:latin typeface="Trebuchet MS"/>
                <a:cs typeface="Trebuchet MS"/>
              </a:rPr>
              <a:t> als aspectes</a:t>
            </a:r>
            <a:r>
              <a:rPr dirty="0" sz="1000" spc="-25">
                <a:latin typeface="Trebuchet MS"/>
                <a:cs typeface="Trebuchet MS"/>
              </a:rPr>
              <a:t> financers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persones.</a:t>
            </a:r>
            <a:endParaRPr sz="1000">
              <a:latin typeface="Trebuchet MS"/>
              <a:cs typeface="Trebuchet MS"/>
            </a:endParaRPr>
          </a:p>
          <a:p>
            <a:pPr algn="just" marL="264160" marR="381000" indent="-252095">
              <a:lnSpc>
                <a:spcPct val="112500"/>
              </a:lnSpc>
              <a:spcBef>
                <a:spcPts val="850"/>
              </a:spcBef>
              <a:buAutoNum type="alphaLcPeriod"/>
              <a:tabLst>
                <a:tab pos="264795" algn="l"/>
              </a:tabLst>
            </a:pPr>
            <a:r>
              <a:rPr dirty="0" sz="1000" spc="-25">
                <a:latin typeface="Trebuchet MS"/>
                <a:cs typeface="Trebuchet MS"/>
              </a:rPr>
              <a:t>Mantenir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contactes </a:t>
            </a:r>
            <a:r>
              <a:rPr dirty="0" sz="1000" spc="-25">
                <a:latin typeface="Trebuchet MS"/>
                <a:cs typeface="Trebuchet MS"/>
              </a:rPr>
              <a:t>corresponents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àrees, </a:t>
            </a:r>
            <a:r>
              <a:rPr dirty="0" sz="1000" spc="-30">
                <a:latin typeface="Trebuchet MS"/>
                <a:cs typeface="Trebuchet MS"/>
              </a:rPr>
              <a:t>els serveis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sectors </a:t>
            </a:r>
            <a:r>
              <a:rPr dirty="0" sz="1000" spc="-20">
                <a:latin typeface="Trebuchet MS"/>
                <a:cs typeface="Trebuchet MS"/>
              </a:rPr>
              <a:t>municipals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intervenen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desenvolupament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operatiu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divisions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empreses.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40">
                <a:latin typeface="Trebuchet MS"/>
                <a:cs typeface="Trebuchet MS"/>
              </a:rPr>
              <a:t>Dirigeix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divisions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treball: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Divisió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d’Aparcament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00" spc="-25">
                <a:latin typeface="Trebuchet MS"/>
                <a:cs typeface="Trebuchet MS"/>
              </a:rPr>
              <a:t>Construcció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d’aparcaments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municipals</a:t>
            </a:r>
            <a:endParaRPr sz="1000">
              <a:latin typeface="Trebuchet MS"/>
              <a:cs typeface="Trebuchet MS"/>
            </a:endParaRPr>
          </a:p>
          <a:p>
            <a:pPr marL="12700" marR="381000">
              <a:lnSpc>
                <a:spcPct val="136100"/>
              </a:lnSpc>
            </a:pP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l’estacionament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regulat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superfície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(Àrea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Blava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Àrea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Verda)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Divisió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Transports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grua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municipal</a:t>
            </a:r>
            <a:endParaRPr sz="1000">
              <a:latin typeface="Trebuchet MS"/>
              <a:cs typeface="Trebuchet MS"/>
            </a:endParaRPr>
          </a:p>
          <a:p>
            <a:pPr marL="12700" marR="381635">
              <a:lnSpc>
                <a:spcPct val="112500"/>
              </a:lnSpc>
              <a:spcBef>
                <a:spcPts val="280"/>
              </a:spcBef>
            </a:pP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dues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estacions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d’autobusos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(Barcelona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Nord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Fabra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Puig)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l’estacionament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d’autobu-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superfície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(Zona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25">
                <a:latin typeface="Trebuchet MS"/>
                <a:cs typeface="Trebuchet MS"/>
              </a:rPr>
              <a:t>Bus)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00" spc="-5">
                <a:latin typeface="Trebuchet MS"/>
                <a:cs typeface="Trebuchet MS"/>
              </a:rPr>
              <a:t>Bicing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00" spc="-30">
                <a:latin typeface="Trebuchet MS"/>
                <a:cs typeface="Trebuchet MS"/>
              </a:rPr>
              <a:t>Divisió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d’Anella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Olímpica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Fòrum</a:t>
            </a:r>
            <a:endParaRPr sz="1000">
              <a:latin typeface="Trebuchet MS"/>
              <a:cs typeface="Trebuchet MS"/>
            </a:endParaRPr>
          </a:p>
          <a:p>
            <a:pPr marL="12700" marR="2125980">
              <a:lnSpc>
                <a:spcPct val="136100"/>
              </a:lnSpc>
            </a:pP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l’Estadi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Olímpic,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Palau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Jordi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l’Esplanada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Olímpica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recinte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Fòrum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Montjuïc,</a:t>
            </a:r>
            <a:r>
              <a:rPr dirty="0" sz="1000" spc="-20">
                <a:latin typeface="Trebuchet MS"/>
                <a:cs typeface="Trebuchet MS"/>
              </a:rPr>
              <a:t> Agents Cívics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Visualitzadors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rebuchet MS"/>
              <a:cs typeface="Trebuchet MS"/>
            </a:endParaRPr>
          </a:p>
          <a:p>
            <a:pPr algn="r" marR="5080">
              <a:lnSpc>
                <a:spcPct val="100000"/>
              </a:lnSpc>
              <a:tabLst>
                <a:tab pos="115443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102-26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5" b="1">
                <a:solidFill>
                  <a:srgbClr val="3A3938"/>
                </a:solidFill>
                <a:latin typeface="Tahoma"/>
                <a:cs typeface="Tahoma"/>
              </a:rPr>
              <a:t>30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96728" y="10220242"/>
            <a:ext cx="179514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0401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102-10,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102-26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135" b="1">
                <a:solidFill>
                  <a:srgbClr val="3A3938"/>
                </a:solidFill>
                <a:latin typeface="Tahoma"/>
                <a:cs typeface="Tahoma"/>
              </a:rPr>
              <a:t>31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36943"/>
            <a:ext cx="5426710" cy="79857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801620">
              <a:lnSpc>
                <a:spcPct val="1361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25">
                <a:latin typeface="Trebuchet MS"/>
                <a:cs typeface="Trebuchet MS"/>
              </a:rPr>
              <a:t>dels operadors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parc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Montjuïc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d’unitat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d’Agents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Cívics</a:t>
            </a:r>
            <a:endParaRPr sz="1000">
              <a:latin typeface="Trebuchet MS"/>
              <a:cs typeface="Trebuchet MS"/>
            </a:endParaRPr>
          </a:p>
          <a:p>
            <a:pPr marL="12700" marR="2604770">
              <a:lnSpc>
                <a:spcPct val="136100"/>
              </a:lnSpc>
            </a:pPr>
            <a:r>
              <a:rPr dirty="0" sz="1000" spc="-40">
                <a:latin typeface="Trebuchet MS"/>
                <a:cs typeface="Trebuchet MS"/>
              </a:rPr>
              <a:t>Visualització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d’habitatges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d’ús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turístic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il·legals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(HUT)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1000" spc="-30">
                <a:latin typeface="Trebuchet MS"/>
                <a:cs typeface="Trebuchet MS"/>
              </a:rPr>
              <a:t>Divisió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150" spc="-55" b="1">
                <a:latin typeface="Tahoma"/>
                <a:cs typeface="Tahoma"/>
              </a:rPr>
              <a:t>Se</a:t>
            </a:r>
            <a:r>
              <a:rPr dirty="0" sz="1150" spc="-10" b="1">
                <a:latin typeface="Tahoma"/>
                <a:cs typeface="Tahoma"/>
              </a:rPr>
              <a:t>r</a:t>
            </a:r>
            <a:r>
              <a:rPr dirty="0" sz="1150" spc="-50" b="1">
                <a:latin typeface="Tahoma"/>
                <a:cs typeface="Tahoma"/>
              </a:rPr>
              <a:t>veis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Corporatius</a:t>
            </a:r>
            <a:endParaRPr sz="115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395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Serveis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Corporatius,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banda,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responsables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d’estructurar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relacions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laborals,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fixar </a:t>
            </a:r>
            <a:r>
              <a:rPr dirty="0" sz="1000" spc="-50">
                <a:latin typeface="Trebuchet MS"/>
                <a:cs typeface="Trebuchet MS"/>
              </a:rPr>
              <a:t>la política </a:t>
            </a:r>
            <a:r>
              <a:rPr dirty="0" sz="1000" spc="-25">
                <a:latin typeface="Trebuchet MS"/>
                <a:cs typeface="Trebuchet MS"/>
              </a:rPr>
              <a:t>de desenvolupament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50">
                <a:latin typeface="Trebuchet MS"/>
                <a:cs typeface="Trebuchet MS"/>
              </a:rPr>
              <a:t>treballen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coordinar les </a:t>
            </a:r>
            <a:r>
              <a:rPr dirty="0" sz="1000" spc="-40">
                <a:latin typeface="Trebuchet MS"/>
                <a:cs typeface="Trebuchet MS"/>
              </a:rPr>
              <a:t>polítiques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s’hagin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complir</a:t>
            </a:r>
            <a:r>
              <a:rPr dirty="0" sz="1000" spc="-30">
                <a:latin typeface="Trebuchet MS"/>
                <a:cs typeface="Trebuchet MS"/>
              </a:rPr>
              <a:t> 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cada</a:t>
            </a:r>
            <a:r>
              <a:rPr dirty="0" sz="1000" spc="-35">
                <a:latin typeface="Trebuchet MS"/>
                <a:cs typeface="Trebuchet MS"/>
              </a:rPr>
              <a:t> divisió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direcció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cadascuna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d’aquestes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competències.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>
                <a:latin typeface="Trebuchet MS"/>
                <a:cs typeface="Trebuchet MS"/>
              </a:rPr>
              <a:t>De </a:t>
            </a:r>
            <a:r>
              <a:rPr dirty="0" sz="1000" spc="-80">
                <a:latin typeface="Trebuchet MS"/>
                <a:cs typeface="Trebuchet MS"/>
              </a:rPr>
              <a:t>l’altra,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responsables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mantenir </a:t>
            </a:r>
            <a:r>
              <a:rPr dirty="0" sz="1000" spc="-30">
                <a:latin typeface="Trebuchet MS"/>
                <a:cs typeface="Trebuchet MS"/>
              </a:rPr>
              <a:t>les relacions </a:t>
            </a:r>
            <a:r>
              <a:rPr dirty="0" sz="1000" spc="-35">
                <a:latin typeface="Trebuchet MS"/>
                <a:cs typeface="Trebuchet MS"/>
              </a:rPr>
              <a:t>institucionals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50">
                <a:latin typeface="Trebuchet MS"/>
                <a:cs typeface="Trebuchet MS"/>
              </a:rPr>
              <a:t>sobretot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5">
                <a:latin typeface="Trebuchet MS"/>
                <a:cs typeface="Trebuchet MS"/>
              </a:rPr>
              <a:t>l’Ajun-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30">
                <a:latin typeface="Trebuchet MS"/>
                <a:cs typeface="Trebuchet MS"/>
              </a:rPr>
              <a:t>àrees </a:t>
            </a:r>
            <a:r>
              <a:rPr dirty="0" sz="1000" spc="-25">
                <a:latin typeface="Trebuchet MS"/>
                <a:cs typeface="Trebuchet MS"/>
              </a:rPr>
              <a:t>de comunicació, premsa, </a:t>
            </a:r>
            <a:r>
              <a:rPr dirty="0" sz="1000" spc="-30">
                <a:latin typeface="Trebuchet MS"/>
                <a:cs typeface="Trebuchet MS"/>
              </a:rPr>
              <a:t>relacions </a:t>
            </a:r>
            <a:r>
              <a:rPr dirty="0" sz="1000" spc="-35">
                <a:latin typeface="Trebuchet MS"/>
                <a:cs typeface="Trebuchet MS"/>
              </a:rPr>
              <a:t>institucionals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protocol, </a:t>
            </a:r>
            <a:r>
              <a:rPr dirty="0" sz="1000" spc="-4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instruccions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rebudes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Presidència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d’impulsar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innovació.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Directament </a:t>
            </a:r>
            <a:r>
              <a:rPr dirty="0" sz="1000" spc="-20">
                <a:latin typeface="Trebuchet MS"/>
                <a:cs typeface="Trebuchet MS"/>
              </a:rPr>
              <a:t>depenen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40">
                <a:latin typeface="Trebuchet MS"/>
                <a:cs typeface="Trebuchet MS"/>
              </a:rPr>
              <a:t>organitzats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45">
                <a:latin typeface="Trebuchet MS"/>
                <a:cs typeface="Trebuchet MS"/>
              </a:rPr>
              <a:t>Corporativa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Per-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sones,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Governança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Transparència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>
                <a:latin typeface="Trebuchet MS"/>
                <a:cs typeface="Trebuchet MS"/>
              </a:rPr>
              <a:t>DPO,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Màrqueting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Comunicació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març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Planificació </a:t>
            </a:r>
            <a:r>
              <a:rPr dirty="0" sz="1000" spc="-40">
                <a:latin typeface="Trebuchet MS"/>
                <a:cs typeface="Trebuchet MS"/>
              </a:rPr>
              <a:t>Estratègica, Gestió </a:t>
            </a:r>
            <a:r>
              <a:rPr dirty="0" sz="1000" spc="-30">
                <a:latin typeface="Trebuchet MS"/>
                <a:cs typeface="Trebuchet MS"/>
              </a:rPr>
              <a:t>Integrada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Seguiment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tingut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lloc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alguns</a:t>
            </a:r>
            <a:r>
              <a:rPr dirty="0" sz="1000" spc="-15">
                <a:latin typeface="Trebuchet MS"/>
                <a:cs typeface="Trebuchet MS"/>
              </a:rPr>
              <a:t> canvis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organitzatius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diversos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llocs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responsabilitat: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l’1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març, </a:t>
            </a:r>
            <a:r>
              <a:rPr dirty="0" sz="1000" spc="-15">
                <a:latin typeface="Trebuchet MS"/>
                <a:cs typeface="Trebuchet MS"/>
              </a:rPr>
              <a:t>Míriam </a:t>
            </a:r>
            <a:r>
              <a:rPr dirty="0" sz="1000" spc="-25">
                <a:latin typeface="Trebuchet MS"/>
                <a:cs typeface="Trebuchet MS"/>
              </a:rPr>
              <a:t>Plaza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assumit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Planificació </a:t>
            </a:r>
            <a:r>
              <a:rPr dirty="0" sz="1000" spc="-40">
                <a:latin typeface="Trebuchet MS"/>
                <a:cs typeface="Trebuchet MS"/>
              </a:rPr>
              <a:t>Estratègica, Gestió Inte-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grada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Seguiment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Dins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s’engloba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Unitat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Recerca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R+D+I.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D’altra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10">
                <a:latin typeface="Trebuchet MS"/>
                <a:cs typeface="Trebuchet MS"/>
              </a:rPr>
              <a:t>Miguel </a:t>
            </a:r>
            <a:r>
              <a:rPr dirty="0" sz="1000" spc="-20">
                <a:latin typeface="Trebuchet MS"/>
                <a:cs typeface="Trebuchet MS"/>
              </a:rPr>
              <a:t>Ángel </a:t>
            </a:r>
            <a:r>
              <a:rPr dirty="0" sz="1000" spc="-60">
                <a:latin typeface="Trebuchet MS"/>
                <a:cs typeface="Trebuchet MS"/>
              </a:rPr>
              <a:t>Tevar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càrrec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Unitat Corporativa </a:t>
            </a:r>
            <a:r>
              <a:rPr dirty="0" sz="1000" spc="-30">
                <a:latin typeface="Trebuchet MS"/>
                <a:cs typeface="Trebuchet MS"/>
              </a:rPr>
              <a:t>d’Operacions </a:t>
            </a:r>
            <a:r>
              <a:rPr dirty="0" sz="1000" spc="-5">
                <a:latin typeface="Trebuchet MS"/>
                <a:cs typeface="Trebuchet MS"/>
              </a:rPr>
              <a:t>TIC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Sistemes</a:t>
            </a:r>
            <a:r>
              <a:rPr dirty="0" sz="1000" spc="-45">
                <a:latin typeface="Trebuchet MS"/>
                <a:cs typeface="Trebuchet MS"/>
              </a:rPr>
              <a:t> d’Informació.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També,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Gema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Dasca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prendre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Persones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PATSA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Vicky </a:t>
            </a:r>
            <a:r>
              <a:rPr dirty="0" sz="1000" spc="-40">
                <a:latin typeface="Trebuchet MS"/>
                <a:cs typeface="Trebuchet MS"/>
              </a:rPr>
              <a:t>Álvarez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30">
                <a:latin typeface="Trebuchet MS"/>
                <a:cs typeface="Trebuchet MS"/>
              </a:rPr>
              <a:t>càrrec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 spc="-45">
                <a:latin typeface="Trebuchet MS"/>
                <a:cs typeface="Trebuchet MS"/>
              </a:rPr>
              <a:t>Elvira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Eguizabal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10">
                <a:latin typeface="Trebuchet MS"/>
                <a:cs typeface="Trebuchet MS"/>
              </a:rPr>
              <a:t>assumir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 Màrqueting, </a:t>
            </a:r>
            <a:r>
              <a:rPr dirty="0" sz="1000" spc="-35">
                <a:latin typeface="Trebuchet MS"/>
                <a:cs typeface="Trebuchet MS"/>
              </a:rPr>
              <a:t>Comercial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Atenció </a:t>
            </a:r>
            <a:r>
              <a:rPr dirty="0" sz="1000" spc="-50">
                <a:latin typeface="Trebuchet MS"/>
                <a:cs typeface="Trebuchet MS"/>
              </a:rPr>
              <a:t>al Client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50">
                <a:latin typeface="Trebuchet MS"/>
                <a:cs typeface="Trebuchet MS"/>
              </a:rPr>
              <a:t>Güell,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Mayra </a:t>
            </a:r>
            <a:r>
              <a:rPr dirty="0" sz="1000" spc="-45">
                <a:latin typeface="Trebuchet MS"/>
                <a:cs typeface="Trebuchet MS"/>
              </a:rPr>
              <a:t>Nieto,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Màrqueting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Comercial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45">
                <a:latin typeface="Trebuchet MS"/>
                <a:cs typeface="Trebuchet MS"/>
              </a:rPr>
              <a:t>Corporativa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Màrqueting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Comunicació.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l’1 </a:t>
            </a:r>
            <a:r>
              <a:rPr dirty="0" sz="1000" spc="-50">
                <a:latin typeface="Trebuchet MS"/>
                <a:cs typeface="Trebuchet MS"/>
              </a:rPr>
              <a:t>d’octubre, </a:t>
            </a:r>
            <a:r>
              <a:rPr dirty="0" sz="1000" spc="-40">
                <a:latin typeface="Trebuchet MS"/>
                <a:cs typeface="Trebuchet MS"/>
              </a:rPr>
              <a:t>Artur </a:t>
            </a:r>
            <a:r>
              <a:rPr dirty="0" sz="1000" spc="-35">
                <a:latin typeface="Trebuchet MS"/>
                <a:cs typeface="Trebuchet MS"/>
              </a:rPr>
              <a:t>Frigola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0">
                <a:latin typeface="Trebuchet MS"/>
                <a:cs typeface="Trebuchet MS"/>
              </a:rPr>
              <a:t>prendre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45">
                <a:latin typeface="Trebuchet MS"/>
                <a:cs typeface="Trebuchet MS"/>
              </a:rPr>
              <a:t>Corporativa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Tec-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nologies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Informació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Comunicacions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l’Estratègia </a:t>
            </a:r>
            <a:r>
              <a:rPr dirty="0" sz="1000" spc="-50">
                <a:latin typeface="Trebuchet MS"/>
                <a:cs typeface="Trebuchet MS"/>
              </a:rPr>
              <a:t>Digital. </a:t>
            </a:r>
            <a:r>
              <a:rPr dirty="0" sz="1000" spc="-45">
                <a:latin typeface="Trebuchet MS"/>
                <a:cs typeface="Trebuchet MS"/>
              </a:rPr>
              <a:t>Paral·lelament, </a:t>
            </a:r>
            <a:r>
              <a:rPr dirty="0" sz="1000" spc="-20">
                <a:latin typeface="Trebuchet MS"/>
                <a:cs typeface="Trebuchet MS"/>
              </a:rPr>
              <a:t>Jaume </a:t>
            </a:r>
            <a:r>
              <a:rPr dirty="0" sz="1000" spc="-30">
                <a:latin typeface="Trebuchet MS"/>
                <a:cs typeface="Trebuchet MS"/>
              </a:rPr>
              <a:t>Bordell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assumir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nova </a:t>
            </a:r>
            <a:r>
              <a:rPr dirty="0" sz="1000" spc="-30">
                <a:latin typeface="Trebuchet MS"/>
                <a:cs typeface="Trebuchet MS"/>
              </a:rPr>
              <a:t>Direcció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Projectes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Estratègics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Transversals.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l’octubre, </a:t>
            </a:r>
            <a:r>
              <a:rPr dirty="0" sz="1000" spc="-10">
                <a:latin typeface="Trebuchet MS"/>
                <a:cs typeface="Trebuchet MS"/>
              </a:rPr>
              <a:t>Ricard </a:t>
            </a:r>
            <a:r>
              <a:rPr dirty="0" sz="1000" spc="-25">
                <a:latin typeface="Trebuchet MS"/>
                <a:cs typeface="Trebuchet MS"/>
              </a:rPr>
              <a:t>Barrera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30">
                <a:latin typeface="Trebuchet MS"/>
                <a:cs typeface="Trebuchet MS"/>
              </a:rPr>
              <a:t>nomenat </a:t>
            </a:r>
            <a:r>
              <a:rPr dirty="0" sz="1000" spc="-50">
                <a:latin typeface="Trebuchet MS"/>
                <a:cs typeface="Trebuchet MS"/>
              </a:rPr>
              <a:t>director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50">
                <a:latin typeface="Trebuchet MS"/>
                <a:cs typeface="Trebuchet MS"/>
              </a:rPr>
              <a:t>Güell,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Montjuïc, </a:t>
            </a:r>
            <a:r>
              <a:rPr dirty="0" sz="1000" spc="-20">
                <a:latin typeface="Trebuchet MS"/>
                <a:cs typeface="Trebuchet MS"/>
              </a:rPr>
              <a:t>Agents Cívics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Visualitzadors. </a:t>
            </a:r>
            <a:r>
              <a:rPr dirty="0" sz="1000" spc="-40">
                <a:latin typeface="Trebuchet MS"/>
                <a:cs typeface="Trebuchet MS"/>
              </a:rPr>
              <a:t>Xavier </a:t>
            </a:r>
            <a:r>
              <a:rPr dirty="0" sz="1000" spc="25">
                <a:latin typeface="Trebuchet MS"/>
                <a:cs typeface="Trebuchet MS"/>
              </a:rPr>
              <a:t>Bachs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responsabilitzarà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dur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futur </a:t>
            </a:r>
            <a:r>
              <a:rPr dirty="0" sz="1000" spc="-30">
                <a:latin typeface="Trebuchet MS"/>
                <a:cs typeface="Trebuchet MS"/>
              </a:rPr>
              <a:t>encàrrec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l’Àrea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Mobilitat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col·laborar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supervisió dels aparcaments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concessió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pública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existents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ciutat.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el </a:t>
            </a:r>
            <a:r>
              <a:rPr dirty="0" sz="1000" spc="-35">
                <a:latin typeface="Trebuchet MS"/>
                <a:cs typeface="Trebuchet MS"/>
              </a:rPr>
              <a:t>Departament </a:t>
            </a:r>
            <a:r>
              <a:rPr dirty="0" sz="1000" spc="-20">
                <a:latin typeface="Trebuchet MS"/>
                <a:cs typeface="Trebuchet MS"/>
              </a:rPr>
              <a:t>d’Assessoria </a:t>
            </a:r>
            <a:r>
              <a:rPr dirty="0" sz="1000" spc="-40">
                <a:latin typeface="Trebuchet MS"/>
                <a:cs typeface="Trebuchet MS"/>
              </a:rPr>
              <a:t>Jurídica, Contractació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Compres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reorganitzat 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estructura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nomenaments: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Cristina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Sánchez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d’unitat,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Andrea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Cerdán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Mar-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ta </a:t>
            </a:r>
            <a:r>
              <a:rPr dirty="0" sz="1000" spc="-25">
                <a:latin typeface="Trebuchet MS"/>
                <a:cs typeface="Trebuchet MS"/>
              </a:rPr>
              <a:t>Gómez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>
                <a:latin typeface="Trebuchet MS"/>
                <a:cs typeface="Trebuchet MS"/>
              </a:rPr>
              <a:t>caps </a:t>
            </a:r>
            <a:r>
              <a:rPr dirty="0" sz="1000" spc="-60">
                <a:latin typeface="Trebuchet MS"/>
                <a:cs typeface="Trebuchet MS"/>
              </a:rPr>
              <a:t>d’àrea,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incorporació,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posició de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60">
                <a:latin typeface="Trebuchet MS"/>
                <a:cs typeface="Trebuchet MS"/>
              </a:rPr>
              <a:t>d’àrea,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Maria </a:t>
            </a:r>
            <a:r>
              <a:rPr dirty="0" sz="1000" spc="-20">
                <a:latin typeface="Trebuchet MS"/>
                <a:cs typeface="Trebuchet MS"/>
              </a:rPr>
              <a:t>Carmen </a:t>
            </a:r>
            <a:r>
              <a:rPr dirty="0" sz="1000" spc="-15">
                <a:latin typeface="Trebuchet MS"/>
                <a:cs typeface="Trebuchet MS"/>
              </a:rPr>
              <a:t> Sanz.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Finalment,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desembre </a:t>
            </a:r>
            <a:r>
              <a:rPr dirty="0" sz="1000" spc="-40">
                <a:latin typeface="Trebuchet MS"/>
                <a:cs typeface="Trebuchet MS"/>
              </a:rPr>
              <a:t>s’hi va </a:t>
            </a:r>
            <a:r>
              <a:rPr dirty="0" sz="1000" spc="-35">
                <a:latin typeface="Trebuchet MS"/>
                <a:cs typeface="Trebuchet MS"/>
              </a:rPr>
              <a:t>incorporar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45">
                <a:latin typeface="Trebuchet MS"/>
                <a:cs typeface="Trebuchet MS"/>
              </a:rPr>
              <a:t>directora corporativa </a:t>
            </a:r>
            <a:r>
              <a:rPr dirty="0" sz="1000" spc="-20">
                <a:latin typeface="Trebuchet MS"/>
                <a:cs typeface="Trebuchet MS"/>
              </a:rPr>
              <a:t>d’Assessoria </a:t>
            </a:r>
            <a:r>
              <a:rPr dirty="0" sz="1000" spc="-40">
                <a:latin typeface="Trebuchet MS"/>
                <a:cs typeface="Trebuchet MS"/>
              </a:rPr>
              <a:t>Jurídica, </a:t>
            </a:r>
            <a:r>
              <a:rPr dirty="0" sz="1000" spc="-35">
                <a:latin typeface="Trebuchet MS"/>
                <a:cs typeface="Trebuchet MS"/>
              </a:rPr>
              <a:t> Administració,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Serveis </a:t>
            </a:r>
            <a:r>
              <a:rPr dirty="0" sz="1000" spc="-35">
                <a:latin typeface="Trebuchet MS"/>
                <a:cs typeface="Trebuchet MS"/>
              </a:rPr>
              <a:t>Generals,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Asunción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Santolaria.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1156970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20" b="1">
                <a:latin typeface="Tahoma"/>
                <a:cs typeface="Tahoma"/>
              </a:rPr>
              <a:t>Què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90" b="1">
                <a:latin typeface="Tahoma"/>
                <a:cs typeface="Tahoma"/>
              </a:rPr>
              <a:t>fem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2258824"/>
            <a:ext cx="3916679" cy="609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0" b="1">
                <a:solidFill>
                  <a:srgbClr val="DD132C"/>
                </a:solidFill>
                <a:latin typeface="Tahoma"/>
                <a:cs typeface="Tahoma"/>
              </a:rPr>
              <a:t>Activitats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295"/>
              </a:spcBef>
            </a:pPr>
            <a:r>
              <a:rPr dirty="0" sz="1150" spc="-30" b="1">
                <a:latin typeface="Tahoma"/>
                <a:cs typeface="Tahoma"/>
              </a:rPr>
              <a:t>Compliment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dels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objectius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5" b="1">
                <a:latin typeface="Tahoma"/>
                <a:cs typeface="Tahoma"/>
              </a:rPr>
              <a:t>del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5" b="1">
                <a:latin typeface="Tahoma"/>
                <a:cs typeface="Tahoma"/>
              </a:rPr>
              <a:t>2018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per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unitats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0" b="1">
                <a:latin typeface="Tahoma"/>
                <a:cs typeface="Tahoma"/>
              </a:rPr>
              <a:t>de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0" b="1">
                <a:latin typeface="Tahoma"/>
                <a:cs typeface="Tahoma"/>
              </a:rPr>
              <a:t>negoci</a:t>
            </a:r>
            <a:endParaRPr sz="1150">
              <a:latin typeface="Tahoma"/>
              <a:cs typeface="Tahoma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3539354"/>
          <a:ext cx="6477000" cy="2863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8430"/>
                <a:gridCol w="1266190"/>
                <a:gridCol w="1266189"/>
                <a:gridCol w="1266189"/>
              </a:tblGrid>
              <a:tr h="219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 spc="-65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1060"/>
                        </a:lnSpc>
                      </a:pPr>
                      <a:r>
                        <a:rPr dirty="0" sz="900" spc="-60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1060"/>
                        </a:lnSpc>
                      </a:pPr>
                      <a:r>
                        <a:rPr dirty="0" sz="900" spc="-70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377995">
                <a:tc>
                  <a:txBody>
                    <a:bodyPr/>
                    <a:lstStyle/>
                    <a:p>
                      <a:pPr marL="143510" marR="584835">
                        <a:lnSpc>
                          <a:spcPts val="1000"/>
                        </a:lnSpc>
                        <a:spcBef>
                          <a:spcPts val="5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AGENTS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CÍVICS,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35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ARC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MONTJUÏC 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VISUALITZADORS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ANELLA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OLÍMPICA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55" b="1">
                          <a:latin typeface="Tahoma"/>
                          <a:cs typeface="Tahoma"/>
                        </a:rPr>
                        <a:t>APARCAMENTS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3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50" b="1">
                          <a:latin typeface="Tahoma"/>
                          <a:cs typeface="Tahoma"/>
                        </a:rPr>
                        <a:t>AREA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80" b="1">
                          <a:latin typeface="Tahoma"/>
                          <a:cs typeface="Tahoma"/>
                        </a:rPr>
                        <a:t>BICING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ES</a:t>
                      </a:r>
                      <a:r>
                        <a:rPr dirty="0" sz="900" spc="-5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ACIONS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/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ZONA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BUS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50" b="1">
                          <a:latin typeface="Tahoma"/>
                          <a:cs typeface="Tahoma"/>
                        </a:rPr>
                        <a:t>FÒRUM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3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35" b="1">
                          <a:latin typeface="Tahoma"/>
                          <a:cs typeface="Tahoma"/>
                        </a:rPr>
                        <a:t>GRUES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35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ARK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GÜELL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85" b="1">
                          <a:latin typeface="Tahoma"/>
                          <a:cs typeface="Tahoma"/>
                        </a:rPr>
                        <a:t>ZOO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20" name="object 20"/>
          <p:cNvGrpSpPr/>
          <p:nvPr/>
        </p:nvGrpSpPr>
        <p:grpSpPr>
          <a:xfrm>
            <a:off x="3699448" y="3120495"/>
            <a:ext cx="304165" cy="340995"/>
            <a:chOff x="3699448" y="3120495"/>
            <a:chExt cx="304165" cy="340995"/>
          </a:xfrm>
        </p:grpSpPr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00896" y="3120495"/>
              <a:ext cx="301149" cy="34053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3705532" y="3145984"/>
              <a:ext cx="292100" cy="289560"/>
            </a:xfrm>
            <a:custGeom>
              <a:avLst/>
              <a:gdLst/>
              <a:ahLst/>
              <a:cxnLst/>
              <a:rect l="l" t="t" r="r" b="b"/>
              <a:pathLst>
                <a:path w="292100" h="289560">
                  <a:moveTo>
                    <a:pt x="256527" y="208622"/>
                  </a:moveTo>
                  <a:lnTo>
                    <a:pt x="261106" y="203366"/>
                  </a:lnTo>
                  <a:lnTo>
                    <a:pt x="267093" y="200307"/>
                  </a:lnTo>
                  <a:lnTo>
                    <a:pt x="273775" y="199625"/>
                  </a:lnTo>
                  <a:lnTo>
                    <a:pt x="280441" y="201498"/>
                  </a:lnTo>
                  <a:lnTo>
                    <a:pt x="285334" y="188108"/>
                  </a:lnTo>
                  <a:lnTo>
                    <a:pt x="288918" y="174143"/>
                  </a:lnTo>
                  <a:lnTo>
                    <a:pt x="291121" y="159676"/>
                  </a:lnTo>
                  <a:lnTo>
                    <a:pt x="291871" y="144779"/>
                  </a:lnTo>
                  <a:lnTo>
                    <a:pt x="291121" y="129883"/>
                  </a:lnTo>
                  <a:lnTo>
                    <a:pt x="288918" y="115416"/>
                  </a:lnTo>
                  <a:lnTo>
                    <a:pt x="285334" y="101451"/>
                  </a:lnTo>
                  <a:lnTo>
                    <a:pt x="280441" y="88061"/>
                  </a:lnTo>
                  <a:lnTo>
                    <a:pt x="273775" y="89934"/>
                  </a:lnTo>
                  <a:lnTo>
                    <a:pt x="267093" y="89252"/>
                  </a:lnTo>
                  <a:lnTo>
                    <a:pt x="261106" y="86193"/>
                  </a:lnTo>
                  <a:lnTo>
                    <a:pt x="256527" y="80937"/>
                  </a:lnTo>
                  <a:lnTo>
                    <a:pt x="254264" y="74350"/>
                  </a:lnTo>
                  <a:lnTo>
                    <a:pt x="254601" y="67646"/>
                  </a:lnTo>
                  <a:lnTo>
                    <a:pt x="257336" y="61523"/>
                  </a:lnTo>
                  <a:lnTo>
                    <a:pt x="262267" y="56680"/>
                  </a:lnTo>
                  <a:lnTo>
                    <a:pt x="242761" y="35615"/>
                  </a:lnTo>
                  <a:lnTo>
                    <a:pt x="219468" y="18729"/>
                  </a:lnTo>
                  <a:lnTo>
                    <a:pt x="193023" y="6648"/>
                  </a:lnTo>
                  <a:lnTo>
                    <a:pt x="164058" y="0"/>
                  </a:lnTo>
                  <a:lnTo>
                    <a:pt x="163448" y="9524"/>
                  </a:lnTo>
                  <a:lnTo>
                    <a:pt x="155613" y="17081"/>
                  </a:lnTo>
                  <a:lnTo>
                    <a:pt x="145935" y="17081"/>
                  </a:lnTo>
                  <a:lnTo>
                    <a:pt x="136258" y="17081"/>
                  </a:lnTo>
                  <a:lnTo>
                    <a:pt x="128422" y="9524"/>
                  </a:lnTo>
                  <a:lnTo>
                    <a:pt x="127812" y="0"/>
                  </a:lnTo>
                  <a:lnTo>
                    <a:pt x="98848" y="6648"/>
                  </a:lnTo>
                  <a:lnTo>
                    <a:pt x="72402" y="18729"/>
                  </a:lnTo>
                  <a:lnTo>
                    <a:pt x="49110" y="35615"/>
                  </a:lnTo>
                  <a:lnTo>
                    <a:pt x="29603" y="56680"/>
                  </a:lnTo>
                  <a:lnTo>
                    <a:pt x="34537" y="61523"/>
                  </a:lnTo>
                  <a:lnTo>
                    <a:pt x="37276" y="67646"/>
                  </a:lnTo>
                  <a:lnTo>
                    <a:pt x="18102" y="89934"/>
                  </a:lnTo>
                  <a:lnTo>
                    <a:pt x="11429" y="88061"/>
                  </a:lnTo>
                  <a:lnTo>
                    <a:pt x="6541" y="101451"/>
                  </a:lnTo>
                  <a:lnTo>
                    <a:pt x="2957" y="115416"/>
                  </a:lnTo>
                  <a:lnTo>
                    <a:pt x="751" y="129883"/>
                  </a:lnTo>
                  <a:lnTo>
                    <a:pt x="0" y="144779"/>
                  </a:lnTo>
                  <a:lnTo>
                    <a:pt x="751" y="159676"/>
                  </a:lnTo>
                  <a:lnTo>
                    <a:pt x="2957" y="174143"/>
                  </a:lnTo>
                  <a:lnTo>
                    <a:pt x="6541" y="188108"/>
                  </a:lnTo>
                  <a:lnTo>
                    <a:pt x="11429" y="201498"/>
                  </a:lnTo>
                  <a:lnTo>
                    <a:pt x="18102" y="199625"/>
                  </a:lnTo>
                  <a:lnTo>
                    <a:pt x="24788" y="200307"/>
                  </a:lnTo>
                  <a:lnTo>
                    <a:pt x="30777" y="203366"/>
                  </a:lnTo>
                  <a:lnTo>
                    <a:pt x="35356" y="208622"/>
                  </a:lnTo>
                  <a:lnTo>
                    <a:pt x="37617" y="215209"/>
                  </a:lnTo>
                  <a:lnTo>
                    <a:pt x="37276" y="221913"/>
                  </a:lnTo>
                  <a:lnTo>
                    <a:pt x="34537" y="228036"/>
                  </a:lnTo>
                  <a:lnTo>
                    <a:pt x="29603" y="232879"/>
                  </a:lnTo>
                  <a:lnTo>
                    <a:pt x="49110" y="253944"/>
                  </a:lnTo>
                  <a:lnTo>
                    <a:pt x="72402" y="270830"/>
                  </a:lnTo>
                  <a:lnTo>
                    <a:pt x="98848" y="282911"/>
                  </a:lnTo>
                  <a:lnTo>
                    <a:pt x="127812" y="289559"/>
                  </a:lnTo>
                  <a:lnTo>
                    <a:pt x="128422" y="280034"/>
                  </a:lnTo>
                  <a:lnTo>
                    <a:pt x="136258" y="272478"/>
                  </a:lnTo>
                  <a:lnTo>
                    <a:pt x="145935" y="272478"/>
                  </a:lnTo>
                  <a:lnTo>
                    <a:pt x="155613" y="272478"/>
                  </a:lnTo>
                  <a:lnTo>
                    <a:pt x="163448" y="280034"/>
                  </a:lnTo>
                  <a:lnTo>
                    <a:pt x="164058" y="289559"/>
                  </a:lnTo>
                  <a:lnTo>
                    <a:pt x="193023" y="282911"/>
                  </a:lnTo>
                  <a:lnTo>
                    <a:pt x="219468" y="270830"/>
                  </a:lnTo>
                  <a:lnTo>
                    <a:pt x="242761" y="253944"/>
                  </a:lnTo>
                  <a:lnTo>
                    <a:pt x="262267" y="232879"/>
                  </a:lnTo>
                  <a:lnTo>
                    <a:pt x="257336" y="228036"/>
                  </a:lnTo>
                  <a:lnTo>
                    <a:pt x="254601" y="221913"/>
                  </a:lnTo>
                  <a:lnTo>
                    <a:pt x="254264" y="215209"/>
                  </a:lnTo>
                  <a:lnTo>
                    <a:pt x="256527" y="208622"/>
                  </a:lnTo>
                  <a:close/>
                </a:path>
              </a:pathLst>
            </a:custGeom>
            <a:ln w="1216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3845079" y="3181309"/>
              <a:ext cx="13335" cy="219075"/>
            </a:xfrm>
            <a:custGeom>
              <a:avLst/>
              <a:gdLst/>
              <a:ahLst/>
              <a:cxnLst/>
              <a:rect l="l" t="t" r="r" b="b"/>
              <a:pathLst>
                <a:path w="13335" h="219075">
                  <a:moveTo>
                    <a:pt x="0" y="0"/>
                  </a:moveTo>
                  <a:lnTo>
                    <a:pt x="12776" y="0"/>
                  </a:lnTo>
                </a:path>
                <a:path w="13335" h="219075">
                  <a:moveTo>
                    <a:pt x="0" y="218909"/>
                  </a:moveTo>
                  <a:lnTo>
                    <a:pt x="12776" y="218909"/>
                  </a:lnTo>
                </a:path>
                <a:path w="13335" h="219075">
                  <a:moveTo>
                    <a:pt x="0" y="0"/>
                  </a:moveTo>
                  <a:lnTo>
                    <a:pt x="12776" y="0"/>
                  </a:lnTo>
                </a:path>
                <a:path w="13335" h="219075">
                  <a:moveTo>
                    <a:pt x="0" y="218909"/>
                  </a:moveTo>
                  <a:lnTo>
                    <a:pt x="12776" y="218909"/>
                  </a:lnTo>
                </a:path>
              </a:pathLst>
            </a:custGeom>
            <a:ln w="3709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3745803" y="3229601"/>
              <a:ext cx="211454" cy="122555"/>
            </a:xfrm>
            <a:custGeom>
              <a:avLst/>
              <a:gdLst/>
              <a:ahLst/>
              <a:cxnLst/>
              <a:rect l="l" t="t" r="r" b="b"/>
              <a:pathLst>
                <a:path w="211454" h="122554">
                  <a:moveTo>
                    <a:pt x="21412" y="12814"/>
                  </a:moveTo>
                  <a:lnTo>
                    <a:pt x="21259" y="12776"/>
                  </a:lnTo>
                  <a:lnTo>
                    <a:pt x="190" y="622"/>
                  </a:lnTo>
                  <a:lnTo>
                    <a:pt x="50" y="533"/>
                  </a:lnTo>
                  <a:lnTo>
                    <a:pt x="0" y="342"/>
                  </a:lnTo>
                  <a:lnTo>
                    <a:pt x="76" y="203"/>
                  </a:lnTo>
                  <a:lnTo>
                    <a:pt x="165" y="63"/>
                  </a:lnTo>
                  <a:lnTo>
                    <a:pt x="355" y="0"/>
                  </a:lnTo>
                  <a:lnTo>
                    <a:pt x="495" y="88"/>
                  </a:lnTo>
                  <a:lnTo>
                    <a:pt x="21564" y="12255"/>
                  </a:lnTo>
                  <a:lnTo>
                    <a:pt x="21704" y="12344"/>
                  </a:lnTo>
                  <a:lnTo>
                    <a:pt x="21755" y="12522"/>
                  </a:lnTo>
                  <a:lnTo>
                    <a:pt x="21678" y="12674"/>
                  </a:lnTo>
                  <a:lnTo>
                    <a:pt x="21513" y="12814"/>
                  </a:lnTo>
                  <a:close/>
                </a:path>
                <a:path w="211454" h="122554">
                  <a:moveTo>
                    <a:pt x="210985" y="122275"/>
                  </a:moveTo>
                  <a:lnTo>
                    <a:pt x="210832" y="122237"/>
                  </a:lnTo>
                  <a:lnTo>
                    <a:pt x="189776" y="110070"/>
                  </a:lnTo>
                  <a:lnTo>
                    <a:pt x="189623" y="109982"/>
                  </a:lnTo>
                  <a:lnTo>
                    <a:pt x="189585" y="109804"/>
                  </a:lnTo>
                  <a:lnTo>
                    <a:pt x="189661" y="109651"/>
                  </a:lnTo>
                  <a:lnTo>
                    <a:pt x="189737" y="109512"/>
                  </a:lnTo>
                  <a:lnTo>
                    <a:pt x="189928" y="109448"/>
                  </a:lnTo>
                  <a:lnTo>
                    <a:pt x="190080" y="109550"/>
                  </a:lnTo>
                  <a:lnTo>
                    <a:pt x="211137" y="121704"/>
                  </a:lnTo>
                  <a:lnTo>
                    <a:pt x="211289" y="121793"/>
                  </a:lnTo>
                  <a:lnTo>
                    <a:pt x="211327" y="121970"/>
                  </a:lnTo>
                  <a:lnTo>
                    <a:pt x="211251" y="122123"/>
                  </a:lnTo>
                  <a:lnTo>
                    <a:pt x="211099" y="122275"/>
                  </a:lnTo>
                  <a:close/>
                </a:path>
                <a:path w="211454" h="122554">
                  <a:moveTo>
                    <a:pt x="342" y="122275"/>
                  </a:moveTo>
                  <a:lnTo>
                    <a:pt x="139" y="122224"/>
                  </a:lnTo>
                  <a:lnTo>
                    <a:pt x="0" y="121970"/>
                  </a:lnTo>
                  <a:lnTo>
                    <a:pt x="50" y="121793"/>
                  </a:lnTo>
                  <a:lnTo>
                    <a:pt x="190" y="121704"/>
                  </a:lnTo>
                  <a:lnTo>
                    <a:pt x="21259" y="109550"/>
                  </a:lnTo>
                  <a:lnTo>
                    <a:pt x="21399" y="109461"/>
                  </a:lnTo>
                  <a:lnTo>
                    <a:pt x="21589" y="109512"/>
                  </a:lnTo>
                  <a:lnTo>
                    <a:pt x="21678" y="109651"/>
                  </a:lnTo>
                  <a:lnTo>
                    <a:pt x="21755" y="109804"/>
                  </a:lnTo>
                  <a:lnTo>
                    <a:pt x="21704" y="109982"/>
                  </a:lnTo>
                  <a:lnTo>
                    <a:pt x="21564" y="110070"/>
                  </a:lnTo>
                  <a:lnTo>
                    <a:pt x="495" y="122237"/>
                  </a:lnTo>
                  <a:lnTo>
                    <a:pt x="342" y="122275"/>
                  </a:lnTo>
                  <a:close/>
                </a:path>
                <a:path w="211454" h="122554">
                  <a:moveTo>
                    <a:pt x="189928" y="12814"/>
                  </a:moveTo>
                  <a:lnTo>
                    <a:pt x="189712" y="12763"/>
                  </a:lnTo>
                  <a:lnTo>
                    <a:pt x="189585" y="12522"/>
                  </a:lnTo>
                  <a:lnTo>
                    <a:pt x="189623" y="12344"/>
                  </a:lnTo>
                  <a:lnTo>
                    <a:pt x="189776" y="12255"/>
                  </a:lnTo>
                  <a:lnTo>
                    <a:pt x="210832" y="88"/>
                  </a:lnTo>
                  <a:lnTo>
                    <a:pt x="210972" y="0"/>
                  </a:lnTo>
                  <a:lnTo>
                    <a:pt x="211162" y="50"/>
                  </a:lnTo>
                  <a:lnTo>
                    <a:pt x="211251" y="203"/>
                  </a:lnTo>
                  <a:lnTo>
                    <a:pt x="211327" y="342"/>
                  </a:lnTo>
                  <a:lnTo>
                    <a:pt x="211289" y="533"/>
                  </a:lnTo>
                  <a:lnTo>
                    <a:pt x="211137" y="622"/>
                  </a:lnTo>
                  <a:lnTo>
                    <a:pt x="190080" y="12776"/>
                  </a:lnTo>
                  <a:lnTo>
                    <a:pt x="189928" y="12814"/>
                  </a:lnTo>
                  <a:close/>
                </a:path>
              </a:pathLst>
            </a:custGeom>
            <a:ln w="1216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96743" y="3241717"/>
              <a:ext cx="109461" cy="98094"/>
            </a:xfrm>
            <a:prstGeom prst="rect">
              <a:avLst/>
            </a:prstGeom>
          </p:spPr>
        </p:pic>
      </p:grpSp>
      <p:grpSp>
        <p:nvGrpSpPr>
          <p:cNvPr id="26" name="object 26"/>
          <p:cNvGrpSpPr/>
          <p:nvPr/>
        </p:nvGrpSpPr>
        <p:grpSpPr>
          <a:xfrm>
            <a:off x="4956167" y="3128184"/>
            <a:ext cx="321945" cy="334645"/>
            <a:chOff x="4956167" y="3128184"/>
            <a:chExt cx="321945" cy="334645"/>
          </a:xfrm>
        </p:grpSpPr>
        <p:sp>
          <p:nvSpPr>
            <p:cNvPr id="27" name="object 27"/>
            <p:cNvSpPr/>
            <p:nvPr/>
          </p:nvSpPr>
          <p:spPr>
            <a:xfrm>
              <a:off x="5003792" y="3307236"/>
              <a:ext cx="267970" cy="107950"/>
            </a:xfrm>
            <a:custGeom>
              <a:avLst/>
              <a:gdLst/>
              <a:ahLst/>
              <a:cxnLst/>
              <a:rect l="l" t="t" r="r" b="b"/>
              <a:pathLst>
                <a:path w="267970" h="107950">
                  <a:moveTo>
                    <a:pt x="64274" y="107395"/>
                  </a:moveTo>
                  <a:lnTo>
                    <a:pt x="64109" y="107357"/>
                  </a:lnTo>
                  <a:lnTo>
                    <a:pt x="126" y="43375"/>
                  </a:lnTo>
                  <a:lnTo>
                    <a:pt x="0" y="43045"/>
                  </a:lnTo>
                  <a:lnTo>
                    <a:pt x="10641" y="33574"/>
                  </a:lnTo>
                  <a:lnTo>
                    <a:pt x="25166" y="23850"/>
                  </a:lnTo>
                  <a:lnTo>
                    <a:pt x="43209" y="16214"/>
                  </a:lnTo>
                  <a:lnTo>
                    <a:pt x="64274" y="13123"/>
                  </a:lnTo>
                  <a:lnTo>
                    <a:pt x="75360" y="13740"/>
                  </a:lnTo>
                  <a:lnTo>
                    <a:pt x="84835" y="15482"/>
                  </a:lnTo>
                  <a:lnTo>
                    <a:pt x="93264" y="18192"/>
                  </a:lnTo>
                  <a:lnTo>
                    <a:pt x="101206" y="21709"/>
                  </a:lnTo>
                  <a:lnTo>
                    <a:pt x="179438" y="21709"/>
                  </a:lnTo>
                  <a:lnTo>
                    <a:pt x="186930" y="23190"/>
                  </a:lnTo>
                  <a:lnTo>
                    <a:pt x="193103" y="27238"/>
                  </a:lnTo>
                  <a:lnTo>
                    <a:pt x="197361" y="33255"/>
                  </a:lnTo>
                  <a:lnTo>
                    <a:pt x="199110" y="40644"/>
                  </a:lnTo>
                  <a:lnTo>
                    <a:pt x="234010" y="5757"/>
                  </a:lnTo>
                  <a:lnTo>
                    <a:pt x="240517" y="1437"/>
                  </a:lnTo>
                  <a:lnTo>
                    <a:pt x="247929" y="0"/>
                  </a:lnTo>
                  <a:lnTo>
                    <a:pt x="255341" y="1441"/>
                  </a:lnTo>
                  <a:lnTo>
                    <a:pt x="261848" y="5757"/>
                  </a:lnTo>
                  <a:lnTo>
                    <a:pt x="265556" y="9453"/>
                  </a:lnTo>
                  <a:lnTo>
                    <a:pt x="267601" y="14393"/>
                  </a:lnTo>
                  <a:lnTo>
                    <a:pt x="267601" y="19677"/>
                  </a:lnTo>
                  <a:lnTo>
                    <a:pt x="267601" y="24947"/>
                  </a:lnTo>
                  <a:lnTo>
                    <a:pt x="207060" y="88384"/>
                  </a:lnTo>
                  <a:lnTo>
                    <a:pt x="179438" y="99826"/>
                  </a:lnTo>
                  <a:lnTo>
                    <a:pt x="82537" y="99826"/>
                  </a:lnTo>
                  <a:lnTo>
                    <a:pt x="75717" y="99826"/>
                  </a:lnTo>
                  <a:lnTo>
                    <a:pt x="69316" y="102493"/>
                  </a:lnTo>
                  <a:lnTo>
                    <a:pt x="64503" y="107307"/>
                  </a:lnTo>
                  <a:lnTo>
                    <a:pt x="64363" y="107395"/>
                  </a:lnTo>
                  <a:close/>
                </a:path>
                <a:path w="267970" h="107950">
                  <a:moveTo>
                    <a:pt x="800" y="43146"/>
                  </a:moveTo>
                  <a:lnTo>
                    <a:pt x="64274" y="106621"/>
                  </a:lnTo>
                  <a:lnTo>
                    <a:pt x="69189" y="101833"/>
                  </a:lnTo>
                  <a:lnTo>
                    <a:pt x="75653" y="99191"/>
                  </a:lnTo>
                  <a:lnTo>
                    <a:pt x="82537" y="99191"/>
                  </a:lnTo>
                  <a:lnTo>
                    <a:pt x="179438" y="99191"/>
                  </a:lnTo>
                  <a:lnTo>
                    <a:pt x="186992" y="98453"/>
                  </a:lnTo>
                  <a:lnTo>
                    <a:pt x="261404" y="33151"/>
                  </a:lnTo>
                  <a:lnTo>
                    <a:pt x="266953" y="24782"/>
                  </a:lnTo>
                  <a:lnTo>
                    <a:pt x="266953" y="19677"/>
                  </a:lnTo>
                  <a:lnTo>
                    <a:pt x="266953" y="14571"/>
                  </a:lnTo>
                  <a:lnTo>
                    <a:pt x="264985" y="9783"/>
                  </a:lnTo>
                  <a:lnTo>
                    <a:pt x="261404" y="6202"/>
                  </a:lnTo>
                  <a:lnTo>
                    <a:pt x="255103" y="2023"/>
                  </a:lnTo>
                  <a:lnTo>
                    <a:pt x="247929" y="630"/>
                  </a:lnTo>
                  <a:lnTo>
                    <a:pt x="240755" y="2023"/>
                  </a:lnTo>
                  <a:lnTo>
                    <a:pt x="234454" y="6202"/>
                  </a:lnTo>
                  <a:lnTo>
                    <a:pt x="199123" y="41533"/>
                  </a:lnTo>
                  <a:lnTo>
                    <a:pt x="197540" y="49143"/>
                  </a:lnTo>
                  <a:lnTo>
                    <a:pt x="193309" y="55360"/>
                  </a:lnTo>
                  <a:lnTo>
                    <a:pt x="187064" y="59553"/>
                  </a:lnTo>
                  <a:lnTo>
                    <a:pt x="179438" y="61091"/>
                  </a:lnTo>
                  <a:lnTo>
                    <a:pt x="128892" y="61091"/>
                  </a:lnTo>
                  <a:lnTo>
                    <a:pt x="128714" y="61091"/>
                  </a:lnTo>
                  <a:lnTo>
                    <a:pt x="128574" y="60952"/>
                  </a:lnTo>
                  <a:lnTo>
                    <a:pt x="128574" y="60774"/>
                  </a:lnTo>
                  <a:lnTo>
                    <a:pt x="128574" y="60596"/>
                  </a:lnTo>
                  <a:lnTo>
                    <a:pt x="128714" y="60456"/>
                  </a:lnTo>
                  <a:lnTo>
                    <a:pt x="128892" y="60456"/>
                  </a:lnTo>
                  <a:lnTo>
                    <a:pt x="179438" y="60456"/>
                  </a:lnTo>
                  <a:lnTo>
                    <a:pt x="186845" y="58956"/>
                  </a:lnTo>
                  <a:lnTo>
                    <a:pt x="192901" y="54868"/>
                  </a:lnTo>
                  <a:lnTo>
                    <a:pt x="196988" y="48808"/>
                  </a:lnTo>
                  <a:lnTo>
                    <a:pt x="198488" y="41394"/>
                  </a:lnTo>
                  <a:lnTo>
                    <a:pt x="196988" y="33986"/>
                  </a:lnTo>
                  <a:lnTo>
                    <a:pt x="192901" y="27930"/>
                  </a:lnTo>
                  <a:lnTo>
                    <a:pt x="186845" y="23843"/>
                  </a:lnTo>
                  <a:lnTo>
                    <a:pt x="179438" y="22344"/>
                  </a:lnTo>
                  <a:lnTo>
                    <a:pt x="101130" y="22344"/>
                  </a:lnTo>
                  <a:lnTo>
                    <a:pt x="100990" y="22318"/>
                  </a:lnTo>
                  <a:lnTo>
                    <a:pt x="93096" y="18818"/>
                  </a:lnTo>
                  <a:lnTo>
                    <a:pt x="84718" y="16121"/>
                  </a:lnTo>
                  <a:lnTo>
                    <a:pt x="75297" y="14385"/>
                  </a:lnTo>
                  <a:lnTo>
                    <a:pt x="64274" y="13771"/>
                  </a:lnTo>
                  <a:lnTo>
                    <a:pt x="43500" y="16804"/>
                  </a:lnTo>
                  <a:lnTo>
                    <a:pt x="25674" y="24306"/>
                  </a:lnTo>
                  <a:lnTo>
                    <a:pt x="11280" y="33884"/>
                  </a:lnTo>
                  <a:lnTo>
                    <a:pt x="800" y="43146"/>
                  </a:lnTo>
                  <a:close/>
                </a:path>
              </a:pathLst>
            </a:custGeom>
            <a:ln w="12801">
              <a:solidFill>
                <a:srgbClr val="279438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6167" y="3338940"/>
              <a:ext cx="123342" cy="12334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54401" y="3128184"/>
              <a:ext cx="166420" cy="166420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6223416" y="3131667"/>
            <a:ext cx="320675" cy="320675"/>
            <a:chOff x="6223416" y="3131667"/>
            <a:chExt cx="320675" cy="320675"/>
          </a:xfrm>
        </p:grpSpPr>
        <p:sp>
          <p:nvSpPr>
            <p:cNvPr id="31" name="object 31"/>
            <p:cNvSpPr/>
            <p:nvPr/>
          </p:nvSpPr>
          <p:spPr>
            <a:xfrm>
              <a:off x="6229817" y="3444989"/>
              <a:ext cx="307975" cy="635"/>
            </a:xfrm>
            <a:custGeom>
              <a:avLst/>
              <a:gdLst/>
              <a:ahLst/>
              <a:cxnLst/>
              <a:rect l="l" t="t" r="r" b="b"/>
              <a:pathLst>
                <a:path w="307975" h="635">
                  <a:moveTo>
                    <a:pt x="-6400" y="317"/>
                  </a:moveTo>
                  <a:lnTo>
                    <a:pt x="314274" y="317"/>
                  </a:lnTo>
                </a:path>
              </a:pathLst>
            </a:custGeom>
            <a:ln w="13436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" name="object 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223734" y="3131667"/>
              <a:ext cx="320040" cy="268833"/>
            </a:xfrm>
            <a:prstGeom prst="rect">
              <a:avLst/>
            </a:prstGeom>
          </p:spPr>
        </p:pic>
      </p:grpSp>
      <p:sp>
        <p:nvSpPr>
          <p:cNvPr id="33" name="object 33"/>
          <p:cNvSpPr/>
          <p:nvPr/>
        </p:nvSpPr>
        <p:spPr>
          <a:xfrm>
            <a:off x="3818539" y="3916062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84681" y="3916062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6351616" y="3916062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818539" y="4230536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37" name="object 3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076604" y="4221774"/>
            <a:ext cx="82016" cy="82003"/>
          </a:xfrm>
          <a:prstGeom prst="rect">
            <a:avLst/>
          </a:prstGeom>
        </p:spPr>
      </p:pic>
      <p:sp>
        <p:nvSpPr>
          <p:cNvPr id="38" name="object 38"/>
          <p:cNvSpPr/>
          <p:nvPr/>
        </p:nvSpPr>
        <p:spPr>
          <a:xfrm>
            <a:off x="6351616" y="4230536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39" name="object 3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810462" y="4472773"/>
            <a:ext cx="82016" cy="82003"/>
          </a:xfrm>
          <a:prstGeom prst="rect">
            <a:avLst/>
          </a:prstGeom>
        </p:spPr>
      </p:pic>
      <p:sp>
        <p:nvSpPr>
          <p:cNvPr id="40" name="object 40"/>
          <p:cNvSpPr/>
          <p:nvPr/>
        </p:nvSpPr>
        <p:spPr>
          <a:xfrm>
            <a:off x="5084681" y="4481535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351616" y="4481535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2" name="object 42"/>
          <p:cNvGrpSpPr/>
          <p:nvPr/>
        </p:nvGrpSpPr>
        <p:grpSpPr>
          <a:xfrm>
            <a:off x="3812157" y="4727157"/>
            <a:ext cx="78740" cy="78740"/>
            <a:chOff x="3812157" y="4727157"/>
            <a:chExt cx="78740" cy="78740"/>
          </a:xfrm>
        </p:grpSpPr>
        <p:sp>
          <p:nvSpPr>
            <p:cNvPr id="43" name="object 43"/>
            <p:cNvSpPr/>
            <p:nvPr/>
          </p:nvSpPr>
          <p:spPr>
            <a:xfrm>
              <a:off x="3821913" y="4736716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89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821682" y="4736682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/>
          <p:nvPr/>
        </p:nvSpPr>
        <p:spPr>
          <a:xfrm>
            <a:off x="5084681" y="473253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6" name="object 4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343539" y="4723747"/>
            <a:ext cx="82016" cy="82003"/>
          </a:xfrm>
          <a:prstGeom prst="rect">
            <a:avLst/>
          </a:prstGeom>
        </p:spPr>
      </p:pic>
      <p:sp>
        <p:nvSpPr>
          <p:cNvPr id="47" name="object 47"/>
          <p:cNvSpPr/>
          <p:nvPr/>
        </p:nvSpPr>
        <p:spPr>
          <a:xfrm>
            <a:off x="3818539" y="4983532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084682" y="4983532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9" name="object 4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343539" y="4974746"/>
            <a:ext cx="82016" cy="82003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810462" y="5225745"/>
            <a:ext cx="82016" cy="82003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076605" y="5225745"/>
            <a:ext cx="82016" cy="82003"/>
          </a:xfrm>
          <a:prstGeom prst="rect">
            <a:avLst/>
          </a:prstGeom>
        </p:spPr>
      </p:pic>
      <p:sp>
        <p:nvSpPr>
          <p:cNvPr id="52" name="object 52"/>
          <p:cNvSpPr/>
          <p:nvPr/>
        </p:nvSpPr>
        <p:spPr>
          <a:xfrm>
            <a:off x="6351616" y="523453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818540" y="5485529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084682" y="5485529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351618" y="5485529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56" name="object 5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810463" y="5727742"/>
            <a:ext cx="82016" cy="82003"/>
          </a:xfrm>
          <a:prstGeom prst="rect">
            <a:avLst/>
          </a:prstGeom>
        </p:spPr>
      </p:pic>
      <p:sp>
        <p:nvSpPr>
          <p:cNvPr id="57" name="object 57"/>
          <p:cNvSpPr/>
          <p:nvPr/>
        </p:nvSpPr>
        <p:spPr>
          <a:xfrm>
            <a:off x="5084682" y="573650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351618" y="573650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818540" y="598750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084682" y="598750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351618" y="598750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62" name="object 6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810463" y="6229739"/>
            <a:ext cx="82016" cy="82003"/>
          </a:xfrm>
          <a:prstGeom prst="rect">
            <a:avLst/>
          </a:prstGeom>
        </p:spPr>
      </p:pic>
      <p:pic>
        <p:nvPicPr>
          <p:cNvPr id="63" name="object 6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076605" y="6229739"/>
            <a:ext cx="82016" cy="82003"/>
          </a:xfrm>
          <a:prstGeom prst="rect">
            <a:avLst/>
          </a:prstGeom>
        </p:spPr>
      </p:pic>
      <p:sp>
        <p:nvSpPr>
          <p:cNvPr id="64" name="object 64"/>
          <p:cNvSpPr/>
          <p:nvPr/>
        </p:nvSpPr>
        <p:spPr>
          <a:xfrm>
            <a:off x="6351618" y="6238500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49526" y="652784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636394" y="6487024"/>
            <a:ext cx="1047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>
                <a:solidFill>
                  <a:srgbClr val="575756"/>
                </a:solidFill>
                <a:latin typeface="Trebuchet MS"/>
                <a:cs typeface="Trebuchet MS"/>
              </a:rPr>
              <a:t>Sí</a:t>
            </a:r>
            <a:endParaRPr sz="800">
              <a:latin typeface="Trebuchet MS"/>
              <a:cs typeface="Trebuchet MS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997197" y="6522713"/>
            <a:ext cx="78740" cy="78740"/>
            <a:chOff x="997197" y="6522713"/>
            <a:chExt cx="78740" cy="78740"/>
          </a:xfrm>
        </p:grpSpPr>
        <p:sp>
          <p:nvSpPr>
            <p:cNvPr id="68" name="object 68"/>
            <p:cNvSpPr/>
            <p:nvPr/>
          </p:nvSpPr>
          <p:spPr>
            <a:xfrm>
              <a:off x="1006949" y="6532279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90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006722" y="6532238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0" y="0"/>
                  </a:moveTo>
                  <a:lnTo>
                    <a:pt x="59550" y="59563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1089325" y="6487024"/>
            <a:ext cx="1498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5">
                <a:solidFill>
                  <a:srgbClr val="575756"/>
                </a:solidFill>
                <a:latin typeface="Trebuchet MS"/>
                <a:cs typeface="Trebuchet MS"/>
              </a:rPr>
              <a:t>No</a:t>
            </a:r>
            <a:endParaRPr sz="800">
              <a:latin typeface="Trebuchet MS"/>
              <a:cs typeface="Trebuchet MS"/>
            </a:endParaRPr>
          </a:p>
        </p:txBody>
      </p:sp>
      <p:pic>
        <p:nvPicPr>
          <p:cNvPr id="71" name="object 7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454406" y="6519309"/>
            <a:ext cx="82016" cy="82003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1551974" y="6487024"/>
            <a:ext cx="5391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575756"/>
                </a:solidFill>
                <a:latin typeface="Trebuchet MS"/>
                <a:cs typeface="Trebuchet MS"/>
              </a:rPr>
              <a:t>Parcialment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27301" y="6886173"/>
            <a:ext cx="4932680" cy="20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-30" b="1">
                <a:latin typeface="Tahoma"/>
                <a:cs typeface="Tahoma"/>
              </a:rPr>
              <a:t>Descripció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dels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objectius</a:t>
            </a:r>
            <a:r>
              <a:rPr dirty="0" sz="1150" spc="-100" b="1">
                <a:latin typeface="Tahoma"/>
                <a:cs typeface="Tahoma"/>
              </a:rPr>
              <a:t> </a:t>
            </a:r>
            <a:r>
              <a:rPr dirty="0" sz="1150" spc="-25" b="1">
                <a:latin typeface="Tahoma"/>
                <a:cs typeface="Tahoma"/>
              </a:rPr>
              <a:t>del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5" b="1">
                <a:latin typeface="Tahoma"/>
                <a:cs typeface="Tahoma"/>
              </a:rPr>
              <a:t>2018</a:t>
            </a:r>
            <a:r>
              <a:rPr dirty="0" sz="1150" spc="-100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i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reptes</a:t>
            </a:r>
            <a:r>
              <a:rPr dirty="0" sz="1150" spc="-100" b="1">
                <a:latin typeface="Tahoma"/>
                <a:cs typeface="Tahoma"/>
              </a:rPr>
              <a:t> </a:t>
            </a:r>
            <a:r>
              <a:rPr dirty="0" sz="1150" spc="-25" b="1">
                <a:latin typeface="Tahoma"/>
                <a:cs typeface="Tahoma"/>
              </a:rPr>
              <a:t>del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0" b="1">
                <a:latin typeface="Tahoma"/>
                <a:cs typeface="Tahoma"/>
              </a:rPr>
              <a:t>2019</a:t>
            </a:r>
            <a:r>
              <a:rPr dirty="0" sz="1150" spc="-100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per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unitats</a:t>
            </a:r>
            <a:r>
              <a:rPr dirty="0" sz="1150" spc="-100" b="1">
                <a:latin typeface="Tahoma"/>
                <a:cs typeface="Tahoma"/>
              </a:rPr>
              <a:t> </a:t>
            </a:r>
            <a:r>
              <a:rPr dirty="0" sz="1150" spc="-20" b="1">
                <a:latin typeface="Tahoma"/>
                <a:cs typeface="Tahoma"/>
              </a:rPr>
              <a:t>de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0" b="1">
                <a:latin typeface="Tahoma"/>
                <a:cs typeface="Tahoma"/>
              </a:rPr>
              <a:t>negoci</a:t>
            </a:r>
            <a:endParaRPr sz="1150">
              <a:latin typeface="Tahoma"/>
              <a:cs typeface="Tahoma"/>
            </a:endParaRPr>
          </a:p>
        </p:txBody>
      </p:sp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416176" y="7236928"/>
          <a:ext cx="6704965" cy="2650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9675"/>
                <a:gridCol w="1066164"/>
                <a:gridCol w="1099185"/>
                <a:gridCol w="1061720"/>
                <a:gridCol w="1086485"/>
                <a:gridCol w="1180464"/>
              </a:tblGrid>
              <a:tr h="239141">
                <a:tc gridSpan="6">
                  <a:txBody>
                    <a:bodyPr/>
                    <a:lstStyle/>
                    <a:p>
                      <a:pPr marL="127000">
                        <a:lnSpc>
                          <a:spcPts val="1300"/>
                        </a:lnSpc>
                      </a:pPr>
                      <a:r>
                        <a:rPr dirty="0" sz="1100" spc="2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AGENTS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3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CÍVICS,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2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PARC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MONTJUÏC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1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1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VISUALITZADORS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16902">
                <a:tc gridSpan="3">
                  <a:txBody>
                    <a:bodyPr/>
                    <a:lstStyle/>
                    <a:p>
                      <a:pPr algn="ctr" marL="10985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9715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428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9079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9560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9875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3210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639703">
                <a:tc>
                  <a:txBody>
                    <a:bodyPr/>
                    <a:lstStyle/>
                    <a:p>
                      <a:pPr algn="ctr" marL="157480" marR="26034">
                        <a:lnSpc>
                          <a:spcPts val="800"/>
                        </a:lnSpc>
                        <a:spcBef>
                          <a:spcPts val="1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consolidat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integració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antics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inspectors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Montjuïc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Agents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Cívics.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ambé,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consolidat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obtingut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molt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resultats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Departament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Visualitzadors,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d’Agents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Cívics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districtes,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GUB,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etc.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reordenat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l’oferta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marxandatge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material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promocional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Montjuïc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s’ofereix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d’informació.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270"/>
                </a:tc>
                <a:tc>
                  <a:txBody>
                    <a:bodyPr/>
                    <a:lstStyle/>
                    <a:p>
                      <a:pPr marL="120650" marR="107314" indent="123825">
                        <a:lnSpc>
                          <a:spcPts val="800"/>
                        </a:lnSpc>
                        <a:spcBef>
                          <a:spcPts val="12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Actualment,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d’Agents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Cívics,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Visualitzadors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71120" marR="20320" indent="-3810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Montjuïc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són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elèctrics;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també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són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200660">
                        <a:lnSpc>
                          <a:spcPts val="78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l’Àrea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Montjuïc.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/>
                </a:tc>
                <a:tc>
                  <a:txBody>
                    <a:bodyPr/>
                    <a:lstStyle/>
                    <a:p>
                      <a:pPr algn="ctr" marL="27940" marR="21590">
                        <a:lnSpc>
                          <a:spcPts val="800"/>
                        </a:lnSpc>
                        <a:spcBef>
                          <a:spcPts val="12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d’explotació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Montjuïc.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primer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cop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aconseguit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explotar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orre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92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signar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convenis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FGC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37465" marR="3111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TMB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antenes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espais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gestionats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/>
                </a:tc>
                <a:tc>
                  <a:txBody>
                    <a:bodyPr/>
                    <a:lstStyle/>
                    <a:p>
                      <a:pPr algn="ctr" marL="36195" marR="31750">
                        <a:lnSpc>
                          <a:spcPts val="800"/>
                        </a:lnSpc>
                        <a:spcBef>
                          <a:spcPts val="12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Augmentar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l’escolta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banda,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nostra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clientela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(GUB)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adaptant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necessitats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requerides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9209" marR="2476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l’altra,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compte  aquelles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aportacions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mateixos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perquè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ajudin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/>
                </a:tc>
                <a:tc>
                  <a:txBody>
                    <a:bodyPr/>
                    <a:lstStyle/>
                    <a:p>
                      <a:pPr algn="ctr" marL="32384" marR="17780">
                        <a:lnSpc>
                          <a:spcPts val="800"/>
                        </a:lnSpc>
                        <a:spcBef>
                          <a:spcPts val="12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Calcular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analitzar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petjada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carboni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Montjuïc.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7470" marR="62865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Mantenir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l’electrificació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/>
                </a:tc>
                <a:tc>
                  <a:txBody>
                    <a:bodyPr/>
                    <a:lstStyle/>
                    <a:p>
                      <a:pPr algn="just" marL="81915" marR="151765" indent="-24130">
                        <a:lnSpc>
                          <a:spcPts val="800"/>
                        </a:lnSpc>
                        <a:spcBef>
                          <a:spcPts val="12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Aconseguir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renovació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l’encàrrec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d’Agents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Cívics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sostenibilitat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R="93345">
                        <a:lnSpc>
                          <a:spcPts val="780"/>
                        </a:lnSpc>
                      </a:pPr>
                      <a:r>
                        <a:rPr dirty="0" sz="700" spc="-40">
                          <a:latin typeface="Trebuchet MS"/>
                          <a:cs typeface="Trebuchet MS"/>
                        </a:rPr>
                        <a:t>econòmica.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5400" marR="119380">
                        <a:lnSpc>
                          <a:spcPts val="800"/>
                        </a:lnSpc>
                        <a:spcBef>
                          <a:spcPts val="30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rendibilitat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d’espais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Montjuïc.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/>
                </a:tc>
              </a:tr>
            </a:tbl>
          </a:graphicData>
        </a:graphic>
      </p:graphicFrame>
      <p:pic>
        <p:nvPicPr>
          <p:cNvPr id="75" name="object 7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0001" y="7486343"/>
            <a:ext cx="6480003" cy="2622122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56365" y="1437208"/>
          <a:ext cx="6503034" cy="24212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7130"/>
                <a:gridCol w="1096645"/>
                <a:gridCol w="1045210"/>
                <a:gridCol w="1099185"/>
                <a:gridCol w="1108710"/>
                <a:gridCol w="984250"/>
              </a:tblGrid>
              <a:tr h="241038">
                <a:tc gridSpan="6">
                  <a:txBody>
                    <a:bodyPr/>
                    <a:lstStyle/>
                    <a:p>
                      <a:pPr marL="86360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ANELLA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OLÍMPICA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40170">
                <a:tc gridSpan="3">
                  <a:txBody>
                    <a:bodyPr/>
                    <a:lstStyle/>
                    <a:p>
                      <a:pPr algn="ctr" marL="9525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8255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33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16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16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1524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844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9554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354688">
                <a:tc>
                  <a:txBody>
                    <a:bodyPr/>
                    <a:lstStyle/>
                    <a:p>
                      <a:pPr algn="ctr" marL="147955" marR="54610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Gràcies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col·laboració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d’Anella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Apropa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Cultura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quasi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adherides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programa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gaudit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espectacles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l’Anella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47955" marR="54610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l’accessibilitat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disminució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auditiva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visual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realitzat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plànols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situació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Palau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Jordi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Jordi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Club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llenguatge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Braille.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301625" marR="151765" indent="-1619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Assoliment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intervencions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62230" marR="74295" indent="58419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programades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l’auditoria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energètica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encaminades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augmentar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rendiment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l’eficiència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9215" marR="81280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energètica.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S’està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Districte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encaminades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“sense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fum”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l’entorn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l’Anella.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1915" marR="781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superat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escreix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gràcies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extraordinari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celebrats.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potenciar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venda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d’entrades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web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Palau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Sant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Jordi.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5725" marR="6731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Promoure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impulsar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d’interès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solidari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estratègic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Anella.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4930" marR="10604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Disminuir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l’impacte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activitats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l’Anella.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13664" marR="7874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Assolir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sostenibilitat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instal·lacions.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690415"/>
            <a:ext cx="6480003" cy="2450522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6365" y="4332944"/>
          <a:ext cx="6622415" cy="2548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4430"/>
                <a:gridCol w="1089659"/>
                <a:gridCol w="1080769"/>
                <a:gridCol w="1086485"/>
                <a:gridCol w="1069339"/>
                <a:gridCol w="1139825"/>
              </a:tblGrid>
              <a:tr h="239141">
                <a:tc gridSpan="6">
                  <a:txBody>
                    <a:bodyPr/>
                    <a:lstStyle/>
                    <a:p>
                      <a:pPr marL="86360">
                        <a:lnSpc>
                          <a:spcPts val="1300"/>
                        </a:lnSpc>
                      </a:pPr>
                      <a:r>
                        <a:rPr dirty="0" sz="1100" spc="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APARCAMENTS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15315">
                <a:tc gridSpan="3"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4381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428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02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432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4480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527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511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539691">
                <a:tc>
                  <a:txBody>
                    <a:bodyPr/>
                    <a:lstStyle/>
                    <a:p>
                      <a:pPr algn="ctr" marL="131445" marR="24765">
                        <a:lnSpc>
                          <a:spcPts val="800"/>
                        </a:lnSpc>
                        <a:spcBef>
                          <a:spcPts val="2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causa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l’alta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interacció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ONaparcar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minuts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decidit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endarrerir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llançament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l’aplicació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(previst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2019).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Incorporarà,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possibilitat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rotació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surtin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aparcaments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sense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necessitat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d’emprar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tiquet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passar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caixe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540"/>
                </a:tc>
                <a:tc>
                  <a:txBody>
                    <a:bodyPr/>
                    <a:lstStyle/>
                    <a:p>
                      <a:pPr algn="ctr" marL="32384" marR="1143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Continuem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liderant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l’augment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58419" marR="3746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recàrrega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disponibles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Actualment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nostra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xarxa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d’aparcaments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disposa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192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endolls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cotxes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(18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endolls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174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motos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9850" marR="4889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elèctriques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(53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endolls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2018)..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38100" marR="2857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s’observen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canvis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comportament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rotació,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malgrat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lenta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evolució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l’aparcament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Mercat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Antoni,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gràcies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l’optimització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mix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l’ocupació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resultats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abonaments,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gairebé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objectius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9050" marR="1016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d’ingressos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totals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(99,6%)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respecte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2017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(+5,1%).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53975" marR="5334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Potenciar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l’escolta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garanti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-ne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proactiva,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s’incrementi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l’eficiència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l’experiència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7780" marR="1778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totes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fases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(abans,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després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l’estada)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30480" marR="2984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passa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usuària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aparcaments,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sigui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rotació,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productes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pupil·latge,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d’altres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25400" marR="2286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Reduir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trasllats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d’abonaments,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gràcies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contractació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telemàtica.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marL="116839" marR="78740" indent="-8699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Assolir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previst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0" y="4582358"/>
            <a:ext cx="6480003" cy="2520522"/>
          </a:xfrm>
          <a:prstGeom prst="rect">
            <a:avLst/>
          </a:prstGeom>
        </p:spPr>
      </p:pic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456365" y="7294884"/>
          <a:ext cx="6587490" cy="25190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2365"/>
                <a:gridCol w="1101090"/>
                <a:gridCol w="1095374"/>
                <a:gridCol w="1065529"/>
                <a:gridCol w="1062989"/>
                <a:gridCol w="1119505"/>
              </a:tblGrid>
              <a:tr h="239141">
                <a:tc gridSpan="6">
                  <a:txBody>
                    <a:bodyPr/>
                    <a:lstStyle/>
                    <a:p>
                      <a:pPr marL="86360">
                        <a:lnSpc>
                          <a:spcPts val="1300"/>
                        </a:lnSpc>
                      </a:pPr>
                      <a:r>
                        <a:rPr dirty="0" sz="1100" spc="3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AREA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8273">
                <a:tc gridSpan="3">
                  <a:txBody>
                    <a:bodyPr/>
                    <a:lstStyle/>
                    <a:p>
                      <a:pPr algn="ctr" marL="6604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33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638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194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R="127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997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456288">
                <a:tc>
                  <a:txBody>
                    <a:bodyPr/>
                    <a:lstStyle/>
                    <a:p>
                      <a:pPr algn="ctr" marL="206375" marR="8826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reprogramat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conscientment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escala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estratègica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73990" marR="140335" indent="58419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publicar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ordenança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fiscal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178435" marR="144780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3.12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criteris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respecte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d’episodis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5885" marR="6223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contaminació.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ambé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continuat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electrificant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flota.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9375" marR="8382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reunions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planificació,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anàlisi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rutes.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Respecte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parquímetres,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hagut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retard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esperem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poder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implanta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properament.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95250" marR="74295" indent="-26034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Respecte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aplicacions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passat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50%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tiquets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435609" marR="137795" indent="-30289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60%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  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2018.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1915" marR="8826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Integrar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aplicacions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mòbils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d’aparcaments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registre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app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únics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usuària,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pugui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accedir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diferents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clic.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just" marL="95885" marR="71755" indent="349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Electrificar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flota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motos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AREA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alhora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turismes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100%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9375" marR="7874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vigilància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combinant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vigilància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altres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innovadors.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0" y="7544299"/>
            <a:ext cx="6480003" cy="2552122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56302" y="1437208"/>
          <a:ext cx="6575425" cy="22834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8715"/>
                <a:gridCol w="1071880"/>
                <a:gridCol w="1149350"/>
                <a:gridCol w="1019175"/>
                <a:gridCol w="1069975"/>
                <a:gridCol w="1115695"/>
              </a:tblGrid>
              <a:tr h="223038">
                <a:tc gridSpan="6">
                  <a:txBody>
                    <a:bodyPr/>
                    <a:lstStyle/>
                    <a:p>
                      <a:pPr marL="86360">
                        <a:lnSpc>
                          <a:spcPts val="1300"/>
                        </a:lnSpc>
                      </a:pP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BICING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22170">
                <a:tc gridSpan="3">
                  <a:txBody>
                    <a:bodyPr/>
                    <a:lstStyle/>
                    <a:p>
                      <a:pPr algn="ctr" marL="3556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14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4191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14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33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067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054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251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813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0797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253088">
                <a:tc>
                  <a:txBody>
                    <a:bodyPr/>
                    <a:lstStyle/>
                    <a:p>
                      <a:pPr algn="ctr" marL="236854" marR="1244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S’està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implementant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tercera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fase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Joc  </a:t>
                      </a:r>
                      <a:r>
                        <a:rPr dirty="0" sz="700" spc="-25">
                          <a:latin typeface="Trebuchet MS"/>
                          <a:cs typeface="Trebuchet MS"/>
                        </a:rPr>
                        <a:t>Bicing.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32080" marR="8191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campanyes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màrqueting,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línia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línia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(actes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BioCultura,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Bicicleta,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etc.)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promoure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l’ús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bicicleta.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37795" marR="1504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 spc="-10">
                          <a:latin typeface="Trebuchet MS"/>
                          <a:cs typeface="Trebuchet MS"/>
                        </a:rPr>
                        <a:t>S’h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assoli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aquest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objecti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parcialment,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concretamen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pe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qu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fa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nombr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d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persones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9535" marR="102235">
                        <a:lnSpc>
                          <a:spcPts val="800"/>
                        </a:lnSpc>
                      </a:pPr>
                      <a:r>
                        <a:rPr dirty="0" sz="700" spc="-10">
                          <a:latin typeface="Trebuchet MS"/>
                          <a:cs typeface="Trebuchet MS"/>
                        </a:rPr>
                        <a:t>abonade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fina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2018,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caus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d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l’entrad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merca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d’altre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oferte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transpor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individual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ar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serve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compartit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121285" marR="133985" indent="20955">
                        <a:lnSpc>
                          <a:spcPts val="800"/>
                        </a:lnSpc>
                      </a:pPr>
                      <a:r>
                        <a:rPr dirty="0" sz="700" spc="-10">
                          <a:latin typeface="Trebuchet MS"/>
                          <a:cs typeface="Trebuchet MS"/>
                        </a:rPr>
                        <a:t>d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moto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transport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micromobilita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(VM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patinet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elèctrics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0">
                          <a:latin typeface="Trebuchet MS"/>
                          <a:cs typeface="Trebuchet MS"/>
                        </a:rPr>
                        <a:t>etc.).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09855" marR="1320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Crear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relacions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Bicing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facilitar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integració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risc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d´exclusió.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70180" marR="99060" indent="-2413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Aconseguir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flota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Bicing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(vehicles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reposició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arribi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80%.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plec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212090" marR="92075" indent="-7302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condicions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marcava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50%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mínim.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9695" marR="7874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Redui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anual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bicicleta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Bicing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5%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(cost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bicicletes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sistema)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respecte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l’antic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(cost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2.685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euros/bici/any).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654416"/>
            <a:ext cx="6480003" cy="2348920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6302" y="4159343"/>
          <a:ext cx="6631940" cy="2339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940"/>
                <a:gridCol w="1079499"/>
                <a:gridCol w="1062355"/>
                <a:gridCol w="1096010"/>
                <a:gridCol w="1070610"/>
                <a:gridCol w="1151254"/>
              </a:tblGrid>
              <a:tr h="218094">
                <a:tc gridSpan="6">
                  <a:txBody>
                    <a:bodyPr/>
                    <a:lstStyle/>
                    <a:p>
                      <a:pPr marL="86360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CIONS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/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Z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ONABUS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94722">
                <a:tc gridSpan="3">
                  <a:txBody>
                    <a:bodyPr/>
                    <a:lstStyle/>
                    <a:p>
                      <a:pPr algn="ctr" marL="92075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4635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41275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4635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36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339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84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5590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1206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84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7655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372711">
                <a:tc>
                  <a:txBody>
                    <a:bodyPr/>
                    <a:lstStyle/>
                    <a:p>
                      <a:pPr algn="ctr" marL="131445" marR="4127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duplicat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seguretat;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tancat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10489" marR="20320">
                        <a:lnSpc>
                          <a:spcPts val="800"/>
                        </a:lnSpc>
                        <a:spcBef>
                          <a:spcPts val="17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l’estació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solament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permet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l’accés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viatgin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bitllet;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megafonia,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senyalització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monitors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missatges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seguretat.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disposat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coordinació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diverses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policies.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65405" marR="67310" indent="-63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il·luminació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LED,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cèl·lules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detectors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presència,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sigui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eficient.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7940" marR="2984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Està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previst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continuar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canvi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global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il·luminació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Nord.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37465" marR="2222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incorporat: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línia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Roca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Village,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línia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Barcelona-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Cardedeu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línia  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Barcelona-Huesca.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60960" marR="4635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Posar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videovigilància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càmeres,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tecnologia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prestacions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9845" marR="14604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seguretat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26670" marR="1968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 spc="-5">
                          <a:latin typeface="Trebuchet MS"/>
                          <a:cs typeface="Trebuchet MS"/>
                        </a:rPr>
                        <a:t>Posa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marx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nov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web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Zon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Bus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am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u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sistema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d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reserve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d’estacionament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pe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autocars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discrecional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turístic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visite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Fon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Màgica,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2225" marR="15240" indent="-635">
                        <a:lnSpc>
                          <a:spcPts val="800"/>
                        </a:lnSpc>
                      </a:pPr>
                      <a:r>
                        <a:rPr dirty="0" sz="700" spc="-5">
                          <a:latin typeface="Trebuchet MS"/>
                          <a:cs typeface="Trebuchet MS"/>
                        </a:rPr>
                        <a:t>fe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qu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permetr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regulaci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d’aques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espa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maner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mé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sostenibl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redui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congesti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transit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d’agitaci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l’impact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sobre 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l’entor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veïn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">
                          <a:latin typeface="Trebuchet MS"/>
                          <a:cs typeface="Trebuchet MS"/>
                        </a:rPr>
                        <a:t>veïnes.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22860" marR="7874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Incorporar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tarifa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variable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Blava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hores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d’estacionament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d’autocars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discrecionals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permeti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puntes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d’ocupació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distribuint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9375" marR="13525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alguns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estacionaments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hores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menys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bé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-los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menys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cèntriques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ben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41275" marR="9779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comunicades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transport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(Hub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Montjuïc).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0" y="4366661"/>
            <a:ext cx="6480003" cy="2353321"/>
          </a:xfrm>
          <a:prstGeom prst="rect">
            <a:avLst/>
          </a:prstGeom>
        </p:spPr>
      </p:pic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40000" y="6875988"/>
          <a:ext cx="6480175" cy="3143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675"/>
                <a:gridCol w="1079500"/>
                <a:gridCol w="1079500"/>
                <a:gridCol w="1079500"/>
                <a:gridCol w="1079500"/>
                <a:gridCol w="1079500"/>
              </a:tblGrid>
              <a:tr h="208906">
                <a:tc gridSpan="6">
                  <a:txBody>
                    <a:bodyPr/>
                    <a:lstStyle/>
                    <a:p>
                      <a:pPr marL="3175">
                        <a:lnSpc>
                          <a:spcPts val="1300"/>
                        </a:lnSpc>
                      </a:pPr>
                      <a:r>
                        <a:rPr dirty="0" sz="1100" spc="4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FÒRUM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3175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99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5244">
                    <a:lnR w="12700">
                      <a:solidFill>
                        <a:srgbClr val="DD132C"/>
                      </a:solidFill>
                      <a:prstDash val="solid"/>
                    </a:lnR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5244">
                    <a:lnL w="12700">
                      <a:solidFill>
                        <a:srgbClr val="DD132C"/>
                      </a:solidFill>
                      <a:prstDash val="solid"/>
                    </a:lnL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5954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12700">
                      <a:solidFill>
                        <a:srgbClr val="DD132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DD132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3210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</a:tr>
              <a:tr h="2115841">
                <a:tc>
                  <a:txBody>
                    <a:bodyPr/>
                    <a:lstStyle/>
                    <a:p>
                      <a:pPr algn="just" marL="382905" marR="74295" indent="-29845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Col·laboració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teixit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barri: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104139" marR="93345" indent="22860">
                        <a:lnSpc>
                          <a:spcPts val="800"/>
                        </a:lnSpc>
                        <a:spcBef>
                          <a:spcPts val="285"/>
                        </a:spcBef>
                        <a:buChar char="-"/>
                        <a:tabLst>
                          <a:tab pos="179705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Lliurament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d’entrades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infantils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associacions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veïns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6675" marR="55244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veïnes,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casals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fundació  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W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Ras.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lvl="1" marL="87630" marR="76835">
                        <a:lnSpc>
                          <a:spcPts val="800"/>
                        </a:lnSpc>
                        <a:spcBef>
                          <a:spcPts val="285"/>
                        </a:spcBef>
                        <a:buChar char="-"/>
                        <a:tabLst>
                          <a:tab pos="292100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Acords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promotors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coordinació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lvl="1" marL="272415" indent="-269875">
                        <a:lnSpc>
                          <a:spcPct val="100000"/>
                        </a:lnSpc>
                        <a:spcBef>
                          <a:spcPts val="220"/>
                        </a:spcBef>
                        <a:buChar char="-"/>
                        <a:tabLst>
                          <a:tab pos="273050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Escola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futbol.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Escola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ball.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85090" marR="74295">
                        <a:lnSpc>
                          <a:spcPts val="800"/>
                        </a:lnSpc>
                        <a:spcBef>
                          <a:spcPts val="305"/>
                        </a:spcBef>
                        <a:buChar char="-"/>
                        <a:tabLst>
                          <a:tab pos="163195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Integració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exclusió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Fòrum.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8425" marR="908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Estudis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energètics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31775" marR="224154">
                        <a:lnSpc>
                          <a:spcPts val="1080"/>
                        </a:lnSpc>
                        <a:spcBef>
                          <a:spcPts val="60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Primavera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Sound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Festival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Cruïlla  </a:t>
                      </a:r>
                      <a:r>
                        <a:rPr dirty="0" sz="700" spc="-20">
                          <a:latin typeface="Trebuchet MS"/>
                          <a:cs typeface="Trebuchet MS"/>
                        </a:rPr>
                        <a:t>DGTL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2390" marR="64769">
                        <a:lnSpc>
                          <a:spcPts val="800"/>
                        </a:lnSpc>
                        <a:spcBef>
                          <a:spcPts val="2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S’aconsegueix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redui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estudis,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l’ús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generadors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l’aprofitament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l’energia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renovable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Fòrum.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0485" marR="6286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rebaixa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despesa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fixos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l’augment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ingressos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actes.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12700">
                      <a:solidFill>
                        <a:srgbClr val="DD132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6370" marR="15875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satisfacció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l’entorn,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d’aquest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0960" marR="5334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entorn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Fòrum.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12700">
                      <a:solidFill>
                        <a:srgbClr val="DD132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2390" marR="64769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Reduir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l’impacte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sostenibilitat,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control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petjada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>
                        <a:lnSpc>
                          <a:spcPts val="78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carboni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Fòrum.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230" marR="231775" indent="-7747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marge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d’explotació.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56602" y="7408104"/>
            <a:ext cx="251028" cy="278790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036813" y="7419016"/>
            <a:ext cx="250151" cy="259854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3114756" y="7428720"/>
            <a:ext cx="249554" cy="249554"/>
            <a:chOff x="3114756" y="7428720"/>
            <a:chExt cx="249554" cy="249554"/>
          </a:xfrm>
        </p:grpSpPr>
        <p:sp>
          <p:nvSpPr>
            <p:cNvPr id="25" name="object 25"/>
            <p:cNvSpPr/>
            <p:nvPr/>
          </p:nvSpPr>
          <p:spPr>
            <a:xfrm>
              <a:off x="3119734" y="7672420"/>
              <a:ext cx="240029" cy="635"/>
            </a:xfrm>
            <a:custGeom>
              <a:avLst/>
              <a:gdLst/>
              <a:ahLst/>
              <a:cxnLst/>
              <a:rect l="l" t="t" r="r" b="b"/>
              <a:pathLst>
                <a:path w="240029" h="634">
                  <a:moveTo>
                    <a:pt x="-4978" y="247"/>
                  </a:moveTo>
                  <a:lnTo>
                    <a:pt x="244449" y="247"/>
                  </a:lnTo>
                </a:path>
              </a:pathLst>
            </a:custGeom>
            <a:ln w="1045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15010" y="7428720"/>
              <a:ext cx="248919" cy="209092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198189" y="7408104"/>
            <a:ext cx="251028" cy="278790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275225" y="7419016"/>
            <a:ext cx="250151" cy="259854"/>
          </a:xfrm>
          <a:prstGeom prst="rect">
            <a:avLst/>
          </a:prstGeom>
        </p:spPr>
      </p:pic>
      <p:grpSp>
        <p:nvGrpSpPr>
          <p:cNvPr id="29" name="object 29"/>
          <p:cNvGrpSpPr/>
          <p:nvPr/>
        </p:nvGrpSpPr>
        <p:grpSpPr>
          <a:xfrm>
            <a:off x="6356343" y="7428720"/>
            <a:ext cx="249554" cy="249554"/>
            <a:chOff x="6356343" y="7428720"/>
            <a:chExt cx="249554" cy="249554"/>
          </a:xfrm>
        </p:grpSpPr>
        <p:sp>
          <p:nvSpPr>
            <p:cNvPr id="30" name="object 30"/>
            <p:cNvSpPr/>
            <p:nvPr/>
          </p:nvSpPr>
          <p:spPr>
            <a:xfrm>
              <a:off x="6361322" y="7672420"/>
              <a:ext cx="240029" cy="635"/>
            </a:xfrm>
            <a:custGeom>
              <a:avLst/>
              <a:gdLst/>
              <a:ahLst/>
              <a:cxnLst/>
              <a:rect l="l" t="t" r="r" b="b"/>
              <a:pathLst>
                <a:path w="240029" h="634">
                  <a:moveTo>
                    <a:pt x="-4978" y="247"/>
                  </a:moveTo>
                  <a:lnTo>
                    <a:pt x="244449" y="247"/>
                  </a:lnTo>
                </a:path>
              </a:pathLst>
            </a:custGeom>
            <a:ln w="1045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56597" y="7428720"/>
              <a:ext cx="248920" cy="209092"/>
            </a:xfrm>
            <a:prstGeom prst="rect">
              <a:avLst/>
            </a:prstGeom>
          </p:spPr>
        </p:pic>
      </p:grpSp>
      <p:sp>
        <p:nvSpPr>
          <p:cNvPr id="32" name="object 32"/>
          <p:cNvSpPr/>
          <p:nvPr/>
        </p:nvSpPr>
        <p:spPr>
          <a:xfrm>
            <a:off x="1050772" y="986462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129449" y="986462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06539" y="986462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55861" y="1437208"/>
          <a:ext cx="6585584" cy="24212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1735"/>
                <a:gridCol w="1052194"/>
                <a:gridCol w="1092200"/>
                <a:gridCol w="1075689"/>
                <a:gridCol w="1080769"/>
                <a:gridCol w="1102359"/>
              </a:tblGrid>
              <a:tr h="241038">
                <a:tc gridSpan="6">
                  <a:txBody>
                    <a:bodyPr/>
                    <a:lstStyle/>
                    <a:p>
                      <a:pPr marL="86995">
                        <a:lnSpc>
                          <a:spcPts val="1300"/>
                        </a:lnSpc>
                      </a:pPr>
                      <a:r>
                        <a:rPr dirty="0" sz="1100" spc="2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GRUES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40170">
                <a:tc gridSpan="3">
                  <a:txBody>
                    <a:bodyPr/>
                    <a:lstStyle/>
                    <a:p>
                      <a:pPr algn="ctr" marL="7937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825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0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765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9210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543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448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354688">
                <a:tc>
                  <a:txBody>
                    <a:bodyPr/>
                    <a:lstStyle/>
                    <a:p>
                      <a:pPr algn="ctr" marL="167005" marR="869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emmarcades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percepció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municipal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són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llarg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termini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inclou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d’interacció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50495" marR="7175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prestació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sigui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fàcil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àgil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possible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causar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mínim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possible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problemes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entrebancs.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8105" marR="742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canvi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lluminàries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dipòsit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Castellbisbal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suposat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estalvi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energètic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10%.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1915" marR="6350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l’ajust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pressupostari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encaminades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efecte.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sentit,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permès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massius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4455" marR="6604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abans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feien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moviment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(sense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ingrés),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ingrés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dipòsit.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6200" marR="6731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Continuar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percepció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ulls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ciutadania,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senzilla,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fàcil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àgil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cadascun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processos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1120" marR="6286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s’interactua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ciutadà.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0485" marR="5905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 spc="-4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vançar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digitalització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processos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1915" marR="7175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Unitat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racionalitzar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l’espai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d’emmagatzematge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documents.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6675" marR="7937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grau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d’assoliment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pressupostari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garantir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l’equilibri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financer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l’activitat.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690415"/>
            <a:ext cx="6480003" cy="2450522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5860" y="4512943"/>
          <a:ext cx="6569709" cy="18675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5860"/>
                <a:gridCol w="1092200"/>
                <a:gridCol w="1050289"/>
                <a:gridCol w="1147445"/>
                <a:gridCol w="985520"/>
                <a:gridCol w="1127759"/>
              </a:tblGrid>
              <a:tr h="218093">
                <a:tc gridSpan="6">
                  <a:txBody>
                    <a:bodyPr/>
                    <a:lstStyle/>
                    <a:p>
                      <a:pPr marL="86995">
                        <a:lnSpc>
                          <a:spcPts val="1300"/>
                        </a:lnSpc>
                      </a:pP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ARK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GÜELL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17225">
                <a:tc gridSpan="3">
                  <a:txBody>
                    <a:bodyPr/>
                    <a:lstStyle/>
                    <a:p>
                      <a:pPr algn="ctr" marL="98425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4635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4635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0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416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860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R="203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120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270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846689">
                <a:tc>
                  <a:txBody>
                    <a:bodyPr/>
                    <a:lstStyle/>
                    <a:p>
                      <a:pPr algn="ctr" marL="168910" marR="730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encàrrec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signar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l’octubre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2018.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taules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governança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executant-se.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62560" marR="1657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Camí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Biodiversitat,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0645" marR="83820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Salvador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terminis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establerts.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Així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mateix,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iniciatives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l’Equip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erd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continuïtat.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1440" marR="7810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complert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previst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  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2018.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5725" marR="110489">
                        <a:lnSpc>
                          <a:spcPts val="800"/>
                        </a:lnSpc>
                        <a:spcBef>
                          <a:spcPts val="16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Implantar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llançadora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Alfons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Savi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Park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contribuirà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alleugerir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sobre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transport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Carmel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consegüent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benefici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veïnat.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0955"/>
                </a:tc>
                <a:tc>
                  <a:txBody>
                    <a:bodyPr/>
                    <a:lstStyle/>
                    <a:p>
                      <a:pPr marL="144145" marR="117475" indent="-26034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Calcular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analitzar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petjada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carboni.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434975" marR="79375" indent="-3098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Complir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9998" y="4720261"/>
            <a:ext cx="6480003" cy="1942522"/>
          </a:xfrm>
          <a:prstGeom prst="rect">
            <a:avLst/>
          </a:prstGeom>
        </p:spPr>
      </p:pic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455860" y="7034789"/>
          <a:ext cx="6597650" cy="2136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4275"/>
                <a:gridCol w="1042035"/>
                <a:gridCol w="1106805"/>
                <a:gridCol w="1126489"/>
                <a:gridCol w="982344"/>
                <a:gridCol w="1156334"/>
              </a:tblGrid>
              <a:tr h="236093">
                <a:tc gridSpan="6">
                  <a:txBody>
                    <a:bodyPr/>
                    <a:lstStyle/>
                    <a:p>
                      <a:pPr marL="86995">
                        <a:lnSpc>
                          <a:spcPts val="1300"/>
                        </a:lnSpc>
                      </a:pPr>
                      <a:r>
                        <a:rPr dirty="0" sz="1100" spc="6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ZOO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12267">
                <a:tc gridSpan="3">
                  <a:txBody>
                    <a:bodyPr/>
                    <a:lstStyle/>
                    <a:p>
                      <a:pPr algn="ctr" marL="7366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26034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428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511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60045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0891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26390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133291">
                <a:tc>
                  <a:txBody>
                    <a:bodyPr/>
                    <a:lstStyle/>
                    <a:p>
                      <a:pPr algn="ctr" marL="110489" marR="3302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està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pendent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d’aprovació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l’Ajuntament.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anmateix,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redactat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mestre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40640" marR="3111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està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fase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diagnosi.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monitoratge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paràmetres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biològics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l’afluent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d’aigua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76200" marR="55244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Execució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l’auditoria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infraestructures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implantació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comptadors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energètics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d’electricitat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tancament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obertura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vàlvules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d’aigua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distància.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Cerca,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localització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reparació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38735" marR="1778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fuites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d’aigua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canonades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instal·lacions.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25400" marR="7874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Desenvolupar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d’aportació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valor: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productes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Club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adaptats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societat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marL="86360" marR="89535" indent="58419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Aprovar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implantar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sostenibilitat.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just" marL="97155" marR="79375" indent="698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l’atractiu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ofert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ciutadania: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reputació.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</a:tr>
            </a:tbl>
          </a:graphicData>
        </a:graphic>
      </p:graphicFrame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9998" y="7278106"/>
            <a:ext cx="6480003" cy="2120521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9174"/>
            <a:ext cx="2134870" cy="7537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20" b="1">
                <a:solidFill>
                  <a:srgbClr val="DD132C"/>
                </a:solidFill>
                <a:latin typeface="Tahoma"/>
                <a:cs typeface="Tahoma"/>
              </a:rPr>
              <a:t>Els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85" b="1">
                <a:solidFill>
                  <a:srgbClr val="DD132C"/>
                </a:solidFill>
                <a:latin typeface="Tahoma"/>
                <a:cs typeface="Tahoma"/>
              </a:rPr>
              <a:t>se</a:t>
            </a:r>
            <a:r>
              <a:rPr dirty="0" sz="1600" spc="-25" b="1">
                <a:solidFill>
                  <a:srgbClr val="DD132C"/>
                </a:solidFill>
                <a:latin typeface="Tahoma"/>
                <a:cs typeface="Tahoma"/>
              </a:rPr>
              <a:t>r</a:t>
            </a:r>
            <a:r>
              <a:rPr dirty="0" sz="1600" spc="-70" b="1">
                <a:solidFill>
                  <a:srgbClr val="DD132C"/>
                </a:solidFill>
                <a:latin typeface="Tahoma"/>
                <a:cs typeface="Tahoma"/>
              </a:rPr>
              <a:t>veis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60" b="1">
                <a:solidFill>
                  <a:srgbClr val="DD132C"/>
                </a:solidFill>
                <a:latin typeface="Tahoma"/>
                <a:cs typeface="Tahoma"/>
              </a:rPr>
              <a:t>corporatius</a:t>
            </a:r>
            <a:endParaRPr sz="16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1150" spc="-30" b="1">
                <a:latin typeface="Tahoma"/>
                <a:cs typeface="Tahoma"/>
              </a:rPr>
              <a:t>Compliment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d’objectius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5" b="1">
                <a:latin typeface="Tahoma"/>
                <a:cs typeface="Tahoma"/>
              </a:rPr>
              <a:t>2018</a:t>
            </a:r>
            <a:endParaRPr sz="1150">
              <a:latin typeface="Tahoma"/>
              <a:cs typeface="Tahoma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2843702"/>
          <a:ext cx="6477000" cy="3997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8430"/>
                <a:gridCol w="1266190"/>
                <a:gridCol w="1266189"/>
                <a:gridCol w="1266189"/>
              </a:tblGrid>
              <a:tr h="219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 spc="-65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1060"/>
                        </a:lnSpc>
                      </a:pPr>
                      <a:r>
                        <a:rPr dirty="0" sz="900" spc="-60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1060"/>
                        </a:lnSpc>
                      </a:pPr>
                      <a:r>
                        <a:rPr dirty="0" sz="900" spc="-70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377995">
                <a:tc>
                  <a:txBody>
                    <a:bodyPr/>
                    <a:lstStyle/>
                    <a:p>
                      <a:pPr marL="143510" marR="421640">
                        <a:lnSpc>
                          <a:spcPts val="1000"/>
                        </a:lnSpc>
                        <a:spcBef>
                          <a:spcPts val="5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ASSESSORIA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JURÍDICA,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CONTRAC</a:t>
                      </a:r>
                      <a:r>
                        <a:rPr dirty="0" sz="900" spc="-5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ACIÓ  </a:t>
                      </a:r>
                      <a:r>
                        <a:rPr dirty="0" sz="900" spc="-50" b="1">
                          <a:latin typeface="Tahoma"/>
                          <a:cs typeface="Tahoma"/>
                        </a:rPr>
                        <a:t>COMPRES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5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TENCIÓ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CLIENT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CENTRE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SUPO</a:t>
                      </a:r>
                      <a:r>
                        <a:rPr dirty="0" sz="900" spc="-20" b="1">
                          <a:latin typeface="Tahoma"/>
                          <a:cs typeface="Tahoma"/>
                        </a:rPr>
                        <a:t>R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LES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OPERACIONS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3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ECONOMIA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FINANCES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75" b="1">
                          <a:latin typeface="Tahoma"/>
                          <a:cs typeface="Tahoma"/>
                        </a:rPr>
                        <a:t>FORMACIÓ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14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-10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50" b="1">
                          <a:latin typeface="Tahoma"/>
                          <a:cs typeface="Tahoma"/>
                        </a:rPr>
                        <a:t>DESENVOLUPAMENT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GOVERNANÇA,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TRANS</a:t>
                      </a:r>
                      <a:r>
                        <a:rPr dirty="0" sz="900" spc="-35" b="1"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ARÈNCIA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DPO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MÀRQUETING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COMUNICACIÓ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MEDI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AMBIENT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377993">
                <a:tc>
                  <a:txBody>
                    <a:bodyPr/>
                    <a:lstStyle/>
                    <a:p>
                      <a:pPr marL="143510" marR="346075">
                        <a:lnSpc>
                          <a:spcPts val="1000"/>
                        </a:lnSpc>
                        <a:spcBef>
                          <a:spcPts val="5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PERSONES,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ORGANITZACIÓ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  </a:t>
                      </a:r>
                      <a:r>
                        <a:rPr dirty="0" sz="900" spc="-65" b="1">
                          <a:latin typeface="Tahoma"/>
                          <a:cs typeface="Tahoma"/>
                        </a:rPr>
                        <a:t>RESPONSABILITAT</a:t>
                      </a:r>
                      <a:r>
                        <a:rPr dirty="0" sz="9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65" b="1">
                          <a:latin typeface="Tahoma"/>
                          <a:cs typeface="Tahoma"/>
                        </a:rPr>
                        <a:t>SOCIAL</a:t>
                      </a:r>
                      <a:r>
                        <a:rPr dirty="0" sz="9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85" b="1">
                          <a:latin typeface="Tahoma"/>
                          <a:cs typeface="Tahoma"/>
                        </a:rPr>
                        <a:t>CORPORATIVA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377995">
                <a:tc>
                  <a:txBody>
                    <a:bodyPr/>
                    <a:lstStyle/>
                    <a:p>
                      <a:pPr marL="143510" marR="316865">
                        <a:lnSpc>
                          <a:spcPts val="1000"/>
                        </a:lnSpc>
                        <a:spcBef>
                          <a:spcPts val="550"/>
                        </a:spcBef>
                      </a:pPr>
                      <a:r>
                        <a:rPr dirty="0" sz="900" spc="-75" b="1">
                          <a:latin typeface="Tahoma"/>
                          <a:cs typeface="Tahoma"/>
                        </a:rPr>
                        <a:t>PLANIFICACIÓ</a:t>
                      </a:r>
                      <a:r>
                        <a:rPr dirty="0" sz="900" spc="-7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ESTRATÈGICA, </a:t>
                      </a:r>
                      <a:r>
                        <a:rPr dirty="0" sz="900" spc="-65" b="1">
                          <a:latin typeface="Tahoma"/>
                          <a:cs typeface="Tahoma"/>
                        </a:rPr>
                        <a:t>GESTIÓ </a:t>
                      </a:r>
                      <a:r>
                        <a:rPr dirty="0" sz="900" spc="-6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INTEGRADA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SEGUIMENT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PROJECTES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SALUT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BENES</a:t>
                      </a:r>
                      <a:r>
                        <a:rPr dirty="0" sz="900" spc="-5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AR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SE</a:t>
                      </a:r>
                      <a:r>
                        <a:rPr dirty="0" sz="900" spc="-20" b="1">
                          <a:latin typeface="Tahoma"/>
                          <a:cs typeface="Tahoma"/>
                        </a:rPr>
                        <a:t>R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VEIS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TÈCNICS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377993">
                <a:tc>
                  <a:txBody>
                    <a:bodyPr/>
                    <a:lstStyle/>
                    <a:p>
                      <a:pPr marL="143510" marR="383540">
                        <a:lnSpc>
                          <a:spcPts val="1000"/>
                        </a:lnSpc>
                        <a:spcBef>
                          <a:spcPts val="550"/>
                        </a:spcBef>
                      </a:pPr>
                      <a:r>
                        <a:rPr dirty="0" sz="900" spc="-55" b="1">
                          <a:latin typeface="Tahoma"/>
                          <a:cs typeface="Tahoma"/>
                        </a:rPr>
                        <a:t>TECNOLOGIES</a:t>
                      </a:r>
                      <a:r>
                        <a:rPr dirty="0" sz="9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45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9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45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9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70" b="1">
                          <a:latin typeface="Tahoma"/>
                          <a:cs typeface="Tahoma"/>
                        </a:rPr>
                        <a:t>INFORMACIÓ, </a:t>
                      </a:r>
                      <a:r>
                        <a:rPr dirty="0" sz="900" spc="-6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70" b="1">
                          <a:latin typeface="Tahoma"/>
                          <a:cs typeface="Tahoma"/>
                        </a:rPr>
                        <a:t>COMUNICACIONS</a:t>
                      </a:r>
                      <a:r>
                        <a:rPr dirty="0" sz="9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140" b="1"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900" spc="-10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60" b="1">
                          <a:latin typeface="Tahoma"/>
                          <a:cs typeface="Tahoma"/>
                        </a:rPr>
                        <a:t>ESTRATÈGIA</a:t>
                      </a:r>
                      <a:r>
                        <a:rPr dirty="0" sz="9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spc="-90" b="1">
                          <a:latin typeface="Tahoma"/>
                          <a:cs typeface="Tahoma"/>
                        </a:rPr>
                        <a:t>DIGITAL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9" name="object 19"/>
          <p:cNvGrpSpPr/>
          <p:nvPr/>
        </p:nvGrpSpPr>
        <p:grpSpPr>
          <a:xfrm>
            <a:off x="3699448" y="2424844"/>
            <a:ext cx="304165" cy="340995"/>
            <a:chOff x="3699448" y="2424844"/>
            <a:chExt cx="304165" cy="340995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00896" y="2424844"/>
              <a:ext cx="301149" cy="340537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705532" y="2450333"/>
              <a:ext cx="292100" cy="289560"/>
            </a:xfrm>
            <a:custGeom>
              <a:avLst/>
              <a:gdLst/>
              <a:ahLst/>
              <a:cxnLst/>
              <a:rect l="l" t="t" r="r" b="b"/>
              <a:pathLst>
                <a:path w="292100" h="289560">
                  <a:moveTo>
                    <a:pt x="256527" y="208622"/>
                  </a:moveTo>
                  <a:lnTo>
                    <a:pt x="261106" y="203366"/>
                  </a:lnTo>
                  <a:lnTo>
                    <a:pt x="267093" y="200307"/>
                  </a:lnTo>
                  <a:lnTo>
                    <a:pt x="273775" y="199625"/>
                  </a:lnTo>
                  <a:lnTo>
                    <a:pt x="280441" y="201498"/>
                  </a:lnTo>
                  <a:lnTo>
                    <a:pt x="285334" y="188108"/>
                  </a:lnTo>
                  <a:lnTo>
                    <a:pt x="288918" y="174143"/>
                  </a:lnTo>
                  <a:lnTo>
                    <a:pt x="291121" y="159676"/>
                  </a:lnTo>
                  <a:lnTo>
                    <a:pt x="291871" y="144779"/>
                  </a:lnTo>
                  <a:lnTo>
                    <a:pt x="291121" y="129883"/>
                  </a:lnTo>
                  <a:lnTo>
                    <a:pt x="288918" y="115416"/>
                  </a:lnTo>
                  <a:lnTo>
                    <a:pt x="285334" y="101451"/>
                  </a:lnTo>
                  <a:lnTo>
                    <a:pt x="280441" y="88061"/>
                  </a:lnTo>
                  <a:lnTo>
                    <a:pt x="273775" y="89934"/>
                  </a:lnTo>
                  <a:lnTo>
                    <a:pt x="267093" y="89252"/>
                  </a:lnTo>
                  <a:lnTo>
                    <a:pt x="261106" y="86193"/>
                  </a:lnTo>
                  <a:lnTo>
                    <a:pt x="256527" y="80937"/>
                  </a:lnTo>
                  <a:lnTo>
                    <a:pt x="254264" y="74350"/>
                  </a:lnTo>
                  <a:lnTo>
                    <a:pt x="254601" y="67646"/>
                  </a:lnTo>
                  <a:lnTo>
                    <a:pt x="257336" y="61523"/>
                  </a:lnTo>
                  <a:lnTo>
                    <a:pt x="262267" y="56680"/>
                  </a:lnTo>
                  <a:lnTo>
                    <a:pt x="242761" y="35615"/>
                  </a:lnTo>
                  <a:lnTo>
                    <a:pt x="219468" y="18729"/>
                  </a:lnTo>
                  <a:lnTo>
                    <a:pt x="193023" y="6648"/>
                  </a:lnTo>
                  <a:lnTo>
                    <a:pt x="164058" y="0"/>
                  </a:lnTo>
                  <a:lnTo>
                    <a:pt x="163448" y="9524"/>
                  </a:lnTo>
                  <a:lnTo>
                    <a:pt x="155613" y="17081"/>
                  </a:lnTo>
                  <a:lnTo>
                    <a:pt x="145935" y="17081"/>
                  </a:lnTo>
                  <a:lnTo>
                    <a:pt x="136258" y="17081"/>
                  </a:lnTo>
                  <a:lnTo>
                    <a:pt x="128422" y="9524"/>
                  </a:lnTo>
                  <a:lnTo>
                    <a:pt x="127812" y="0"/>
                  </a:lnTo>
                  <a:lnTo>
                    <a:pt x="98848" y="6648"/>
                  </a:lnTo>
                  <a:lnTo>
                    <a:pt x="72402" y="18729"/>
                  </a:lnTo>
                  <a:lnTo>
                    <a:pt x="49110" y="35615"/>
                  </a:lnTo>
                  <a:lnTo>
                    <a:pt x="29603" y="56680"/>
                  </a:lnTo>
                  <a:lnTo>
                    <a:pt x="34537" y="61523"/>
                  </a:lnTo>
                  <a:lnTo>
                    <a:pt x="37276" y="67646"/>
                  </a:lnTo>
                  <a:lnTo>
                    <a:pt x="18102" y="89934"/>
                  </a:lnTo>
                  <a:lnTo>
                    <a:pt x="11429" y="88061"/>
                  </a:lnTo>
                  <a:lnTo>
                    <a:pt x="6541" y="101451"/>
                  </a:lnTo>
                  <a:lnTo>
                    <a:pt x="2957" y="115416"/>
                  </a:lnTo>
                  <a:lnTo>
                    <a:pt x="751" y="129883"/>
                  </a:lnTo>
                  <a:lnTo>
                    <a:pt x="0" y="144779"/>
                  </a:lnTo>
                  <a:lnTo>
                    <a:pt x="751" y="159676"/>
                  </a:lnTo>
                  <a:lnTo>
                    <a:pt x="2957" y="174143"/>
                  </a:lnTo>
                  <a:lnTo>
                    <a:pt x="6541" y="188108"/>
                  </a:lnTo>
                  <a:lnTo>
                    <a:pt x="11429" y="201498"/>
                  </a:lnTo>
                  <a:lnTo>
                    <a:pt x="18102" y="199625"/>
                  </a:lnTo>
                  <a:lnTo>
                    <a:pt x="24788" y="200307"/>
                  </a:lnTo>
                  <a:lnTo>
                    <a:pt x="30777" y="203366"/>
                  </a:lnTo>
                  <a:lnTo>
                    <a:pt x="35356" y="208622"/>
                  </a:lnTo>
                  <a:lnTo>
                    <a:pt x="37617" y="215211"/>
                  </a:lnTo>
                  <a:lnTo>
                    <a:pt x="37276" y="221918"/>
                  </a:lnTo>
                  <a:lnTo>
                    <a:pt x="34537" y="228041"/>
                  </a:lnTo>
                  <a:lnTo>
                    <a:pt x="29603" y="232879"/>
                  </a:lnTo>
                  <a:lnTo>
                    <a:pt x="49110" y="253944"/>
                  </a:lnTo>
                  <a:lnTo>
                    <a:pt x="72402" y="270830"/>
                  </a:lnTo>
                  <a:lnTo>
                    <a:pt x="98848" y="282911"/>
                  </a:lnTo>
                  <a:lnTo>
                    <a:pt x="127812" y="289559"/>
                  </a:lnTo>
                  <a:lnTo>
                    <a:pt x="128422" y="280034"/>
                  </a:lnTo>
                  <a:lnTo>
                    <a:pt x="136258" y="272478"/>
                  </a:lnTo>
                  <a:lnTo>
                    <a:pt x="145935" y="272478"/>
                  </a:lnTo>
                  <a:lnTo>
                    <a:pt x="155613" y="272478"/>
                  </a:lnTo>
                  <a:lnTo>
                    <a:pt x="163448" y="280034"/>
                  </a:lnTo>
                  <a:lnTo>
                    <a:pt x="164058" y="289559"/>
                  </a:lnTo>
                  <a:lnTo>
                    <a:pt x="193023" y="282911"/>
                  </a:lnTo>
                  <a:lnTo>
                    <a:pt x="219468" y="270830"/>
                  </a:lnTo>
                  <a:lnTo>
                    <a:pt x="242761" y="253944"/>
                  </a:lnTo>
                  <a:lnTo>
                    <a:pt x="262267" y="232879"/>
                  </a:lnTo>
                  <a:lnTo>
                    <a:pt x="257336" y="228041"/>
                  </a:lnTo>
                  <a:lnTo>
                    <a:pt x="254601" y="221918"/>
                  </a:lnTo>
                  <a:lnTo>
                    <a:pt x="254264" y="215211"/>
                  </a:lnTo>
                  <a:lnTo>
                    <a:pt x="256527" y="208622"/>
                  </a:lnTo>
                  <a:close/>
                </a:path>
              </a:pathLst>
            </a:custGeom>
            <a:ln w="1216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3845079" y="2485658"/>
              <a:ext cx="13335" cy="219075"/>
            </a:xfrm>
            <a:custGeom>
              <a:avLst/>
              <a:gdLst/>
              <a:ahLst/>
              <a:cxnLst/>
              <a:rect l="l" t="t" r="r" b="b"/>
              <a:pathLst>
                <a:path w="13335" h="219075">
                  <a:moveTo>
                    <a:pt x="0" y="0"/>
                  </a:moveTo>
                  <a:lnTo>
                    <a:pt x="12776" y="0"/>
                  </a:lnTo>
                </a:path>
                <a:path w="13335" h="219075">
                  <a:moveTo>
                    <a:pt x="0" y="218909"/>
                  </a:moveTo>
                  <a:lnTo>
                    <a:pt x="12776" y="218909"/>
                  </a:lnTo>
                </a:path>
                <a:path w="13335" h="219075">
                  <a:moveTo>
                    <a:pt x="0" y="0"/>
                  </a:moveTo>
                  <a:lnTo>
                    <a:pt x="12776" y="0"/>
                  </a:lnTo>
                </a:path>
                <a:path w="13335" h="219075">
                  <a:moveTo>
                    <a:pt x="0" y="218909"/>
                  </a:moveTo>
                  <a:lnTo>
                    <a:pt x="12776" y="218909"/>
                  </a:lnTo>
                </a:path>
              </a:pathLst>
            </a:custGeom>
            <a:ln w="3709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3745803" y="2533949"/>
              <a:ext cx="211454" cy="122555"/>
            </a:xfrm>
            <a:custGeom>
              <a:avLst/>
              <a:gdLst/>
              <a:ahLst/>
              <a:cxnLst/>
              <a:rect l="l" t="t" r="r" b="b"/>
              <a:pathLst>
                <a:path w="211454" h="122555">
                  <a:moveTo>
                    <a:pt x="21412" y="12814"/>
                  </a:moveTo>
                  <a:lnTo>
                    <a:pt x="21259" y="12776"/>
                  </a:lnTo>
                  <a:lnTo>
                    <a:pt x="190" y="622"/>
                  </a:lnTo>
                  <a:lnTo>
                    <a:pt x="50" y="533"/>
                  </a:lnTo>
                  <a:lnTo>
                    <a:pt x="0" y="355"/>
                  </a:lnTo>
                  <a:lnTo>
                    <a:pt x="76" y="203"/>
                  </a:lnTo>
                  <a:lnTo>
                    <a:pt x="165" y="63"/>
                  </a:lnTo>
                  <a:lnTo>
                    <a:pt x="355" y="0"/>
                  </a:lnTo>
                  <a:lnTo>
                    <a:pt x="495" y="88"/>
                  </a:lnTo>
                  <a:lnTo>
                    <a:pt x="21564" y="12255"/>
                  </a:lnTo>
                  <a:lnTo>
                    <a:pt x="21704" y="12344"/>
                  </a:lnTo>
                  <a:lnTo>
                    <a:pt x="21755" y="12522"/>
                  </a:lnTo>
                  <a:lnTo>
                    <a:pt x="21678" y="12674"/>
                  </a:lnTo>
                  <a:lnTo>
                    <a:pt x="21513" y="12814"/>
                  </a:lnTo>
                  <a:close/>
                </a:path>
                <a:path w="211454" h="122555">
                  <a:moveTo>
                    <a:pt x="210985" y="122275"/>
                  </a:moveTo>
                  <a:lnTo>
                    <a:pt x="210832" y="122237"/>
                  </a:lnTo>
                  <a:lnTo>
                    <a:pt x="189776" y="110070"/>
                  </a:lnTo>
                  <a:lnTo>
                    <a:pt x="189623" y="109982"/>
                  </a:lnTo>
                  <a:lnTo>
                    <a:pt x="189585" y="109804"/>
                  </a:lnTo>
                  <a:lnTo>
                    <a:pt x="189661" y="109651"/>
                  </a:lnTo>
                  <a:lnTo>
                    <a:pt x="189737" y="109512"/>
                  </a:lnTo>
                  <a:lnTo>
                    <a:pt x="189928" y="109448"/>
                  </a:lnTo>
                  <a:lnTo>
                    <a:pt x="190080" y="109550"/>
                  </a:lnTo>
                  <a:lnTo>
                    <a:pt x="211137" y="121704"/>
                  </a:lnTo>
                  <a:lnTo>
                    <a:pt x="211289" y="121793"/>
                  </a:lnTo>
                  <a:lnTo>
                    <a:pt x="211327" y="121970"/>
                  </a:lnTo>
                  <a:lnTo>
                    <a:pt x="211251" y="122123"/>
                  </a:lnTo>
                  <a:lnTo>
                    <a:pt x="211099" y="122275"/>
                  </a:lnTo>
                  <a:close/>
                </a:path>
                <a:path w="211454" h="122555">
                  <a:moveTo>
                    <a:pt x="342" y="122275"/>
                  </a:moveTo>
                  <a:lnTo>
                    <a:pt x="139" y="122224"/>
                  </a:lnTo>
                  <a:lnTo>
                    <a:pt x="0" y="121970"/>
                  </a:lnTo>
                  <a:lnTo>
                    <a:pt x="50" y="121793"/>
                  </a:lnTo>
                  <a:lnTo>
                    <a:pt x="190" y="121704"/>
                  </a:lnTo>
                  <a:lnTo>
                    <a:pt x="21259" y="109550"/>
                  </a:lnTo>
                  <a:lnTo>
                    <a:pt x="21399" y="109461"/>
                  </a:lnTo>
                  <a:lnTo>
                    <a:pt x="21589" y="109512"/>
                  </a:lnTo>
                  <a:lnTo>
                    <a:pt x="21678" y="109651"/>
                  </a:lnTo>
                  <a:lnTo>
                    <a:pt x="21755" y="109804"/>
                  </a:lnTo>
                  <a:lnTo>
                    <a:pt x="21704" y="109982"/>
                  </a:lnTo>
                  <a:lnTo>
                    <a:pt x="21564" y="110070"/>
                  </a:lnTo>
                  <a:lnTo>
                    <a:pt x="495" y="122237"/>
                  </a:lnTo>
                  <a:lnTo>
                    <a:pt x="342" y="122275"/>
                  </a:lnTo>
                  <a:close/>
                </a:path>
                <a:path w="211454" h="122555">
                  <a:moveTo>
                    <a:pt x="189928" y="12814"/>
                  </a:moveTo>
                  <a:lnTo>
                    <a:pt x="189712" y="12763"/>
                  </a:lnTo>
                  <a:lnTo>
                    <a:pt x="189585" y="12522"/>
                  </a:lnTo>
                  <a:lnTo>
                    <a:pt x="189623" y="12344"/>
                  </a:lnTo>
                  <a:lnTo>
                    <a:pt x="189776" y="12255"/>
                  </a:lnTo>
                  <a:lnTo>
                    <a:pt x="210832" y="88"/>
                  </a:lnTo>
                  <a:lnTo>
                    <a:pt x="210972" y="0"/>
                  </a:lnTo>
                  <a:lnTo>
                    <a:pt x="211162" y="50"/>
                  </a:lnTo>
                  <a:lnTo>
                    <a:pt x="211251" y="203"/>
                  </a:lnTo>
                  <a:lnTo>
                    <a:pt x="211327" y="355"/>
                  </a:lnTo>
                  <a:lnTo>
                    <a:pt x="211289" y="533"/>
                  </a:lnTo>
                  <a:lnTo>
                    <a:pt x="211137" y="622"/>
                  </a:lnTo>
                  <a:lnTo>
                    <a:pt x="190080" y="12776"/>
                  </a:lnTo>
                  <a:lnTo>
                    <a:pt x="189928" y="12814"/>
                  </a:lnTo>
                  <a:close/>
                </a:path>
              </a:pathLst>
            </a:custGeom>
            <a:ln w="1216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96743" y="2546065"/>
              <a:ext cx="109461" cy="98107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4956167" y="2432532"/>
            <a:ext cx="321945" cy="334645"/>
            <a:chOff x="4956167" y="2432532"/>
            <a:chExt cx="321945" cy="334645"/>
          </a:xfrm>
        </p:grpSpPr>
        <p:sp>
          <p:nvSpPr>
            <p:cNvPr id="26" name="object 26"/>
            <p:cNvSpPr/>
            <p:nvPr/>
          </p:nvSpPr>
          <p:spPr>
            <a:xfrm>
              <a:off x="5003792" y="2611585"/>
              <a:ext cx="267970" cy="107950"/>
            </a:xfrm>
            <a:custGeom>
              <a:avLst/>
              <a:gdLst/>
              <a:ahLst/>
              <a:cxnLst/>
              <a:rect l="l" t="t" r="r" b="b"/>
              <a:pathLst>
                <a:path w="267970" h="107950">
                  <a:moveTo>
                    <a:pt x="64274" y="107395"/>
                  </a:moveTo>
                  <a:lnTo>
                    <a:pt x="64109" y="107357"/>
                  </a:lnTo>
                  <a:lnTo>
                    <a:pt x="126" y="43375"/>
                  </a:lnTo>
                  <a:lnTo>
                    <a:pt x="0" y="43045"/>
                  </a:lnTo>
                  <a:lnTo>
                    <a:pt x="10641" y="33574"/>
                  </a:lnTo>
                  <a:lnTo>
                    <a:pt x="25166" y="23850"/>
                  </a:lnTo>
                  <a:lnTo>
                    <a:pt x="43209" y="16214"/>
                  </a:lnTo>
                  <a:lnTo>
                    <a:pt x="64274" y="13123"/>
                  </a:lnTo>
                  <a:lnTo>
                    <a:pt x="75360" y="13740"/>
                  </a:lnTo>
                  <a:lnTo>
                    <a:pt x="84835" y="15482"/>
                  </a:lnTo>
                  <a:lnTo>
                    <a:pt x="93264" y="18192"/>
                  </a:lnTo>
                  <a:lnTo>
                    <a:pt x="101206" y="21709"/>
                  </a:lnTo>
                  <a:lnTo>
                    <a:pt x="179438" y="21709"/>
                  </a:lnTo>
                  <a:lnTo>
                    <a:pt x="186930" y="23190"/>
                  </a:lnTo>
                  <a:lnTo>
                    <a:pt x="193103" y="27238"/>
                  </a:lnTo>
                  <a:lnTo>
                    <a:pt x="197361" y="33255"/>
                  </a:lnTo>
                  <a:lnTo>
                    <a:pt x="199110" y="40644"/>
                  </a:lnTo>
                  <a:lnTo>
                    <a:pt x="234010" y="5757"/>
                  </a:lnTo>
                  <a:lnTo>
                    <a:pt x="240517" y="1437"/>
                  </a:lnTo>
                  <a:lnTo>
                    <a:pt x="247929" y="0"/>
                  </a:lnTo>
                  <a:lnTo>
                    <a:pt x="255341" y="1441"/>
                  </a:lnTo>
                  <a:lnTo>
                    <a:pt x="261848" y="5757"/>
                  </a:lnTo>
                  <a:lnTo>
                    <a:pt x="265556" y="9453"/>
                  </a:lnTo>
                  <a:lnTo>
                    <a:pt x="267601" y="14393"/>
                  </a:lnTo>
                  <a:lnTo>
                    <a:pt x="267601" y="19677"/>
                  </a:lnTo>
                  <a:lnTo>
                    <a:pt x="267601" y="24947"/>
                  </a:lnTo>
                  <a:lnTo>
                    <a:pt x="207060" y="88384"/>
                  </a:lnTo>
                  <a:lnTo>
                    <a:pt x="179438" y="99826"/>
                  </a:lnTo>
                  <a:lnTo>
                    <a:pt x="82537" y="99826"/>
                  </a:lnTo>
                  <a:lnTo>
                    <a:pt x="75717" y="99826"/>
                  </a:lnTo>
                  <a:lnTo>
                    <a:pt x="69316" y="102493"/>
                  </a:lnTo>
                  <a:lnTo>
                    <a:pt x="64503" y="107307"/>
                  </a:lnTo>
                  <a:lnTo>
                    <a:pt x="64363" y="107395"/>
                  </a:lnTo>
                  <a:close/>
                </a:path>
                <a:path w="267970" h="107950">
                  <a:moveTo>
                    <a:pt x="800" y="43146"/>
                  </a:moveTo>
                  <a:lnTo>
                    <a:pt x="64274" y="106621"/>
                  </a:lnTo>
                  <a:lnTo>
                    <a:pt x="69189" y="101833"/>
                  </a:lnTo>
                  <a:lnTo>
                    <a:pt x="75653" y="99191"/>
                  </a:lnTo>
                  <a:lnTo>
                    <a:pt x="82537" y="99191"/>
                  </a:lnTo>
                  <a:lnTo>
                    <a:pt x="179438" y="99191"/>
                  </a:lnTo>
                  <a:lnTo>
                    <a:pt x="186992" y="98453"/>
                  </a:lnTo>
                  <a:lnTo>
                    <a:pt x="261404" y="33151"/>
                  </a:lnTo>
                  <a:lnTo>
                    <a:pt x="266953" y="24782"/>
                  </a:lnTo>
                  <a:lnTo>
                    <a:pt x="266953" y="19677"/>
                  </a:lnTo>
                  <a:lnTo>
                    <a:pt x="266953" y="14571"/>
                  </a:lnTo>
                  <a:lnTo>
                    <a:pt x="264985" y="9783"/>
                  </a:lnTo>
                  <a:lnTo>
                    <a:pt x="261404" y="6202"/>
                  </a:lnTo>
                  <a:lnTo>
                    <a:pt x="255103" y="2023"/>
                  </a:lnTo>
                  <a:lnTo>
                    <a:pt x="247929" y="630"/>
                  </a:lnTo>
                  <a:lnTo>
                    <a:pt x="240755" y="2023"/>
                  </a:lnTo>
                  <a:lnTo>
                    <a:pt x="234454" y="6202"/>
                  </a:lnTo>
                  <a:lnTo>
                    <a:pt x="199123" y="41533"/>
                  </a:lnTo>
                  <a:lnTo>
                    <a:pt x="197540" y="49143"/>
                  </a:lnTo>
                  <a:lnTo>
                    <a:pt x="193309" y="55360"/>
                  </a:lnTo>
                  <a:lnTo>
                    <a:pt x="187064" y="59553"/>
                  </a:lnTo>
                  <a:lnTo>
                    <a:pt x="179438" y="61091"/>
                  </a:lnTo>
                  <a:lnTo>
                    <a:pt x="128892" y="61091"/>
                  </a:lnTo>
                  <a:lnTo>
                    <a:pt x="128714" y="61091"/>
                  </a:lnTo>
                  <a:lnTo>
                    <a:pt x="128574" y="60952"/>
                  </a:lnTo>
                  <a:lnTo>
                    <a:pt x="128574" y="60774"/>
                  </a:lnTo>
                  <a:lnTo>
                    <a:pt x="128574" y="60596"/>
                  </a:lnTo>
                  <a:lnTo>
                    <a:pt x="128714" y="60456"/>
                  </a:lnTo>
                  <a:lnTo>
                    <a:pt x="128892" y="60456"/>
                  </a:lnTo>
                  <a:lnTo>
                    <a:pt x="179438" y="60456"/>
                  </a:lnTo>
                  <a:lnTo>
                    <a:pt x="186845" y="58956"/>
                  </a:lnTo>
                  <a:lnTo>
                    <a:pt x="192901" y="54868"/>
                  </a:lnTo>
                  <a:lnTo>
                    <a:pt x="196988" y="48808"/>
                  </a:lnTo>
                  <a:lnTo>
                    <a:pt x="198488" y="41394"/>
                  </a:lnTo>
                  <a:lnTo>
                    <a:pt x="196988" y="33986"/>
                  </a:lnTo>
                  <a:lnTo>
                    <a:pt x="192901" y="27930"/>
                  </a:lnTo>
                  <a:lnTo>
                    <a:pt x="186845" y="23843"/>
                  </a:lnTo>
                  <a:lnTo>
                    <a:pt x="179438" y="22344"/>
                  </a:lnTo>
                  <a:lnTo>
                    <a:pt x="101130" y="22344"/>
                  </a:lnTo>
                  <a:lnTo>
                    <a:pt x="100990" y="22318"/>
                  </a:lnTo>
                  <a:lnTo>
                    <a:pt x="93096" y="18818"/>
                  </a:lnTo>
                  <a:lnTo>
                    <a:pt x="84718" y="16121"/>
                  </a:lnTo>
                  <a:lnTo>
                    <a:pt x="75297" y="14385"/>
                  </a:lnTo>
                  <a:lnTo>
                    <a:pt x="64274" y="13771"/>
                  </a:lnTo>
                  <a:lnTo>
                    <a:pt x="43500" y="16804"/>
                  </a:lnTo>
                  <a:lnTo>
                    <a:pt x="25674" y="24306"/>
                  </a:lnTo>
                  <a:lnTo>
                    <a:pt x="11280" y="33884"/>
                  </a:lnTo>
                  <a:lnTo>
                    <a:pt x="800" y="43146"/>
                  </a:lnTo>
                  <a:close/>
                </a:path>
              </a:pathLst>
            </a:custGeom>
            <a:ln w="12801">
              <a:solidFill>
                <a:srgbClr val="279438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6167" y="2643289"/>
              <a:ext cx="123342" cy="123342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54401" y="2432532"/>
              <a:ext cx="166420" cy="166420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6223416" y="2436016"/>
            <a:ext cx="320675" cy="320675"/>
            <a:chOff x="6223416" y="2436016"/>
            <a:chExt cx="320675" cy="320675"/>
          </a:xfrm>
        </p:grpSpPr>
        <p:sp>
          <p:nvSpPr>
            <p:cNvPr id="30" name="object 30"/>
            <p:cNvSpPr/>
            <p:nvPr/>
          </p:nvSpPr>
          <p:spPr>
            <a:xfrm>
              <a:off x="6229817" y="2749338"/>
              <a:ext cx="307975" cy="635"/>
            </a:xfrm>
            <a:custGeom>
              <a:avLst/>
              <a:gdLst/>
              <a:ahLst/>
              <a:cxnLst/>
              <a:rect l="l" t="t" r="r" b="b"/>
              <a:pathLst>
                <a:path w="307975" h="635">
                  <a:moveTo>
                    <a:pt x="-6400" y="317"/>
                  </a:moveTo>
                  <a:lnTo>
                    <a:pt x="314274" y="317"/>
                  </a:lnTo>
                </a:path>
              </a:pathLst>
            </a:custGeom>
            <a:ln w="13436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223734" y="2436016"/>
              <a:ext cx="320040" cy="268833"/>
            </a:xfrm>
            <a:prstGeom prst="rect">
              <a:avLst/>
            </a:prstGeom>
          </p:spPr>
        </p:pic>
      </p:grpSp>
      <p:pic>
        <p:nvPicPr>
          <p:cNvPr id="32" name="object 3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810462" y="3211629"/>
            <a:ext cx="82016" cy="82003"/>
          </a:xfrm>
          <a:prstGeom prst="rect">
            <a:avLst/>
          </a:prstGeom>
        </p:spPr>
      </p:pic>
      <p:grpSp>
        <p:nvGrpSpPr>
          <p:cNvPr id="33" name="object 33"/>
          <p:cNvGrpSpPr/>
          <p:nvPr/>
        </p:nvGrpSpPr>
        <p:grpSpPr>
          <a:xfrm>
            <a:off x="5078313" y="3215020"/>
            <a:ext cx="78740" cy="78740"/>
            <a:chOff x="5078313" y="3215020"/>
            <a:chExt cx="78740" cy="78740"/>
          </a:xfrm>
        </p:grpSpPr>
        <p:sp>
          <p:nvSpPr>
            <p:cNvPr id="34" name="object 34"/>
            <p:cNvSpPr/>
            <p:nvPr/>
          </p:nvSpPr>
          <p:spPr>
            <a:xfrm>
              <a:off x="5088054" y="3224598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89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5087838" y="3224545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36" name="object 3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343539" y="3211629"/>
            <a:ext cx="82016" cy="82003"/>
          </a:xfrm>
          <a:prstGeom prst="rect">
            <a:avLst/>
          </a:prstGeom>
        </p:spPr>
      </p:pic>
      <p:sp>
        <p:nvSpPr>
          <p:cNvPr id="37" name="object 37"/>
          <p:cNvSpPr/>
          <p:nvPr/>
        </p:nvSpPr>
        <p:spPr>
          <a:xfrm>
            <a:off x="3818539" y="3534888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084681" y="3534888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6351616" y="3534888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818539" y="378588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084681" y="378588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343539" y="3777126"/>
            <a:ext cx="82016" cy="82003"/>
          </a:xfrm>
          <a:prstGeom prst="rect">
            <a:avLst/>
          </a:prstGeom>
        </p:spPr>
      </p:pic>
      <p:sp>
        <p:nvSpPr>
          <p:cNvPr id="43" name="object 43"/>
          <p:cNvSpPr/>
          <p:nvPr/>
        </p:nvSpPr>
        <p:spPr>
          <a:xfrm>
            <a:off x="3818539" y="4036885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84682" y="4036885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6351616" y="4036885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818540" y="4287884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7" name="object 4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076605" y="4279098"/>
            <a:ext cx="82016" cy="82003"/>
          </a:xfrm>
          <a:prstGeom prst="rect">
            <a:avLst/>
          </a:prstGeom>
        </p:spPr>
      </p:pic>
      <p:sp>
        <p:nvSpPr>
          <p:cNvPr id="48" name="object 48"/>
          <p:cNvSpPr/>
          <p:nvPr/>
        </p:nvSpPr>
        <p:spPr>
          <a:xfrm>
            <a:off x="6351618" y="4287884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818540" y="453888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0" name="object 50"/>
          <p:cNvGrpSpPr/>
          <p:nvPr/>
        </p:nvGrpSpPr>
        <p:grpSpPr>
          <a:xfrm>
            <a:off x="5078313" y="4533494"/>
            <a:ext cx="78740" cy="78740"/>
            <a:chOff x="5078313" y="4533494"/>
            <a:chExt cx="78740" cy="78740"/>
          </a:xfrm>
        </p:grpSpPr>
        <p:sp>
          <p:nvSpPr>
            <p:cNvPr id="51" name="object 51"/>
            <p:cNvSpPr/>
            <p:nvPr/>
          </p:nvSpPr>
          <p:spPr>
            <a:xfrm>
              <a:off x="5088056" y="4543066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89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5087838" y="4543019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" name="object 53"/>
          <p:cNvSpPr/>
          <p:nvPr/>
        </p:nvSpPr>
        <p:spPr>
          <a:xfrm>
            <a:off x="6351618" y="4538883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818540" y="478988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084682" y="478988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351618" y="478988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818540" y="5040856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58" name="object 58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076606" y="5032094"/>
            <a:ext cx="82016" cy="82003"/>
          </a:xfrm>
          <a:prstGeom prst="rect">
            <a:avLst/>
          </a:prstGeom>
        </p:spPr>
      </p:pic>
      <p:grpSp>
        <p:nvGrpSpPr>
          <p:cNvPr id="59" name="object 59"/>
          <p:cNvGrpSpPr/>
          <p:nvPr/>
        </p:nvGrpSpPr>
        <p:grpSpPr>
          <a:xfrm>
            <a:off x="6345237" y="5035486"/>
            <a:ext cx="78740" cy="78740"/>
            <a:chOff x="6345237" y="5035486"/>
            <a:chExt cx="78740" cy="78740"/>
          </a:xfrm>
        </p:grpSpPr>
        <p:sp>
          <p:nvSpPr>
            <p:cNvPr id="60" name="object 60"/>
            <p:cNvSpPr/>
            <p:nvPr/>
          </p:nvSpPr>
          <p:spPr>
            <a:xfrm>
              <a:off x="6354993" y="5045039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89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6354762" y="5045011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" name="object 62"/>
          <p:cNvSpPr/>
          <p:nvPr/>
        </p:nvSpPr>
        <p:spPr>
          <a:xfrm>
            <a:off x="3818542" y="5355354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63" name="object 6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076606" y="5346593"/>
            <a:ext cx="82016" cy="82003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343541" y="5346593"/>
            <a:ext cx="82016" cy="82003"/>
          </a:xfrm>
          <a:prstGeom prst="rect">
            <a:avLst/>
          </a:prstGeom>
        </p:spPr>
      </p:pic>
      <p:pic>
        <p:nvPicPr>
          <p:cNvPr id="65" name="object 6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810464" y="5724567"/>
            <a:ext cx="82016" cy="82003"/>
          </a:xfrm>
          <a:prstGeom prst="rect">
            <a:avLst/>
          </a:prstGeom>
        </p:spPr>
      </p:pic>
      <p:pic>
        <p:nvPicPr>
          <p:cNvPr id="66" name="object 6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076606" y="5724567"/>
            <a:ext cx="82016" cy="82003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343541" y="5724567"/>
            <a:ext cx="82016" cy="82003"/>
          </a:xfrm>
          <a:prstGeom prst="rect">
            <a:avLst/>
          </a:prstGeom>
        </p:spPr>
      </p:pic>
      <p:sp>
        <p:nvSpPr>
          <p:cNvPr id="68" name="object 68"/>
          <p:cNvSpPr/>
          <p:nvPr/>
        </p:nvSpPr>
        <p:spPr>
          <a:xfrm>
            <a:off x="3818542" y="6047851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69" name="object 6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076607" y="6039066"/>
            <a:ext cx="82016" cy="82003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343541" y="6039066"/>
            <a:ext cx="82016" cy="82003"/>
          </a:xfrm>
          <a:prstGeom prst="rect">
            <a:avLst/>
          </a:prstGeom>
        </p:spPr>
      </p:pic>
      <p:sp>
        <p:nvSpPr>
          <p:cNvPr id="71" name="object 71"/>
          <p:cNvSpPr/>
          <p:nvPr/>
        </p:nvSpPr>
        <p:spPr>
          <a:xfrm>
            <a:off x="3818542" y="6298850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084684" y="6298850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51620" y="6298850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818543" y="6613349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084684" y="6613349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351620" y="6613349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49529" y="6966194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636397" y="6925358"/>
            <a:ext cx="1047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>
                <a:solidFill>
                  <a:srgbClr val="575756"/>
                </a:solidFill>
                <a:latin typeface="Trebuchet MS"/>
                <a:cs typeface="Trebuchet MS"/>
              </a:rPr>
              <a:t>Sí</a:t>
            </a:r>
            <a:endParaRPr sz="800">
              <a:latin typeface="Trebuchet MS"/>
              <a:cs typeface="Trebuchet MS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997197" y="6961049"/>
            <a:ext cx="78740" cy="78740"/>
            <a:chOff x="997197" y="6961049"/>
            <a:chExt cx="78740" cy="78740"/>
          </a:xfrm>
        </p:grpSpPr>
        <p:sp>
          <p:nvSpPr>
            <p:cNvPr id="80" name="object 80"/>
            <p:cNvSpPr/>
            <p:nvPr/>
          </p:nvSpPr>
          <p:spPr>
            <a:xfrm>
              <a:off x="1006952" y="6970602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90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006722" y="6970574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90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" name="object 82"/>
          <p:cNvSpPr txBox="1"/>
          <p:nvPr/>
        </p:nvSpPr>
        <p:spPr>
          <a:xfrm>
            <a:off x="1089328" y="6925358"/>
            <a:ext cx="1498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5">
                <a:solidFill>
                  <a:srgbClr val="575756"/>
                </a:solidFill>
                <a:latin typeface="Trebuchet MS"/>
                <a:cs typeface="Trebuchet MS"/>
              </a:rPr>
              <a:t>No</a:t>
            </a:r>
            <a:endParaRPr sz="800">
              <a:latin typeface="Trebuchet MS"/>
              <a:cs typeface="Trebuchet MS"/>
            </a:endParaRPr>
          </a:p>
        </p:txBody>
      </p:sp>
      <p:pic>
        <p:nvPicPr>
          <p:cNvPr id="83" name="object 8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454409" y="6957658"/>
            <a:ext cx="82016" cy="82003"/>
          </a:xfrm>
          <a:prstGeom prst="rect">
            <a:avLst/>
          </a:prstGeom>
        </p:spPr>
      </p:pic>
      <p:sp>
        <p:nvSpPr>
          <p:cNvPr id="84" name="object 84"/>
          <p:cNvSpPr txBox="1"/>
          <p:nvPr/>
        </p:nvSpPr>
        <p:spPr>
          <a:xfrm>
            <a:off x="1551976" y="6925358"/>
            <a:ext cx="5391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575756"/>
                </a:solidFill>
                <a:latin typeface="Trebuchet MS"/>
                <a:cs typeface="Trebuchet MS"/>
              </a:rPr>
              <a:t>Parcialment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16175" y="1437208"/>
          <a:ext cx="6635115" cy="21164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2055"/>
                <a:gridCol w="1084580"/>
                <a:gridCol w="1082039"/>
                <a:gridCol w="1087754"/>
                <a:gridCol w="1072514"/>
                <a:gridCol w="1108074"/>
              </a:tblGrid>
              <a:tr h="241038">
                <a:tc gridSpan="6">
                  <a:txBody>
                    <a:bodyPr/>
                    <a:lstStyle/>
                    <a:p>
                      <a:pPr marL="127000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ASSESSORIA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JURÍDICA,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ONTR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</a:t>
                      </a: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CIÓ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OMPRES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40170">
                <a:tc gridSpan="3">
                  <a:txBody>
                    <a:bodyPr/>
                    <a:lstStyle/>
                    <a:p>
                      <a:pPr algn="ctr" marL="11811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1841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73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00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336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049888">
                <a:tc>
                  <a:txBody>
                    <a:bodyPr/>
                    <a:lstStyle/>
                    <a:p>
                      <a:pPr algn="ctr" marL="204470" marR="64769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aconseguit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licitar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obligació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específica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col·lectiu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d’exclusió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recursos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l’execució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prestació.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8900" marR="768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teni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-ho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planificat,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pogut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aconseguir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licitació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2390" marR="60325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específica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treballadores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col·lectiu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risc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d’exclusió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prestació.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7945" marR="6223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trobem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fase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l’estratègia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d’agrupament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d’objectes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contractuals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aprofitant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proposa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contractació.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9850" marR="736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reballar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indicadors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prendre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decisions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específic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publicar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licitació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clàusules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requeriments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superiors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Llei.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1280" marR="857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Elaborar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específic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d’economia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circular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d’acord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alguns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objectes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habituals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15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49860" marR="1752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Continuar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buscant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màxima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eficiència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publicació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licitacions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l’aplicació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procediments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què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dota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Llei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3345" marR="11938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l’agrupació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d’objectes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contractació.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690415"/>
            <a:ext cx="6480003" cy="2145722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16173" y="4220794"/>
          <a:ext cx="6656070" cy="2214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3800"/>
                <a:gridCol w="1108075"/>
                <a:gridCol w="1051560"/>
                <a:gridCol w="1084580"/>
                <a:gridCol w="1094739"/>
                <a:gridCol w="1124585"/>
              </a:tblGrid>
              <a:tr h="239142">
                <a:tc gridSpan="6">
                  <a:txBody>
                    <a:bodyPr/>
                    <a:lstStyle/>
                    <a:p>
                      <a:pPr marL="127000">
                        <a:lnSpc>
                          <a:spcPts val="1300"/>
                        </a:lnSpc>
                      </a:pP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TENCIÓ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CLIENT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8273">
                <a:tc gridSpan="3">
                  <a:txBody>
                    <a:bodyPr/>
                    <a:lstStyle/>
                    <a:p>
                      <a:pPr algn="ctr" marL="13335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2476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55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479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8227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114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62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151489">
                <a:tc>
                  <a:txBody>
                    <a:bodyPr/>
                    <a:lstStyle/>
                    <a:p>
                      <a:pPr algn="ctr" marL="243840" marR="96520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programari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registre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VMP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25425" marR="7810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ampliat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l’abast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bicicletes.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5725" marR="80010">
                        <a:lnSpc>
                          <a:spcPts val="800"/>
                        </a:lnSpc>
                        <a:spcBef>
                          <a:spcPts val="16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l’oficina,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plafons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sonoreductors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recepció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trucades,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banda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d’utilitzar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auriculars.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temperatura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recepció,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modificat </a:t>
                      </a:r>
                      <a:r>
                        <a:rPr dirty="0" sz="700" spc="-2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sentit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l’obertura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portes.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0955"/>
                </a:tc>
                <a:tc>
                  <a:txBody>
                    <a:bodyPr/>
                    <a:lstStyle/>
                    <a:p>
                      <a:pPr algn="ctr" marL="87630" marR="8255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12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juny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començat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utilitzar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mòdul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d’atenció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</a:t>
                      </a:r>
                      <a:r>
                        <a:rPr dirty="0" sz="700" spc="-25">
                          <a:latin typeface="Trebuchet MS"/>
                          <a:cs typeface="Trebuchet MS"/>
                        </a:rPr>
                        <a:t>P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24460" marR="9588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Implantar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mòdul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d’atenció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</a:t>
                      </a:r>
                      <a:r>
                        <a:rPr dirty="0" sz="700" spc="-25">
                          <a:latin typeface="Trebuchet MS"/>
                          <a:cs typeface="Trebuchet MS"/>
                        </a:rPr>
                        <a:t>P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AC)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negocis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següents: 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ibidabo,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Güell,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79070" marR="15049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Aparcaments,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Bicing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valora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-ne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0170" marR="61594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implantació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Nord,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AREA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46685" marR="1377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Seguir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d’eficiència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disposem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9215" marR="6032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l’Oficina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d’Atenció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oficina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centre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d’atenció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telefònica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carrer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Provença.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7945" marR="1193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Constituir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centre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d’atenció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telefònica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carrer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Provença,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extern.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9998" y="4470208"/>
            <a:ext cx="6480003" cy="2247322"/>
          </a:xfrm>
          <a:prstGeom prst="rect">
            <a:avLst/>
          </a:prstGeom>
        </p:spPr>
      </p:pic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416173" y="7102185"/>
          <a:ext cx="6639559" cy="16084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9040"/>
                <a:gridCol w="1094740"/>
                <a:gridCol w="1040765"/>
                <a:gridCol w="1100454"/>
                <a:gridCol w="1092200"/>
                <a:gridCol w="1101725"/>
              </a:tblGrid>
              <a:tr h="241038">
                <a:tc gridSpan="6">
                  <a:txBody>
                    <a:bodyPr/>
                    <a:lstStyle/>
                    <a:p>
                      <a:pPr marL="127000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CENTRE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SUPO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LES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OPER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CIONS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40170">
                <a:tc gridSpan="3"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035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905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051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541888">
                <a:tc>
                  <a:txBody>
                    <a:bodyPr/>
                    <a:lstStyle/>
                    <a:p>
                      <a:pPr algn="ctr" marL="194945" marR="63500">
                        <a:lnSpc>
                          <a:spcPts val="800"/>
                        </a:lnSpc>
                        <a:spcBef>
                          <a:spcPts val="165"/>
                        </a:spcBef>
                      </a:pP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enim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l’equip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Corresponsables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integradora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voluntariat.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0955"/>
                </a:tc>
                <a:tc>
                  <a:txBody>
                    <a:bodyPr/>
                    <a:lstStyle/>
                    <a:p>
                      <a:pPr algn="ctr" marL="69850" marR="8255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Aquest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seixantena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recàrrega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0170" marR="8001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té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l’encàrrec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gestionar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recàrrega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municipals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superfície.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63830" marR="57785" indent="-7747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Participar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iniciatives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impulsades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B:SM.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5405" marR="7112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Instal·lar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recàrrega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aparcaments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7160" marR="119380" indent="-5905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Incorporar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cotxe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escàner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CSO.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9998" y="7355392"/>
            <a:ext cx="6480003" cy="1637722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40000" y="1690415"/>
          <a:ext cx="6480175" cy="29292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675"/>
                <a:gridCol w="1079500"/>
                <a:gridCol w="1079500"/>
                <a:gridCol w="1079500"/>
                <a:gridCol w="1079500"/>
                <a:gridCol w="1079500"/>
              </a:tblGrid>
              <a:tr h="252001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5244">
                    <a:lnR w="12700">
                      <a:solidFill>
                        <a:srgbClr val="DD132C"/>
                      </a:solidFill>
                      <a:prstDash val="solid"/>
                    </a:lnR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5244">
                    <a:lnL w="12700">
                      <a:solidFill>
                        <a:srgbClr val="DD132C"/>
                      </a:solidFill>
                      <a:prstDash val="solid"/>
                    </a:lnL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5954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12700">
                      <a:solidFill>
                        <a:srgbClr val="DD132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DD132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3210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</a:tr>
              <a:tr h="2109442">
                <a:tc>
                  <a:txBody>
                    <a:bodyPr/>
                    <a:lstStyle/>
                    <a:p>
                      <a:pPr algn="ctr" marL="94615" marR="8382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anual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control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frau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85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arqueigs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sorpresa.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0645" marR="69850" indent="-635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mantingut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nivell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fiscal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sanció;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subjectes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l’impost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sobre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8580" marR="5778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transmissions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patrimonials  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(ITP).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175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portat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control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rigorós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l’impacte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activitats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seguiment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1440" marR="8382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comptador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impressores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nivell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tinta,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reducció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consum,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cost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8900" marR="81280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consegüentment,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l’impacte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mediambiental.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1915" marR="742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garantit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classificació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societat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financera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sector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11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comptabilitat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nacional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0485" marR="6286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també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èxit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financera,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complert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obligacions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fiscals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mantingut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despesa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morositat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inferior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0,1%.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d’auditoria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processos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BAMSA.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12700">
                      <a:solidFill>
                        <a:srgbClr val="DD132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8900" marR="812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Desenvolupar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conjuntament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negoci,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contribueixi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transversal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perspectiva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jurídica,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financera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d’administració.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12700">
                      <a:solidFill>
                        <a:srgbClr val="DD132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6839" marR="10922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Implementar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aplicacions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faciliten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digitalització: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generador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d’informes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economicofinancers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integració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aplicacions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administració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(Plyca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Fènix).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8905" marR="12128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Garantir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classificació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societat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financera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sector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11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comptabilitat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nacional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planificació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economicofinancera.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0485" marR="62865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Consolidar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despesa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morositat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diferències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caixes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inferiors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0,1%.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133350" marR="125730" indent="44450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Concreció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definició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transferència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prestacions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84455">
                        <a:lnSpc>
                          <a:spcPts val="78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empreses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8" name="object 18"/>
          <p:cNvSpPr txBox="1"/>
          <p:nvPr/>
        </p:nvSpPr>
        <p:spPr>
          <a:xfrm>
            <a:off x="530475" y="1421714"/>
            <a:ext cx="170053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70" b="1">
                <a:solidFill>
                  <a:srgbClr val="DD132C"/>
                </a:solidFill>
                <a:latin typeface="Tahoma"/>
                <a:cs typeface="Tahoma"/>
              </a:rPr>
              <a:t>E</a:t>
            </a:r>
            <a:r>
              <a:rPr dirty="0" sz="1100" spc="50" b="1">
                <a:solidFill>
                  <a:srgbClr val="DD132C"/>
                </a:solidFill>
                <a:latin typeface="Tahoma"/>
                <a:cs typeface="Tahoma"/>
              </a:rPr>
              <a:t>C</a:t>
            </a:r>
            <a:r>
              <a:rPr dirty="0" sz="1100" spc="25" b="1">
                <a:solidFill>
                  <a:srgbClr val="DD132C"/>
                </a:solidFill>
                <a:latin typeface="Tahoma"/>
                <a:cs typeface="Tahoma"/>
              </a:rPr>
              <a:t>ONOMIA</a:t>
            </a:r>
            <a:r>
              <a:rPr dirty="0" sz="1100" spc="-10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-170" b="1">
                <a:solidFill>
                  <a:srgbClr val="DD132C"/>
                </a:solidFill>
                <a:latin typeface="Tahoma"/>
                <a:cs typeface="Tahoma"/>
              </a:rPr>
              <a:t>I</a:t>
            </a:r>
            <a:r>
              <a:rPr dirty="0" sz="1100" spc="-10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15" b="1">
                <a:solidFill>
                  <a:srgbClr val="DD132C"/>
                </a:solidFill>
                <a:latin typeface="Tahoma"/>
                <a:cs typeface="Tahoma"/>
              </a:rPr>
              <a:t>FINANCES</a:t>
            </a:r>
            <a:endParaRPr sz="1100">
              <a:latin typeface="Tahoma"/>
              <a:cs typeface="Tahoma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6602" y="2015214"/>
            <a:ext cx="251028" cy="278790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36813" y="2026125"/>
            <a:ext cx="250151" cy="259854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3114756" y="2035830"/>
            <a:ext cx="249554" cy="249554"/>
            <a:chOff x="3114756" y="2035830"/>
            <a:chExt cx="249554" cy="249554"/>
          </a:xfrm>
        </p:grpSpPr>
        <p:sp>
          <p:nvSpPr>
            <p:cNvPr id="22" name="object 22"/>
            <p:cNvSpPr/>
            <p:nvPr/>
          </p:nvSpPr>
          <p:spPr>
            <a:xfrm>
              <a:off x="3119734" y="2279530"/>
              <a:ext cx="240029" cy="635"/>
            </a:xfrm>
            <a:custGeom>
              <a:avLst/>
              <a:gdLst/>
              <a:ahLst/>
              <a:cxnLst/>
              <a:rect l="l" t="t" r="r" b="b"/>
              <a:pathLst>
                <a:path w="240029" h="635">
                  <a:moveTo>
                    <a:pt x="-4978" y="247"/>
                  </a:moveTo>
                  <a:lnTo>
                    <a:pt x="244449" y="247"/>
                  </a:lnTo>
                </a:path>
              </a:pathLst>
            </a:custGeom>
            <a:ln w="1045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15010" y="2035830"/>
              <a:ext cx="248919" cy="209092"/>
            </a:xfrm>
            <a:prstGeom prst="rect">
              <a:avLst/>
            </a:prstGeom>
          </p:spPr>
        </p:pic>
      </p:grpSp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98189" y="2015214"/>
            <a:ext cx="251028" cy="278790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275225" y="2026125"/>
            <a:ext cx="250151" cy="259854"/>
          </a:xfrm>
          <a:prstGeom prst="rect">
            <a:avLst/>
          </a:prstGeom>
        </p:spPr>
      </p:pic>
      <p:grpSp>
        <p:nvGrpSpPr>
          <p:cNvPr id="26" name="object 26"/>
          <p:cNvGrpSpPr/>
          <p:nvPr/>
        </p:nvGrpSpPr>
        <p:grpSpPr>
          <a:xfrm>
            <a:off x="6356343" y="2035830"/>
            <a:ext cx="249554" cy="249554"/>
            <a:chOff x="6356343" y="2035830"/>
            <a:chExt cx="249554" cy="249554"/>
          </a:xfrm>
        </p:grpSpPr>
        <p:sp>
          <p:nvSpPr>
            <p:cNvPr id="27" name="object 27"/>
            <p:cNvSpPr/>
            <p:nvPr/>
          </p:nvSpPr>
          <p:spPr>
            <a:xfrm>
              <a:off x="6361322" y="2279530"/>
              <a:ext cx="240029" cy="635"/>
            </a:xfrm>
            <a:custGeom>
              <a:avLst/>
              <a:gdLst/>
              <a:ahLst/>
              <a:cxnLst/>
              <a:rect l="l" t="t" r="r" b="b"/>
              <a:pathLst>
                <a:path w="240029" h="635">
                  <a:moveTo>
                    <a:pt x="-4978" y="247"/>
                  </a:moveTo>
                  <a:lnTo>
                    <a:pt x="244449" y="247"/>
                  </a:lnTo>
                </a:path>
              </a:pathLst>
            </a:custGeom>
            <a:ln w="1045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56597" y="2035830"/>
              <a:ext cx="248920" cy="209092"/>
            </a:xfrm>
            <a:prstGeom prst="rect">
              <a:avLst/>
            </a:prstGeom>
          </p:spPr>
        </p:pic>
      </p:grpSp>
      <p:sp>
        <p:nvSpPr>
          <p:cNvPr id="29" name="object 29"/>
          <p:cNvSpPr/>
          <p:nvPr/>
        </p:nvSpPr>
        <p:spPr>
          <a:xfrm>
            <a:off x="1050772" y="446533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129449" y="446533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06539" y="446533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455829" y="4775342"/>
          <a:ext cx="6546215" cy="2208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1735"/>
                <a:gridCol w="1057910"/>
                <a:gridCol w="1085215"/>
                <a:gridCol w="1088389"/>
                <a:gridCol w="1073150"/>
                <a:gridCol w="1056640"/>
              </a:tblGrid>
              <a:tr h="236094">
                <a:tc gridSpan="6">
                  <a:txBody>
                    <a:bodyPr/>
                    <a:lstStyle/>
                    <a:p>
                      <a:pPr marL="86995">
                        <a:lnSpc>
                          <a:spcPts val="1300"/>
                        </a:lnSpc>
                      </a:pP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F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ORM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CIÓ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DESEN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V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U</a:t>
                      </a: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AMENT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5225">
                <a:tc gridSpan="3">
                  <a:txBody>
                    <a:bodyPr/>
                    <a:lstStyle/>
                    <a:p>
                      <a:pPr algn="ctr" marL="80645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2413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0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765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638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336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00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151489">
                <a:tc>
                  <a:txBody>
                    <a:bodyPr/>
                    <a:lstStyle/>
                    <a:p>
                      <a:pPr algn="ctr" marL="147955" marR="685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formativa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transversal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guia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sexistes,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formatives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concretes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negocis,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plantilla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funcional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RSC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6200" marR="77470">
                        <a:lnSpc>
                          <a:spcPts val="800"/>
                        </a:lnSpc>
                        <a:spcBef>
                          <a:spcPts val="16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licitat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plataforma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abocat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recursos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esforços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l’adaptació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l’eina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necessitats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així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determinar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continguts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futurs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plataforma.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Campus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s’implantarà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companyia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primer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trimestre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0955"/>
                </a:tc>
                <a:tc>
                  <a:txBody>
                    <a:bodyPr/>
                    <a:lstStyle/>
                    <a:p>
                      <a:pPr marL="184150" marR="74295" indent="-9652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competències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integrades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85090" marR="71755" indent="6286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llocs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participat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processos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promoció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llarg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avaluades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competència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421005" marR="78740" indent="-32893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obtingut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certificat  </a:t>
                      </a:r>
                      <a:r>
                        <a:rPr dirty="0" sz="700" spc="-25">
                          <a:latin typeface="Trebuchet MS"/>
                          <a:cs typeface="Trebuchet MS"/>
                        </a:rPr>
                        <a:t>ACTIC.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09855" marR="81280" indent="-304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benestar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treballem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implantant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“Empresa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saludable”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52400" marR="15430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píndoles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formatives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hàbits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saludables.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8900" marR="939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Implantar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Campus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fomentant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l’autoaprenentage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disminuint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consum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generen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presencials.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01600" marR="7937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Fomentar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figura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formador/a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intern/a,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detectar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talent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capacita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-lo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perquè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comparteixi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traslladi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coneixements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companys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companyes.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33" name="object 3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9998" y="5018661"/>
            <a:ext cx="6480003" cy="2247322"/>
          </a:xfrm>
          <a:prstGeom prst="rect">
            <a:avLst/>
          </a:prstGeom>
        </p:spPr>
      </p:pic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455828" y="7421988"/>
          <a:ext cx="6588125" cy="2513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7290"/>
                <a:gridCol w="1074420"/>
                <a:gridCol w="1053464"/>
                <a:gridCol w="1136650"/>
                <a:gridCol w="1005204"/>
                <a:gridCol w="1139190"/>
              </a:tblGrid>
              <a:tr h="236094">
                <a:tc gridSpan="6">
                  <a:txBody>
                    <a:bodyPr/>
                    <a:lstStyle/>
                    <a:p>
                      <a:pPr marL="86995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G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VERNANÇA,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TRANS</a:t>
                      </a: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ARÈNCIA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PR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TE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CIÓ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ADES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5225">
                <a:tc gridSpan="3">
                  <a:txBody>
                    <a:bodyPr/>
                    <a:lstStyle/>
                    <a:p>
                      <a:pPr algn="ctr" marL="10033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0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209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43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R="508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2542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2004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456288">
                <a:tc>
                  <a:txBody>
                    <a:bodyPr/>
                    <a:lstStyle/>
                    <a:p>
                      <a:pPr algn="ctr" marL="213995" marR="129539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calendari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establert,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d’adaptació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normativa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protecció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l’oficina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just" marL="211454" marR="124460" indent="-254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delegat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protecció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(DPO)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donar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assessorament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suport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54940" marR="7048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continuat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desplegament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consolidació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d’integritat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15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8105" marR="869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proposar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  </a:t>
                      </a:r>
                      <a:r>
                        <a:rPr dirty="0" sz="700" spc="-60">
                          <a:latin typeface="Trebuchet MS"/>
                          <a:cs typeface="Trebuchet MS"/>
                        </a:rPr>
                        <a:t>anterior.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4615" marR="730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actualitzat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mapa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riscos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compliment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legal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d’integritat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derivats.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polítiques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normes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0645" marR="908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Culminar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d’execució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2018-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d’adaptació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normativa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protecció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dades,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0645" marR="90805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facilitar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màxima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informació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sobre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política </a:t>
                      </a:r>
                      <a:r>
                        <a:rPr dirty="0" sz="700" spc="-19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privacitat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procediment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existent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06680" marR="116839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l’exercici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drets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àmbit.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210820" marR="92075" indent="-11303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plantegem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9695" marR="7937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Executar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mapa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riscos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legal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d’integritat,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continuar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definint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estructures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51130" marR="13081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procediments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supervisió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elaborant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directrius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permetin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evidenciar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d’integritat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legal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adaptació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requeriments.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35" name="object 3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39997" y="7665306"/>
            <a:ext cx="6480004" cy="2552122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54755" y="1545207"/>
          <a:ext cx="6546215" cy="2555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6495"/>
                <a:gridCol w="1083945"/>
                <a:gridCol w="1093469"/>
                <a:gridCol w="1045210"/>
                <a:gridCol w="1113155"/>
                <a:gridCol w="1042034"/>
              </a:tblGrid>
              <a:tr h="239142">
                <a:tc gridSpan="6">
                  <a:txBody>
                    <a:bodyPr/>
                    <a:lstStyle/>
                    <a:p>
                      <a:pPr marL="88265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MÀRQUETING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OMUNIC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CIÓ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8274">
                <a:tc gridSpan="3">
                  <a:txBody>
                    <a:bodyPr/>
                    <a:lstStyle/>
                    <a:p>
                      <a:pPr algn="ctr" marL="6413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825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416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686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317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940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606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492288">
                <a:tc>
                  <a:txBody>
                    <a:bodyPr/>
                    <a:lstStyle/>
                    <a:p>
                      <a:pPr algn="ctr" marL="163195" marR="66040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campanya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Nadal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corporativa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enfocada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treballadores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solidàries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donat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suport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difusió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54305" marR="5651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missatges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campanyes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necessàries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celebrat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Networking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d’interès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(proveïdors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empreses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col·laboradores).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0485" marR="654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impulsat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venda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línia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(Park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ibidabo,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Aparcaments,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Bicing,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etc.),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eliminat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webs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intermediàries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20650" marR="11557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utilitzen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incorporat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criteri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mediambiental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4135" marR="5905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homologacions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licitacions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iniciat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estudi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homogeneïtzar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tipus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(reciclat)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7630" marR="10160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d’ingressos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(patrocinis,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filmacions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publicitat).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6675" marR="80010" indent="-635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mesurar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aparicions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positives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6675" marR="8001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mòdul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Click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Dimensions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CRM,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permetrà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avaluar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màrqueting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negocis.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7630" marR="812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Implantar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customer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experience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negocis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12395" marR="10604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 spc="-4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valuar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trimestralment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indicadors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clau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rendiment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(KPI)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8900" marR="8255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màrqueting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negocis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potenciar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promoció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món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mesurant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desenvolupades.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46685" marR="80645" indent="-5651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volen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5%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aparicions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positives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794623"/>
            <a:ext cx="6480003" cy="2588121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4755" y="4767399"/>
          <a:ext cx="6534150" cy="2352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8240"/>
                <a:gridCol w="1115695"/>
                <a:gridCol w="1052194"/>
                <a:gridCol w="1079500"/>
                <a:gridCol w="1079500"/>
                <a:gridCol w="1048384"/>
              </a:tblGrid>
              <a:tr h="239141">
                <a:tc gridSpan="6">
                  <a:txBody>
                    <a:bodyPr/>
                    <a:lstStyle/>
                    <a:p>
                      <a:pPr marL="88265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MEDI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AMBIENT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8273">
                <a:tc gridSpan="3"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3746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241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336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321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289088">
                <a:tc>
                  <a:txBody>
                    <a:bodyPr/>
                    <a:lstStyle/>
                    <a:p>
                      <a:pPr algn="ctr" marL="177800" marR="7175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establert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dinàmica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coordinació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transversals,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així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d’assistència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tècnica,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d’altres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específiques.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72720" marR="67310">
                        <a:lnSpc>
                          <a:spcPts val="800"/>
                        </a:lnSpc>
                        <a:spcBef>
                          <a:spcPts val="1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sostenible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involucrades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compres.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4930" marR="8509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implantació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residus,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establert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dinàmica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digitalitzada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culminarà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operatiu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d’aquest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sistema.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364490" marR="111760" indent="-27241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desestimat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19380" marR="1117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Integrem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Organització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RSC.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19380" marR="1117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Integrem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Organització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RSC.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19380" marR="8064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Integrem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Organització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RSC.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0" y="5016813"/>
            <a:ext cx="6480003" cy="2384921"/>
          </a:xfrm>
          <a:prstGeom prst="rect">
            <a:avLst/>
          </a:prstGeom>
        </p:spPr>
      </p:pic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454755" y="7786390"/>
          <a:ext cx="6492240" cy="20110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8720"/>
                <a:gridCol w="1047750"/>
                <a:gridCol w="1089659"/>
                <a:gridCol w="1100454"/>
                <a:gridCol w="1075689"/>
                <a:gridCol w="988060"/>
              </a:tblGrid>
              <a:tr h="239142">
                <a:tc gridSpan="6">
                  <a:txBody>
                    <a:bodyPr/>
                    <a:lstStyle/>
                    <a:p>
                      <a:pPr marL="88265">
                        <a:lnSpc>
                          <a:spcPts val="1300"/>
                        </a:lnSpc>
                      </a:pPr>
                      <a:r>
                        <a:rPr dirty="0" sz="1100" spc="1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PERSONES,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ORGANITZACIÓ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1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-2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RESPONSABILITAT</a:t>
                      </a:r>
                      <a:r>
                        <a:rPr dirty="0" sz="1100" spc="-9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r>
                        <a:rPr dirty="0" sz="1100" spc="-9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spc="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CORPORATIVA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8273">
                <a:tc gridSpan="3"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7937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19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R="825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19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606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948288">
                <a:tc>
                  <a:txBody>
                    <a:bodyPr/>
                    <a:lstStyle/>
                    <a:p>
                      <a:pPr algn="ctr" marL="151765" marR="76835" indent="-635">
                        <a:lnSpc>
                          <a:spcPts val="800"/>
                        </a:lnSpc>
                        <a:spcBef>
                          <a:spcPts val="16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primer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voluntariat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resultat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d’haver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executat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èxit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previstes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àmplia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plantilla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impacte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social.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0955"/>
                </a:tc>
                <a:tc>
                  <a:txBody>
                    <a:bodyPr/>
                    <a:lstStyle/>
                    <a:p>
                      <a:pPr algn="ctr" marL="84455" marR="869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fruit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l’avaluació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d’aspectes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ambientals.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dissenyat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residus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culminarà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2019.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4615" marR="768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reduït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6%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temporal,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gràcies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l’increment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4455" marR="97790">
                        <a:lnSpc>
                          <a:spcPts val="800"/>
                        </a:lnSpc>
                        <a:spcBef>
                          <a:spcPts val="165"/>
                        </a:spcBef>
                      </a:pP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ransformació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digital: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facilitar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capacitació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abast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eines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digitals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competencials,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d’aconseguir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llocs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valor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afegit.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20955"/>
                </a:tc>
                <a:tc>
                  <a:txBody>
                    <a:bodyPr/>
                    <a:lstStyle/>
                    <a:p>
                      <a:pPr algn="ctr" marL="105410" marR="1365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Construir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futur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sistema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transversal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 spc="15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44145" marR="8064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Assolir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pressupost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respecte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plantilla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prevista.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0" y="8035804"/>
            <a:ext cx="6480003" cy="2044122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27300" y="1314318"/>
            <a:ext cx="1320165" cy="5130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30"/>
              <a:t>Índex.</a:t>
            </a:r>
            <a:r>
              <a:rPr dirty="0" spc="-85" b="1">
                <a:latin typeface="Tahoma"/>
                <a:cs typeface="Tahoma"/>
              </a:rPr>
              <a:t>3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07300" y="2406718"/>
            <a:ext cx="2923540" cy="584200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12700" marR="5080">
              <a:lnSpc>
                <a:spcPts val="2000"/>
              </a:lnSpc>
              <a:spcBef>
                <a:spcPts val="500"/>
              </a:spcBef>
            </a:pPr>
            <a:r>
              <a:rPr dirty="0" sz="2000" spc="-65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Sostenibilitat</a:t>
            </a:r>
            <a:r>
              <a:rPr dirty="0" sz="2000" spc="-175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 </a:t>
            </a:r>
            <a:r>
              <a:rPr dirty="0" sz="2000" spc="-85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ambiental, </a:t>
            </a:r>
            <a:r>
              <a:rPr dirty="0" sz="2000" spc="-57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000" spc="-75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social,</a:t>
            </a:r>
            <a:r>
              <a:rPr dirty="0" sz="2000" spc="-180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 </a:t>
            </a:r>
            <a:r>
              <a:rPr dirty="0" sz="2000" spc="-70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econòmica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516104" y="2660718"/>
            <a:ext cx="33655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50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46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07299" y="3412317"/>
            <a:ext cx="3580129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110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3.</a:t>
            </a:r>
            <a:r>
              <a:rPr dirty="0" sz="2000" spc="-254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2000" spc="5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A</a:t>
            </a:r>
            <a:r>
              <a:rPr dirty="0" sz="2000" spc="-85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ccions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2000" spc="-10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per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2000" spc="-15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a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2000" spc="-12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la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2000" spc="-125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sos</a:t>
            </a:r>
            <a:r>
              <a:rPr dirty="0" sz="2000" spc="-135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t</a:t>
            </a:r>
            <a:r>
              <a:rPr dirty="0" sz="2000" spc="-95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enibilitat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44040" y="3412317"/>
            <a:ext cx="30861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95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4</a:t>
            </a:r>
            <a:r>
              <a:rPr dirty="0" sz="2000" spc="-225" b="1">
                <a:solidFill>
                  <a:srgbClr val="66B364"/>
                </a:solidFill>
                <a:latin typeface="Tahoma"/>
                <a:cs typeface="Tahoma"/>
                <a:hlinkClick r:id="rId3" action="ppaction://hlinksldjump"/>
              </a:rPr>
              <a:t>7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607299" y="4121518"/>
            <a:ext cx="17468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5" b="1">
                <a:latin typeface="Tahoma"/>
                <a:cs typeface="Tahoma"/>
                <a:hlinkClick r:id="rId3" action="ppaction://hlinksldjump"/>
              </a:rPr>
              <a:t>Compartim</a:t>
            </a:r>
            <a:r>
              <a:rPr dirty="0" sz="1200" spc="-114" b="1">
                <a:latin typeface="Tahoma"/>
                <a:cs typeface="Tahoma"/>
                <a:hlinkClick r:id="rId3" action="ppaction://hlinksldjump"/>
              </a:rPr>
              <a:t> </a:t>
            </a:r>
            <a:r>
              <a:rPr dirty="0" sz="1200" spc="-65" b="1">
                <a:latin typeface="Tahoma"/>
                <a:cs typeface="Tahoma"/>
                <a:hlinkClick r:id="rId3" action="ppaction://hlinksldjump"/>
              </a:rPr>
              <a:t>coneixement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57378" y="4121518"/>
            <a:ext cx="1955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3" action="ppaction://hlinksldjump"/>
              </a:rPr>
              <a:t>4</a:t>
            </a:r>
            <a:r>
              <a:rPr dirty="0" sz="1200" spc="-135" b="1">
                <a:latin typeface="Tahoma"/>
                <a:cs typeface="Tahoma"/>
                <a:hlinkClick r:id="rId3" action="ppaction://hlinksldjump"/>
              </a:rPr>
              <a:t>7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07299" y="4515318"/>
            <a:ext cx="11214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4" action="ppaction://hlinksldjump"/>
              </a:rPr>
              <a:t>Reconeixement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41376" y="4515318"/>
            <a:ext cx="21145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35" b="1">
                <a:latin typeface="Tahoma"/>
                <a:cs typeface="Tahoma"/>
                <a:hlinkClick r:id="rId4" action="ppaction://hlinksldjump"/>
              </a:rPr>
              <a:t>49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07299" y="4909117"/>
            <a:ext cx="4406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5" b="1">
                <a:latin typeface="Tahoma"/>
                <a:cs typeface="Tahoma"/>
                <a:hlinkClick r:id="rId5" action="ppaction://hlinksldjump"/>
              </a:rPr>
              <a:t>Social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23087" y="4909117"/>
            <a:ext cx="2298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5" b="1">
                <a:latin typeface="Tahoma"/>
                <a:cs typeface="Tahoma"/>
                <a:hlinkClick r:id="rId5" action="ppaction://hlinksldjump"/>
              </a:rPr>
              <a:t>50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07299" y="5302918"/>
            <a:ext cx="9880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25" b="1">
                <a:latin typeface="Tahoma"/>
                <a:cs typeface="Tahoma"/>
                <a:hlinkClick r:id="rId6" action="ppaction://hlinksldjump"/>
              </a:rPr>
              <a:t>Medi</a:t>
            </a:r>
            <a:r>
              <a:rPr dirty="0" sz="1200" spc="-114" b="1">
                <a:latin typeface="Tahoma"/>
                <a:cs typeface="Tahoma"/>
                <a:hlinkClick r:id="rId6" action="ppaction://hlinksldjump"/>
              </a:rPr>
              <a:t> </a:t>
            </a:r>
            <a:r>
              <a:rPr dirty="0" sz="1200" spc="-65" b="1">
                <a:latin typeface="Tahoma"/>
                <a:cs typeface="Tahoma"/>
                <a:hlinkClick r:id="rId6" action="ppaction://hlinksldjump"/>
              </a:rPr>
              <a:t>ambient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44423" y="5302918"/>
            <a:ext cx="20827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5" b="1">
                <a:latin typeface="Tahoma"/>
                <a:cs typeface="Tahoma"/>
                <a:hlinkClick r:id="rId6" action="ppaction://hlinksldjump"/>
              </a:rPr>
              <a:t>53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07299" y="5696718"/>
            <a:ext cx="19088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5" b="1">
                <a:latin typeface="Tahoma"/>
                <a:cs typeface="Tahoma"/>
                <a:hlinkClick r:id="rId7" action="ppaction://hlinksldjump"/>
              </a:rPr>
              <a:t>Nous</a:t>
            </a:r>
            <a:r>
              <a:rPr dirty="0" sz="1200" spc="-114" b="1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85" b="1">
                <a:latin typeface="Tahoma"/>
                <a:cs typeface="Tahoma"/>
                <a:hlinkClick r:id="rId7" action="ppaction://hlinksldjump"/>
              </a:rPr>
              <a:t>se</a:t>
            </a:r>
            <a:r>
              <a:rPr dirty="0" sz="1200" spc="-35" b="1">
                <a:latin typeface="Tahoma"/>
                <a:cs typeface="Tahoma"/>
                <a:hlinkClick r:id="rId7" action="ppaction://hlinksldjump"/>
              </a:rPr>
              <a:t>r</a:t>
            </a:r>
            <a:r>
              <a:rPr dirty="0" sz="1200" spc="-75" b="1">
                <a:latin typeface="Tahoma"/>
                <a:cs typeface="Tahoma"/>
                <a:hlinkClick r:id="rId7" action="ppaction://hlinksldjump"/>
              </a:rPr>
              <a:t>veis</a:t>
            </a:r>
            <a:r>
              <a:rPr dirty="0" sz="1200" spc="-114" b="1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155" b="1">
                <a:latin typeface="Tahoma"/>
                <a:cs typeface="Tahoma"/>
                <a:hlinkClick r:id="rId7" action="ppaction://hlinksldjump"/>
              </a:rPr>
              <a:t>/</a:t>
            </a:r>
            <a:r>
              <a:rPr dirty="0" sz="1200" spc="-114" b="1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-75" b="1">
                <a:latin typeface="Tahoma"/>
                <a:cs typeface="Tahoma"/>
                <a:hlinkClick r:id="rId7" action="ppaction://hlinksldjump"/>
              </a:rPr>
              <a:t>instal·lacions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38328" y="5696718"/>
            <a:ext cx="21462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25" b="1">
                <a:latin typeface="Tahoma"/>
                <a:cs typeface="Tahoma"/>
                <a:hlinkClick r:id="rId7" action="ppaction://hlinksldjump"/>
              </a:rPr>
              <a:t>56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07299" y="6090517"/>
            <a:ext cx="9042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8" action="ppaction://hlinksldjump"/>
              </a:rPr>
              <a:t>Biodiversitat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41376" y="6090517"/>
            <a:ext cx="21145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35" b="1">
                <a:latin typeface="Tahoma"/>
                <a:cs typeface="Tahoma"/>
                <a:hlinkClick r:id="rId8" action="ppaction://hlinksldjump"/>
              </a:rPr>
              <a:t>5</a:t>
            </a:r>
            <a:r>
              <a:rPr dirty="0" sz="1200" spc="-35" b="1">
                <a:latin typeface="Tahoma"/>
                <a:cs typeface="Tahoma"/>
                <a:hlinkClick r:id="rId8" action="ppaction://hlinksldjump"/>
              </a:rPr>
              <a:t>9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6484317"/>
            <a:ext cx="10706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0" b="1">
                <a:latin typeface="Tahoma"/>
                <a:cs typeface="Tahoma"/>
                <a:hlinkClick r:id="rId9" action="ppaction://hlinksldjump"/>
              </a:rPr>
              <a:t>Esport</a:t>
            </a:r>
            <a:r>
              <a:rPr dirty="0" sz="1200" spc="-114" b="1">
                <a:latin typeface="Tahoma"/>
                <a:cs typeface="Tahoma"/>
                <a:hlinkClick r:id="rId9" action="ppaction://hlinksldjump"/>
              </a:rPr>
              <a:t> </a:t>
            </a:r>
            <a:r>
              <a:rPr dirty="0" sz="1200" spc="-65" b="1">
                <a:latin typeface="Tahoma"/>
                <a:cs typeface="Tahoma"/>
                <a:hlinkClick r:id="rId9" action="ppaction://hlinksldjump"/>
              </a:rPr>
              <a:t>i</a:t>
            </a:r>
            <a:r>
              <a:rPr dirty="0" sz="1200" spc="-114" b="1">
                <a:latin typeface="Tahoma"/>
                <a:cs typeface="Tahoma"/>
                <a:hlinkClick r:id="rId9" action="ppaction://hlinksldjump"/>
              </a:rPr>
              <a:t> </a:t>
            </a:r>
            <a:r>
              <a:rPr dirty="0" sz="1200" spc="-65" b="1">
                <a:latin typeface="Tahoma"/>
                <a:cs typeface="Tahoma"/>
                <a:hlinkClick r:id="rId9" action="ppaction://hlinksldjump"/>
              </a:rPr>
              <a:t>cultura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78714" y="6484317"/>
            <a:ext cx="1739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9" action="ppaction://hlinksldjump"/>
              </a:rPr>
              <a:t>6</a:t>
            </a:r>
            <a:r>
              <a:rPr dirty="0" sz="1200" spc="-305" b="1">
                <a:latin typeface="Tahoma"/>
                <a:cs typeface="Tahoma"/>
                <a:hlinkClick r:id="rId9" action="ppaction://hlinksldjump"/>
              </a:rPr>
              <a:t>1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07299" y="6878118"/>
            <a:ext cx="9563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0" b="1">
                <a:latin typeface="Tahoma"/>
                <a:cs typeface="Tahoma"/>
                <a:hlinkClick r:id="rId10" action="ppaction://hlinksldjump"/>
              </a:rPr>
              <a:t>Accessibilitat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50520" y="6878118"/>
            <a:ext cx="20256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10" action="ppaction://hlinksldjump"/>
              </a:rPr>
              <a:t>6</a:t>
            </a:r>
            <a:r>
              <a:rPr dirty="0" sz="1200" spc="-85" b="1">
                <a:latin typeface="Tahoma"/>
                <a:cs typeface="Tahoma"/>
                <a:hlinkClick r:id="rId10" action="ppaction://hlinksldjump"/>
              </a:rPr>
              <a:t>3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07299" y="7564117"/>
            <a:ext cx="3084830" cy="1345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210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3.1</a:t>
            </a:r>
            <a:r>
              <a:rPr dirty="0" sz="2000" spc="-229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 </a:t>
            </a:r>
            <a:r>
              <a:rPr dirty="0" sz="2000" spc="-110" b="1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Sos</a:t>
            </a:r>
            <a:r>
              <a:rPr dirty="0" sz="2000" spc="-114" b="1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t</a:t>
            </a:r>
            <a:r>
              <a:rPr dirty="0" sz="2000" spc="-95" b="1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enibilitat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 </a:t>
            </a:r>
            <a:r>
              <a:rPr dirty="0" sz="2000" spc="-110" b="1">
                <a:solidFill>
                  <a:srgbClr val="66B364"/>
                </a:solidFill>
                <a:latin typeface="Tahoma"/>
                <a:cs typeface="Tahoma"/>
                <a:hlinkClick r:id="rId11" action="ppaction://hlinksldjump"/>
              </a:rPr>
              <a:t>ambiental</a:t>
            </a:r>
            <a:endParaRPr sz="2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500"/>
              </a:spcBef>
            </a:pPr>
            <a:r>
              <a:rPr dirty="0" sz="1200" spc="-55" b="1">
                <a:latin typeface="Tahoma"/>
                <a:cs typeface="Tahoma"/>
                <a:hlinkClick r:id="rId12" action="ppaction://hlinksldjump"/>
              </a:rPr>
              <a:t>Energia</a:t>
            </a:r>
            <a:endParaRPr sz="1200">
              <a:latin typeface="Tahoma"/>
              <a:cs typeface="Tahoma"/>
            </a:endParaRPr>
          </a:p>
          <a:p>
            <a:pPr marL="12700" marR="1061085">
              <a:lnSpc>
                <a:spcPct val="116900"/>
              </a:lnSpc>
            </a:pPr>
            <a:r>
              <a:rPr dirty="0" sz="1200" spc="5">
                <a:latin typeface="Tahoma"/>
                <a:cs typeface="Tahoma"/>
                <a:hlinkClick r:id="rId13" action="ppaction://hlinksldjump"/>
              </a:rPr>
              <a:t>L’electricitat</a:t>
            </a:r>
            <a:r>
              <a:rPr dirty="0" sz="1200" spc="-155">
                <a:latin typeface="Tahoma"/>
                <a:cs typeface="Tahoma"/>
                <a:hlinkClick r:id="rId13" action="ppaction://hlinksldjump"/>
              </a:rPr>
              <a:t> </a:t>
            </a:r>
            <a:r>
              <a:rPr dirty="0" sz="1200" spc="-30">
                <a:latin typeface="Tahoma"/>
                <a:cs typeface="Tahoma"/>
                <a:hlinkClick r:id="rId13" action="ppaction://hlinksldjump"/>
              </a:rPr>
              <a:t>a</a:t>
            </a:r>
            <a:r>
              <a:rPr dirty="0" sz="1200" spc="-155">
                <a:latin typeface="Tahoma"/>
                <a:cs typeface="Tahoma"/>
                <a:hlinkClick r:id="rId13" action="ppaction://hlinksldjump"/>
              </a:rPr>
              <a:t> </a:t>
            </a:r>
            <a:r>
              <a:rPr dirty="0" sz="1200">
                <a:latin typeface="Tahoma"/>
                <a:cs typeface="Tahoma"/>
                <a:hlinkClick r:id="rId13" action="ppaction://hlinksldjump"/>
              </a:rPr>
              <a:t>les</a:t>
            </a:r>
            <a:r>
              <a:rPr dirty="0" sz="1200" spc="-150">
                <a:latin typeface="Tahoma"/>
                <a:cs typeface="Tahoma"/>
                <a:hlinkClick r:id="rId13" action="ppaction://hlinksldjump"/>
              </a:rPr>
              <a:t> </a:t>
            </a:r>
            <a:r>
              <a:rPr dirty="0" sz="1200" spc="-15">
                <a:latin typeface="Tahoma"/>
                <a:cs typeface="Tahoma"/>
                <a:hlinkClick r:id="rId13" action="ppaction://hlinksldjump"/>
              </a:rPr>
              <a:t>instal·lacions </a:t>
            </a:r>
            <a:r>
              <a:rPr dirty="0" sz="1200" spc="-365">
                <a:latin typeface="Tahoma"/>
                <a:cs typeface="Tahoma"/>
              </a:rPr>
              <a:t> </a:t>
            </a:r>
            <a:r>
              <a:rPr dirty="0" sz="1200" spc="35">
                <a:latin typeface="Tahoma"/>
                <a:cs typeface="Tahoma"/>
                <a:hlinkClick r:id="rId14" action="ppaction://hlinksldjump"/>
              </a:rPr>
              <a:t>El</a:t>
            </a:r>
            <a:r>
              <a:rPr dirty="0" sz="1200" spc="-155">
                <a:latin typeface="Tahoma"/>
                <a:cs typeface="Tahoma"/>
                <a:hlinkClick r:id="rId14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14" action="ppaction://hlinksldjump"/>
              </a:rPr>
              <a:t>gas</a:t>
            </a:r>
            <a:r>
              <a:rPr dirty="0" sz="1200" spc="-155">
                <a:latin typeface="Tahoma"/>
                <a:cs typeface="Tahoma"/>
                <a:hlinkClick r:id="rId14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14" action="ppaction://hlinksldjump"/>
              </a:rPr>
              <a:t>que</a:t>
            </a:r>
            <a:r>
              <a:rPr dirty="0" sz="1200" spc="-155">
                <a:latin typeface="Tahoma"/>
                <a:cs typeface="Tahoma"/>
                <a:hlinkClick r:id="rId14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14" action="ppaction://hlinksldjump"/>
              </a:rPr>
              <a:t>ens</a:t>
            </a:r>
            <a:r>
              <a:rPr dirty="0" sz="1200" spc="-155">
                <a:latin typeface="Tahoma"/>
                <a:cs typeface="Tahoma"/>
                <a:hlinkClick r:id="rId14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14" action="ppaction://hlinksldjump"/>
              </a:rPr>
              <a:t>escalfa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4"/>
              </a:spcBef>
            </a:pPr>
            <a:r>
              <a:rPr dirty="0" sz="1200" spc="35">
                <a:latin typeface="Tahoma"/>
                <a:cs typeface="Tahoma"/>
                <a:hlinkClick r:id="rId15" action="ppaction://hlinksldjump"/>
              </a:rPr>
              <a:t>El</a:t>
            </a:r>
            <a:r>
              <a:rPr dirty="0" sz="1200" spc="-155">
                <a:latin typeface="Tahoma"/>
                <a:cs typeface="Tahoma"/>
                <a:hlinkClick r:id="rId15" action="ppaction://hlinksldjump"/>
              </a:rPr>
              <a:t> </a:t>
            </a:r>
            <a:r>
              <a:rPr dirty="0" sz="1200" spc="25">
                <a:latin typeface="Tahoma"/>
                <a:cs typeface="Tahoma"/>
                <a:hlinkClick r:id="rId15" action="ppaction://hlinksldjump"/>
              </a:rPr>
              <a:t>combustible</a:t>
            </a:r>
            <a:r>
              <a:rPr dirty="0" sz="1200" spc="-155">
                <a:latin typeface="Tahoma"/>
                <a:cs typeface="Tahoma"/>
                <a:hlinkClick r:id="rId15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15" action="ppaction://hlinksldjump"/>
              </a:rPr>
              <a:t>que</a:t>
            </a:r>
            <a:r>
              <a:rPr dirty="0" sz="1200" spc="-155">
                <a:latin typeface="Tahoma"/>
                <a:cs typeface="Tahoma"/>
                <a:hlinkClick r:id="rId15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15" action="ppaction://hlinksldjump"/>
              </a:rPr>
              <a:t>ens</a:t>
            </a:r>
            <a:r>
              <a:rPr dirty="0" sz="1200" spc="-155">
                <a:latin typeface="Tahoma"/>
                <a:cs typeface="Tahoma"/>
                <a:hlinkClick r:id="rId15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15" action="ppaction://hlinksldjump"/>
              </a:rPr>
              <a:t>desplaça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38280" y="7665717"/>
            <a:ext cx="21462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25" b="1">
                <a:latin typeface="Tahoma"/>
                <a:cs typeface="Tahoma"/>
                <a:hlinkClick r:id="rId11" action="ppaction://hlinksldjump"/>
              </a:rPr>
              <a:t>65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51282" y="8028597"/>
            <a:ext cx="201930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21590">
              <a:lnSpc>
                <a:spcPct val="100000"/>
              </a:lnSpc>
              <a:spcBef>
                <a:spcPts val="340"/>
              </a:spcBef>
            </a:pPr>
            <a:r>
              <a:rPr dirty="0" sz="1200" spc="-85" b="1">
                <a:latin typeface="Tahoma"/>
                <a:cs typeface="Tahoma"/>
                <a:hlinkClick r:id="rId12" action="ppaction://hlinksldjump"/>
              </a:rPr>
              <a:t>6</a:t>
            </a:r>
            <a:r>
              <a:rPr dirty="0" sz="1200" spc="-135" b="1">
                <a:latin typeface="Tahoma"/>
                <a:cs typeface="Tahoma"/>
                <a:hlinkClick r:id="rId12" action="ppaction://hlinksldjump"/>
              </a:rPr>
              <a:t>7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200" spc="35">
                <a:latin typeface="Tahoma"/>
                <a:cs typeface="Tahoma"/>
                <a:hlinkClick r:id="rId13" action="ppaction://hlinksldjump"/>
              </a:rPr>
              <a:t>68</a:t>
            </a:r>
            <a:endParaRPr sz="1200">
              <a:latin typeface="Tahoma"/>
              <a:cs typeface="Tahoma"/>
            </a:endParaRPr>
          </a:p>
          <a:p>
            <a:pPr marL="13335">
              <a:lnSpc>
                <a:spcPct val="100000"/>
              </a:lnSpc>
              <a:spcBef>
                <a:spcPts val="245"/>
              </a:spcBef>
            </a:pPr>
            <a:r>
              <a:rPr dirty="0" sz="1200" spc="30">
                <a:latin typeface="Tahoma"/>
                <a:cs typeface="Tahoma"/>
                <a:hlinkClick r:id="rId14" action="ppaction://hlinksldjump"/>
              </a:rPr>
              <a:t>69</a:t>
            </a:r>
            <a:endParaRPr sz="1200">
              <a:latin typeface="Tahoma"/>
              <a:cs typeface="Tahoma"/>
            </a:endParaRPr>
          </a:p>
          <a:p>
            <a:pPr marL="17145">
              <a:lnSpc>
                <a:spcPct val="100000"/>
              </a:lnSpc>
              <a:spcBef>
                <a:spcPts val="240"/>
              </a:spcBef>
            </a:pPr>
            <a:r>
              <a:rPr dirty="0" sz="1200" spc="-114">
                <a:latin typeface="Tahoma"/>
                <a:cs typeface="Tahoma"/>
                <a:hlinkClick r:id="rId15" action="ppaction://hlinksldjump"/>
              </a:rPr>
              <a:t>7</a:t>
            </a:r>
            <a:r>
              <a:rPr dirty="0" sz="1200" spc="145">
                <a:latin typeface="Tahoma"/>
                <a:cs typeface="Tahoma"/>
                <a:hlinkClick r:id="rId15" action="ppaction://hlinksldjump"/>
              </a:rPr>
              <a:t>0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07299" y="9094719"/>
            <a:ext cx="432434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5" b="1">
                <a:latin typeface="Tahoma"/>
                <a:cs typeface="Tahoma"/>
                <a:hlinkClick r:id="rId16" action="ppaction://hlinksldjump"/>
              </a:rPr>
              <a:t>Aigua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61187" y="9094719"/>
            <a:ext cx="1917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14" b="1">
                <a:latin typeface="Tahoma"/>
                <a:cs typeface="Tahoma"/>
                <a:hlinkClick r:id="rId16" action="ppaction://hlinksldjump"/>
              </a:rPr>
              <a:t>72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607299" y="9488518"/>
            <a:ext cx="5702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0" b="1">
                <a:latin typeface="Tahoma"/>
                <a:cs typeface="Tahoma"/>
                <a:hlinkClick r:id="rId17" action="ppaction://hlinksldjump"/>
              </a:rPr>
              <a:t>Residus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60426" y="9488518"/>
            <a:ext cx="1924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85" b="1">
                <a:latin typeface="Tahoma"/>
                <a:cs typeface="Tahoma"/>
                <a:hlinkClick r:id="rId17" action="ppaction://hlinksldjump"/>
              </a:rPr>
              <a:t>7</a:t>
            </a:r>
            <a:r>
              <a:rPr dirty="0" sz="1200" spc="-35" b="1">
                <a:latin typeface="Tahoma"/>
                <a:cs typeface="Tahoma"/>
                <a:hlinkClick r:id="rId17" action="ppaction://hlinksldjump"/>
              </a:rPr>
              <a:t>4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607299" y="9882318"/>
            <a:ext cx="9994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40" b="1">
                <a:latin typeface="Tahoma"/>
                <a:cs typeface="Tahoma"/>
                <a:hlinkClick r:id="rId18" action="ppaction://hlinksldjump"/>
              </a:rPr>
              <a:t>Canvi</a:t>
            </a:r>
            <a:r>
              <a:rPr dirty="0" sz="1200" spc="-114" b="1">
                <a:latin typeface="Tahoma"/>
                <a:cs typeface="Tahoma"/>
                <a:hlinkClick r:id="rId18" action="ppaction://hlinksldjump"/>
              </a:rPr>
              <a:t> </a:t>
            </a:r>
            <a:r>
              <a:rPr dirty="0" sz="1200" spc="-55" b="1">
                <a:latin typeface="Tahoma"/>
                <a:cs typeface="Tahoma"/>
                <a:hlinkClick r:id="rId18" action="ppaction://hlinksldjump"/>
              </a:rPr>
              <a:t>climàtic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655854" y="9882318"/>
            <a:ext cx="1968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90" b="1">
                <a:latin typeface="Tahoma"/>
                <a:cs typeface="Tahoma"/>
                <a:hlinkClick r:id="rId18" action="ppaction://hlinksldjump"/>
              </a:rPr>
              <a:t>78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34" name="object 3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55189" y="1437208"/>
          <a:ext cx="6575425" cy="2802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9510"/>
                <a:gridCol w="1085850"/>
                <a:gridCol w="1094105"/>
                <a:gridCol w="1085850"/>
                <a:gridCol w="1041400"/>
                <a:gridCol w="1111250"/>
              </a:tblGrid>
              <a:tr h="388493">
                <a:tc gridSpan="6">
                  <a:txBody>
                    <a:bodyPr/>
                    <a:lstStyle/>
                    <a:p>
                      <a:pPr marL="87630" marR="2931795">
                        <a:lnSpc>
                          <a:spcPts val="1200"/>
                        </a:lnSpc>
                        <a:spcBef>
                          <a:spcPts val="114"/>
                        </a:spcBef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PLANIFIC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CIÓ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E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TR</a:t>
                      </a: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TÈGICA,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GE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TIÓ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INTEGRA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 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SEGUIMENT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PR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O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JECTES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14604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5225">
                <a:tc gridSpan="3">
                  <a:txBody>
                    <a:bodyPr/>
                    <a:lstStyle/>
                    <a:p>
                      <a:pPr algn="ctr" marL="6985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114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257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5814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511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0480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593889">
                <a:tc>
                  <a:txBody>
                    <a:bodyPr/>
                    <a:lstStyle/>
                    <a:p>
                      <a:pPr algn="ctr" marL="169545" marR="6604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nostre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atès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d’Estudis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R+D+I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passat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Estratègica,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l’enfocament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objectius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mateix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departament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canviat.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00025" marR="96520">
                        <a:lnSpc>
                          <a:spcPts val="800"/>
                        </a:lnSpc>
                        <a:spcBef>
                          <a:spcPts val="1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Així,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podem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establir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l’elaboració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estratègic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2018-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2023,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situa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marc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d’actuació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aquesta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àrea.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3660" marR="55244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canvi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d’enfocament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comentat,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també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canviat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centrat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esforços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impulsar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aportin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valor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ciutat,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sobretot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l’àmbit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mobilitat,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87630" marR="69850">
                        <a:lnSpc>
                          <a:spcPts val="800"/>
                        </a:lnSpc>
                        <a:spcBef>
                          <a:spcPts val="1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tinguin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impacte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ambiental: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xarxa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recàrrega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l’octubre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gestionada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CSO,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n’és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l’exemple.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2865" marR="64769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objectius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següents: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tancar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col·laboració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l’AMB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Plataforma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Metropolitana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l’Aparcament;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definir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llançadora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Güell;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redefini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Zoo,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restauració,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iniciar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definició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Olímpic.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2390" marR="9398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 spc="-15">
                          <a:latin typeface="Trebuchet MS"/>
                          <a:cs typeface="Trebuchet MS"/>
                        </a:rPr>
                        <a:t>V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etllar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compliment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estratègic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desplegament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certificacions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ISO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9001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SGE21.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01600" marR="908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Desenvolupar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marc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MOBILus,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capital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europea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8425" marR="8001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Consolidar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balanced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scoreboard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(quadre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comandament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integrat)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eina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conjunta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l’objectiu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facilitar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eines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permetin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contínua.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832926"/>
            <a:ext cx="6480003" cy="2689722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5189" y="4907303"/>
          <a:ext cx="6570980" cy="2352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8400"/>
                <a:gridCol w="1097914"/>
                <a:gridCol w="1044575"/>
                <a:gridCol w="1109344"/>
                <a:gridCol w="1048385"/>
                <a:gridCol w="1098549"/>
              </a:tblGrid>
              <a:tr h="239142">
                <a:tc gridSpan="6">
                  <a:txBody>
                    <a:bodyPr/>
                    <a:lstStyle/>
                    <a:p>
                      <a:pPr marL="87630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SA</a:t>
                      </a:r>
                      <a:r>
                        <a:rPr dirty="0" sz="1100" spc="-4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L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UT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I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BENE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</a:t>
                      </a:r>
                      <a:r>
                        <a:rPr dirty="0" sz="1100" spc="-7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AR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38273">
                <a:tc gridSpan="3">
                  <a:txBody>
                    <a:bodyPr/>
                    <a:lstStyle/>
                    <a:p>
                      <a:pPr algn="ctr" marL="9525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16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035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190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637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9781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289089">
                <a:tc>
                  <a:txBody>
                    <a:bodyPr/>
                    <a:lstStyle/>
                    <a:p>
                      <a:pPr algn="ctr" marL="177165" marR="82550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avaluacions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riscos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psicosocials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planificades,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participació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51130" marR="56515" indent="-6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interessades,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analitzat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resultats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avaluacions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proposat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mesures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preventives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sobre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aquest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tema.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78740" marR="9207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augmentat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considerablement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desplaçaments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tècnics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tècniques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Prevenció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contaminants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disposició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visites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camp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R="13335">
                        <a:lnSpc>
                          <a:spcPts val="750"/>
                        </a:lnSpc>
                        <a:spcBef>
                          <a:spcPts val="22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unitats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centres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5725" marR="83820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Hem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optimitzat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despeses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actuals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l’externalització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Coordinació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d’Activitats</a:t>
                      </a:r>
                      <a:r>
                        <a:rPr dirty="0" sz="7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Empresarials </a:t>
                      </a:r>
                      <a:r>
                        <a:rPr dirty="0" sz="700" spc="-204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propis.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1440" marR="863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Continuar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realització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avaluacions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riscos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psicosocials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potenciar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participació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interessades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15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3980" marR="8826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Contribuir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l’execució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diagnosi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requeriments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legals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assolir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certificació </a:t>
                      </a:r>
                      <a:r>
                        <a:rPr dirty="0" sz="700" spc="-19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ISO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14001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companyia.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95885" marR="8001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Contribuir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l’optimització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recursos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salut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treballadores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través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materialització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polítiques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seguretat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05410" marR="8953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salut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participant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projecte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Empresa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Saludable.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0" y="5156718"/>
            <a:ext cx="6480003" cy="2384921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54732" y="1437208"/>
          <a:ext cx="6583680" cy="2319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1092200"/>
                <a:gridCol w="1046480"/>
                <a:gridCol w="1086485"/>
                <a:gridCol w="1087754"/>
                <a:gridCol w="1096009"/>
              </a:tblGrid>
              <a:tr h="241038">
                <a:tc gridSpan="6">
                  <a:txBody>
                    <a:bodyPr/>
                    <a:lstStyle/>
                    <a:p>
                      <a:pPr marL="88265">
                        <a:lnSpc>
                          <a:spcPts val="1300"/>
                        </a:lnSpc>
                      </a:pP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SE</a:t>
                      </a:r>
                      <a:r>
                        <a:rPr dirty="0" sz="1100" spc="-2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VEIS</a:t>
                      </a:r>
                      <a:r>
                        <a:rPr dirty="0" sz="1100" spc="-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10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TÈCNICS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40170">
                <a:tc gridSpan="3">
                  <a:txBody>
                    <a:bodyPr/>
                    <a:lstStyle/>
                    <a:p>
                      <a:pPr algn="ctr" marL="9588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921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851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54659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5717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162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8354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6987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1940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253088">
                <a:tc>
                  <a:txBody>
                    <a:bodyPr/>
                    <a:lstStyle/>
                    <a:p>
                      <a:pPr algn="ctr" marL="149225" marR="59055" indent="-63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desembre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passat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oficines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d’atenció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carrer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Calàbria.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Són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oficines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còmodes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adaptades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66675" marR="8382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jardins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Menéndez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Pelayo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acabar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jardins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obrir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l’octubre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xarxa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reg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connectada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4615" marR="11176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xarxa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d’aprofitament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d’aigües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freàtiques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general.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152400" marR="1492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consolidat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organització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costos,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sobretot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1440" marR="8826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costos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correctiu,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disminui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-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los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transformar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correctiu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urgent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correctiu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planificat.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138430" marR="74295" indent="-3556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Facilitar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l’ús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transport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Carmel,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infraestructura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5885" marR="6731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venda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tiquets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autobús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llançadora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plaça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d’Alfons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Savi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Güell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visitants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marL="74930" marR="61594" indent="4889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Continuar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xarxa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d’endolls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recàrrega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vehicles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elèctrics,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l’interior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aparcaments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l’espai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16839" marR="10350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supervisió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d’aquest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Centre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Suport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Operacions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ctr" marL="80645" marR="9207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Disminuir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cost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correctiu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programat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diferents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divisions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9215" marR="8064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preventiu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rigor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dur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terme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manteniment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correctiu,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intentant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sigui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planificat.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/>
                </a:tc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0" y="1690415"/>
            <a:ext cx="6480003" cy="2348922"/>
          </a:xfrm>
          <a:prstGeom prst="rect">
            <a:avLst/>
          </a:prstGeom>
        </p:spPr>
      </p:pic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4696200"/>
          <a:ext cx="6480175" cy="2965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675"/>
                <a:gridCol w="1079500"/>
                <a:gridCol w="1079500"/>
                <a:gridCol w="1079500"/>
                <a:gridCol w="1079500"/>
                <a:gridCol w="1079500"/>
              </a:tblGrid>
              <a:tr h="251999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5244">
                    <a:lnR w="12700">
                      <a:solidFill>
                        <a:srgbClr val="DD132C"/>
                      </a:solidFill>
                      <a:prstDash val="solid"/>
                    </a:lnR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5244">
                    <a:lnL w="12700">
                      <a:solidFill>
                        <a:srgbClr val="DD132C"/>
                      </a:solidFill>
                      <a:prstDash val="solid"/>
                    </a:lnL>
                    <a:lnT w="3175">
                      <a:solidFill>
                        <a:srgbClr val="DD132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5954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12700">
                      <a:solidFill>
                        <a:srgbClr val="DD132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12700">
                      <a:solidFill>
                        <a:srgbClr val="DD132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83210">
                        <a:lnSpc>
                          <a:spcPct val="100000"/>
                        </a:lnSpc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12700">
                      <a:solidFill>
                        <a:srgbClr val="DD132C"/>
                      </a:solidFill>
                      <a:prstDash val="solid"/>
                    </a:lnT>
                  </a:tcPr>
                </a:tc>
              </a:tr>
              <a:tr h="2145442">
                <a:tc>
                  <a:txBody>
                    <a:bodyPr/>
                    <a:lstStyle/>
                    <a:p>
                      <a:pPr marL="153035" marR="99695" indent="-4254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l’any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B:SM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donat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continuïtat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estratègia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125095" marR="83820" indent="-3048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desplegament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progressiu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solucions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basades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eines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codi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obert,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destaquen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3175">
                        <a:lnSpc>
                          <a:spcPts val="780"/>
                        </a:lnSpc>
                      </a:pPr>
                      <a:r>
                        <a:rPr dirty="0" sz="700" spc="-35">
                          <a:latin typeface="Trebuchet MS"/>
                          <a:cs typeface="Trebuchet MS"/>
                        </a:rPr>
                        <a:t>següents: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122555" marR="111760">
                        <a:lnSpc>
                          <a:spcPts val="800"/>
                        </a:lnSpc>
                        <a:spcBef>
                          <a:spcPts val="305"/>
                        </a:spcBef>
                        <a:buChar char="-"/>
                        <a:tabLst>
                          <a:tab pos="200660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OpenStreetMap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nucli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plataforma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ViaBicing.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94615" marR="83820">
                        <a:lnSpc>
                          <a:spcPts val="800"/>
                        </a:lnSpc>
                        <a:spcBef>
                          <a:spcPts val="285"/>
                        </a:spcBef>
                        <a:buChar char="-"/>
                        <a:tabLst>
                          <a:tab pos="165735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Consolidació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WSO2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plataforma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corporativa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publicació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71120" marR="60325">
                        <a:lnSpc>
                          <a:spcPts val="800"/>
                        </a:lnSpc>
                        <a:spcBef>
                          <a:spcPts val="280"/>
                        </a:spcBef>
                        <a:buChar char="-"/>
                        <a:tabLst>
                          <a:tab pos="130175" algn="l"/>
                        </a:tabLst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Kanboard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eina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col·laboració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unitats.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 marR="55880" indent="654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infraestructura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servidors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donaran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plataforma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parquímetres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basa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components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certificats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eficiència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energètica.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7945" marR="603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completat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migració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tots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contracte.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12700">
                      <a:solidFill>
                        <a:srgbClr val="DD132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6845" marR="14922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Augmentar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l’oferta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obertes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ciutadania.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74930" marR="67310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Implantar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solucions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basades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programari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lliure.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12700">
                      <a:solidFill>
                        <a:srgbClr val="DD132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8425" marR="90805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Garantir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futur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Centre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Processament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BSM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compleix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criteris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d’eficiència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energètica.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7470" marR="69850">
                        <a:lnSpc>
                          <a:spcPts val="800"/>
                        </a:lnSpc>
                        <a:spcBef>
                          <a:spcPts val="2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Diversificar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cartera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proveïdors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d’equipaments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d’usuari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així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fomentar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competència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afavorir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costos.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34925">
                    <a:lnL w="3175">
                      <a:solidFill>
                        <a:srgbClr val="9D9D9C"/>
                      </a:solidFill>
                      <a:prstDash val="solid"/>
                    </a:lnL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530475" y="4427499"/>
            <a:ext cx="544766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0" b="1">
                <a:solidFill>
                  <a:srgbClr val="DD132C"/>
                </a:solidFill>
                <a:latin typeface="Tahoma"/>
                <a:cs typeface="Tahoma"/>
              </a:rPr>
              <a:t>TECNOLOGIES</a:t>
            </a:r>
            <a:r>
              <a:rPr dirty="0" sz="1100" spc="-9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25" b="1">
                <a:solidFill>
                  <a:srgbClr val="DD132C"/>
                </a:solidFill>
                <a:latin typeface="Tahoma"/>
                <a:cs typeface="Tahoma"/>
              </a:rPr>
              <a:t>DE</a:t>
            </a:r>
            <a:r>
              <a:rPr dirty="0" sz="1100" spc="-9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30" b="1">
                <a:solidFill>
                  <a:srgbClr val="DD132C"/>
                </a:solidFill>
                <a:latin typeface="Tahoma"/>
                <a:cs typeface="Tahoma"/>
              </a:rPr>
              <a:t>LA</a:t>
            </a:r>
            <a:r>
              <a:rPr dirty="0" sz="1100" spc="-9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b="1">
                <a:solidFill>
                  <a:srgbClr val="DD132C"/>
                </a:solidFill>
                <a:latin typeface="Tahoma"/>
                <a:cs typeface="Tahoma"/>
              </a:rPr>
              <a:t>INFORMACIÓ,</a:t>
            </a:r>
            <a:r>
              <a:rPr dirty="0" sz="1100" spc="-9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15" b="1">
                <a:solidFill>
                  <a:srgbClr val="DD132C"/>
                </a:solidFill>
                <a:latin typeface="Tahoma"/>
                <a:cs typeface="Tahoma"/>
              </a:rPr>
              <a:t>COMUNICACIONS</a:t>
            </a:r>
            <a:r>
              <a:rPr dirty="0" sz="1100" spc="-9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-170" b="1">
                <a:solidFill>
                  <a:srgbClr val="DD132C"/>
                </a:solidFill>
                <a:latin typeface="Tahoma"/>
                <a:cs typeface="Tahoma"/>
              </a:rPr>
              <a:t>I</a:t>
            </a:r>
            <a:r>
              <a:rPr dirty="0" sz="1100" spc="-9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-10" b="1">
                <a:solidFill>
                  <a:srgbClr val="DD132C"/>
                </a:solidFill>
                <a:latin typeface="Tahoma"/>
                <a:cs typeface="Tahoma"/>
              </a:rPr>
              <a:t>ESTRATÈGIA</a:t>
            </a:r>
            <a:r>
              <a:rPr dirty="0" sz="1100" spc="-90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100" spc="-45" b="1">
                <a:solidFill>
                  <a:srgbClr val="DD132C"/>
                </a:solidFill>
                <a:latin typeface="Tahoma"/>
                <a:cs typeface="Tahoma"/>
              </a:rPr>
              <a:t>DIGITAL</a:t>
            </a:r>
            <a:endParaRPr sz="1100">
              <a:latin typeface="Tahoma"/>
              <a:cs typeface="Tahoma"/>
            </a:endParaRPr>
          </a:p>
        </p:txBody>
      </p:sp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6602" y="5020998"/>
            <a:ext cx="251028" cy="278790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036813" y="5031909"/>
            <a:ext cx="250151" cy="259854"/>
          </a:xfrm>
          <a:prstGeom prst="rect">
            <a:avLst/>
          </a:prstGeom>
        </p:spPr>
      </p:pic>
      <p:grpSp>
        <p:nvGrpSpPr>
          <p:cNvPr id="23" name="object 23"/>
          <p:cNvGrpSpPr/>
          <p:nvPr/>
        </p:nvGrpSpPr>
        <p:grpSpPr>
          <a:xfrm>
            <a:off x="3114756" y="5041614"/>
            <a:ext cx="249554" cy="249554"/>
            <a:chOff x="3114756" y="5041614"/>
            <a:chExt cx="249554" cy="249554"/>
          </a:xfrm>
        </p:grpSpPr>
        <p:sp>
          <p:nvSpPr>
            <p:cNvPr id="24" name="object 24"/>
            <p:cNvSpPr/>
            <p:nvPr/>
          </p:nvSpPr>
          <p:spPr>
            <a:xfrm>
              <a:off x="3119734" y="5285314"/>
              <a:ext cx="240029" cy="635"/>
            </a:xfrm>
            <a:custGeom>
              <a:avLst/>
              <a:gdLst/>
              <a:ahLst/>
              <a:cxnLst/>
              <a:rect l="l" t="t" r="r" b="b"/>
              <a:pathLst>
                <a:path w="240029" h="635">
                  <a:moveTo>
                    <a:pt x="-4978" y="247"/>
                  </a:moveTo>
                  <a:lnTo>
                    <a:pt x="244449" y="247"/>
                  </a:lnTo>
                </a:path>
              </a:pathLst>
            </a:custGeom>
            <a:ln w="1045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15010" y="5041614"/>
              <a:ext cx="248919" cy="209092"/>
            </a:xfrm>
            <a:prstGeom prst="rect">
              <a:avLst/>
            </a:prstGeom>
          </p:spPr>
        </p:pic>
      </p:grpSp>
      <p:pic>
        <p:nvPicPr>
          <p:cNvPr id="26" name="object 2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198189" y="5020998"/>
            <a:ext cx="251028" cy="278790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75225" y="5031909"/>
            <a:ext cx="250151" cy="259854"/>
          </a:xfrm>
          <a:prstGeom prst="rect">
            <a:avLst/>
          </a:prstGeom>
        </p:spPr>
      </p:pic>
      <p:grpSp>
        <p:nvGrpSpPr>
          <p:cNvPr id="28" name="object 28"/>
          <p:cNvGrpSpPr/>
          <p:nvPr/>
        </p:nvGrpSpPr>
        <p:grpSpPr>
          <a:xfrm>
            <a:off x="6356343" y="5041614"/>
            <a:ext cx="249554" cy="249554"/>
            <a:chOff x="6356343" y="5041614"/>
            <a:chExt cx="249554" cy="249554"/>
          </a:xfrm>
        </p:grpSpPr>
        <p:sp>
          <p:nvSpPr>
            <p:cNvPr id="29" name="object 29"/>
            <p:cNvSpPr/>
            <p:nvPr/>
          </p:nvSpPr>
          <p:spPr>
            <a:xfrm>
              <a:off x="6361322" y="5285314"/>
              <a:ext cx="240029" cy="635"/>
            </a:xfrm>
            <a:custGeom>
              <a:avLst/>
              <a:gdLst/>
              <a:ahLst/>
              <a:cxnLst/>
              <a:rect l="l" t="t" r="r" b="b"/>
              <a:pathLst>
                <a:path w="240029" h="635">
                  <a:moveTo>
                    <a:pt x="-4978" y="247"/>
                  </a:moveTo>
                  <a:lnTo>
                    <a:pt x="244449" y="247"/>
                  </a:lnTo>
                </a:path>
              </a:pathLst>
            </a:custGeom>
            <a:ln w="10452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56597" y="5041614"/>
              <a:ext cx="248920" cy="209092"/>
            </a:xfrm>
            <a:prstGeom prst="rect">
              <a:avLst/>
            </a:prstGeom>
          </p:spPr>
        </p:pic>
      </p:grpSp>
      <p:sp>
        <p:nvSpPr>
          <p:cNvPr id="31" name="object 31"/>
          <p:cNvSpPr/>
          <p:nvPr/>
        </p:nvSpPr>
        <p:spPr>
          <a:xfrm>
            <a:off x="1050772" y="7507136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129449" y="7507136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206539" y="7507136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9174"/>
            <a:ext cx="3308350" cy="609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35" b="1">
                <a:solidFill>
                  <a:srgbClr val="DD132C"/>
                </a:solidFill>
                <a:latin typeface="Tahoma"/>
                <a:cs typeface="Tahoma"/>
              </a:rPr>
              <a:t>Les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70" b="1">
                <a:solidFill>
                  <a:srgbClr val="DD132C"/>
                </a:solidFill>
                <a:latin typeface="Tahoma"/>
                <a:cs typeface="Tahoma"/>
              </a:rPr>
              <a:t>empreses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55" b="1">
                <a:solidFill>
                  <a:srgbClr val="DD132C"/>
                </a:solidFill>
                <a:latin typeface="Tahoma"/>
                <a:cs typeface="Tahoma"/>
              </a:rPr>
              <a:t>participades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75" b="1">
                <a:solidFill>
                  <a:srgbClr val="DD132C"/>
                </a:solidFill>
                <a:latin typeface="Tahoma"/>
                <a:cs typeface="Tahoma"/>
              </a:rPr>
              <a:t>al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190" b="1">
                <a:solidFill>
                  <a:srgbClr val="DD132C"/>
                </a:solidFill>
                <a:latin typeface="Tahoma"/>
                <a:cs typeface="Tahoma"/>
              </a:rPr>
              <a:t>100%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295"/>
              </a:spcBef>
            </a:pPr>
            <a:r>
              <a:rPr dirty="0" sz="1150" spc="-30" b="1">
                <a:latin typeface="Tahoma"/>
                <a:cs typeface="Tahoma"/>
              </a:rPr>
              <a:t>Ccompliment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d’objectius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5" b="1">
                <a:latin typeface="Tahoma"/>
                <a:cs typeface="Tahoma"/>
              </a:rPr>
              <a:t>2018</a:t>
            </a:r>
            <a:endParaRPr sz="1150">
              <a:latin typeface="Tahoma"/>
              <a:cs typeface="Tahoma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2699702"/>
          <a:ext cx="6477000" cy="728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8430"/>
                <a:gridCol w="1266190"/>
                <a:gridCol w="1266189"/>
                <a:gridCol w="1266189"/>
              </a:tblGrid>
              <a:tr h="2196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 spc="-65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1060"/>
                        </a:lnSpc>
                      </a:pPr>
                      <a:r>
                        <a:rPr dirty="0" sz="900" spc="-60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1060"/>
                        </a:lnSpc>
                      </a:pPr>
                      <a:r>
                        <a:rPr dirty="0" sz="900" spc="-70" b="1">
                          <a:solidFill>
                            <a:srgbClr val="575756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60" b="1">
                          <a:latin typeface="Tahoma"/>
                          <a:cs typeface="Tahoma"/>
                        </a:rPr>
                        <a:t>CEMENTIRIS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12700">
                      <a:solidFill>
                        <a:srgbClr val="DD132C"/>
                      </a:solidFill>
                      <a:prstDash val="solid"/>
                    </a:lnT>
                    <a:lnB w="3175">
                      <a:solidFill>
                        <a:srgbClr val="9D9D9C"/>
                      </a:solidFill>
                      <a:prstDash val="solid"/>
                    </a:lnB>
                  </a:tcPr>
                </a:tc>
              </a:tr>
              <a:tr h="250995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dirty="0" sz="900" spc="-75" b="1">
                          <a:latin typeface="Tahoma"/>
                          <a:cs typeface="Tahoma"/>
                        </a:rPr>
                        <a:t>TIBIDABO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57150"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R w="3175">
                      <a:solidFill>
                        <a:srgbClr val="9D9D9C"/>
                      </a:solidFill>
                      <a:prstDash val="solid"/>
                    </a:lnR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9D9D9C"/>
                      </a:solidFill>
                      <a:prstDash val="solid"/>
                    </a:lnL>
                    <a:lnT w="3175">
                      <a:solidFill>
                        <a:srgbClr val="9D9D9C"/>
                      </a:solidFill>
                      <a:prstDash val="solid"/>
                    </a:lnT>
                    <a:lnB w="12700">
                      <a:solidFill>
                        <a:srgbClr val="DD132C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9" name="object 19"/>
          <p:cNvGrpSpPr/>
          <p:nvPr/>
        </p:nvGrpSpPr>
        <p:grpSpPr>
          <a:xfrm>
            <a:off x="3699448" y="2280843"/>
            <a:ext cx="304165" cy="340995"/>
            <a:chOff x="3699448" y="2280843"/>
            <a:chExt cx="304165" cy="340995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00896" y="2280843"/>
              <a:ext cx="301149" cy="340537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705532" y="2306332"/>
              <a:ext cx="292100" cy="289560"/>
            </a:xfrm>
            <a:custGeom>
              <a:avLst/>
              <a:gdLst/>
              <a:ahLst/>
              <a:cxnLst/>
              <a:rect l="l" t="t" r="r" b="b"/>
              <a:pathLst>
                <a:path w="292100" h="289560">
                  <a:moveTo>
                    <a:pt x="256527" y="208622"/>
                  </a:moveTo>
                  <a:lnTo>
                    <a:pt x="261106" y="203366"/>
                  </a:lnTo>
                  <a:lnTo>
                    <a:pt x="267093" y="200307"/>
                  </a:lnTo>
                  <a:lnTo>
                    <a:pt x="273775" y="199625"/>
                  </a:lnTo>
                  <a:lnTo>
                    <a:pt x="280441" y="201498"/>
                  </a:lnTo>
                  <a:lnTo>
                    <a:pt x="285334" y="188108"/>
                  </a:lnTo>
                  <a:lnTo>
                    <a:pt x="288918" y="174143"/>
                  </a:lnTo>
                  <a:lnTo>
                    <a:pt x="291121" y="159676"/>
                  </a:lnTo>
                  <a:lnTo>
                    <a:pt x="291871" y="144779"/>
                  </a:lnTo>
                  <a:lnTo>
                    <a:pt x="291121" y="129883"/>
                  </a:lnTo>
                  <a:lnTo>
                    <a:pt x="288918" y="115416"/>
                  </a:lnTo>
                  <a:lnTo>
                    <a:pt x="285334" y="101451"/>
                  </a:lnTo>
                  <a:lnTo>
                    <a:pt x="280441" y="88061"/>
                  </a:lnTo>
                  <a:lnTo>
                    <a:pt x="273775" y="89934"/>
                  </a:lnTo>
                  <a:lnTo>
                    <a:pt x="267093" y="89252"/>
                  </a:lnTo>
                  <a:lnTo>
                    <a:pt x="261106" y="86193"/>
                  </a:lnTo>
                  <a:lnTo>
                    <a:pt x="256527" y="80937"/>
                  </a:lnTo>
                  <a:lnTo>
                    <a:pt x="254264" y="74350"/>
                  </a:lnTo>
                  <a:lnTo>
                    <a:pt x="254601" y="67646"/>
                  </a:lnTo>
                  <a:lnTo>
                    <a:pt x="257336" y="61523"/>
                  </a:lnTo>
                  <a:lnTo>
                    <a:pt x="262267" y="56680"/>
                  </a:lnTo>
                  <a:lnTo>
                    <a:pt x="242761" y="35615"/>
                  </a:lnTo>
                  <a:lnTo>
                    <a:pt x="219468" y="18729"/>
                  </a:lnTo>
                  <a:lnTo>
                    <a:pt x="193023" y="6648"/>
                  </a:lnTo>
                  <a:lnTo>
                    <a:pt x="164058" y="0"/>
                  </a:lnTo>
                  <a:lnTo>
                    <a:pt x="163448" y="9524"/>
                  </a:lnTo>
                  <a:lnTo>
                    <a:pt x="155613" y="17081"/>
                  </a:lnTo>
                  <a:lnTo>
                    <a:pt x="145935" y="17081"/>
                  </a:lnTo>
                  <a:lnTo>
                    <a:pt x="136258" y="17081"/>
                  </a:lnTo>
                  <a:lnTo>
                    <a:pt x="128422" y="9524"/>
                  </a:lnTo>
                  <a:lnTo>
                    <a:pt x="127812" y="0"/>
                  </a:lnTo>
                  <a:lnTo>
                    <a:pt x="98848" y="6648"/>
                  </a:lnTo>
                  <a:lnTo>
                    <a:pt x="72402" y="18729"/>
                  </a:lnTo>
                  <a:lnTo>
                    <a:pt x="49110" y="35615"/>
                  </a:lnTo>
                  <a:lnTo>
                    <a:pt x="29603" y="56680"/>
                  </a:lnTo>
                  <a:lnTo>
                    <a:pt x="34537" y="61523"/>
                  </a:lnTo>
                  <a:lnTo>
                    <a:pt x="37276" y="67646"/>
                  </a:lnTo>
                  <a:lnTo>
                    <a:pt x="18102" y="89934"/>
                  </a:lnTo>
                  <a:lnTo>
                    <a:pt x="11429" y="88061"/>
                  </a:lnTo>
                  <a:lnTo>
                    <a:pt x="6541" y="101451"/>
                  </a:lnTo>
                  <a:lnTo>
                    <a:pt x="2957" y="115416"/>
                  </a:lnTo>
                  <a:lnTo>
                    <a:pt x="751" y="129883"/>
                  </a:lnTo>
                  <a:lnTo>
                    <a:pt x="0" y="144779"/>
                  </a:lnTo>
                  <a:lnTo>
                    <a:pt x="751" y="159676"/>
                  </a:lnTo>
                  <a:lnTo>
                    <a:pt x="2957" y="174143"/>
                  </a:lnTo>
                  <a:lnTo>
                    <a:pt x="6541" y="188108"/>
                  </a:lnTo>
                  <a:lnTo>
                    <a:pt x="11429" y="201498"/>
                  </a:lnTo>
                  <a:lnTo>
                    <a:pt x="18102" y="199625"/>
                  </a:lnTo>
                  <a:lnTo>
                    <a:pt x="24788" y="200307"/>
                  </a:lnTo>
                  <a:lnTo>
                    <a:pt x="30777" y="203366"/>
                  </a:lnTo>
                  <a:lnTo>
                    <a:pt x="35356" y="208622"/>
                  </a:lnTo>
                  <a:lnTo>
                    <a:pt x="37617" y="215209"/>
                  </a:lnTo>
                  <a:lnTo>
                    <a:pt x="37276" y="221913"/>
                  </a:lnTo>
                  <a:lnTo>
                    <a:pt x="34537" y="228036"/>
                  </a:lnTo>
                  <a:lnTo>
                    <a:pt x="29603" y="232879"/>
                  </a:lnTo>
                  <a:lnTo>
                    <a:pt x="49110" y="253944"/>
                  </a:lnTo>
                  <a:lnTo>
                    <a:pt x="72402" y="270830"/>
                  </a:lnTo>
                  <a:lnTo>
                    <a:pt x="98848" y="282911"/>
                  </a:lnTo>
                  <a:lnTo>
                    <a:pt x="127812" y="289559"/>
                  </a:lnTo>
                  <a:lnTo>
                    <a:pt x="128422" y="280034"/>
                  </a:lnTo>
                  <a:lnTo>
                    <a:pt x="136258" y="272478"/>
                  </a:lnTo>
                  <a:lnTo>
                    <a:pt x="145935" y="272478"/>
                  </a:lnTo>
                  <a:lnTo>
                    <a:pt x="155613" y="272478"/>
                  </a:lnTo>
                  <a:lnTo>
                    <a:pt x="163448" y="280034"/>
                  </a:lnTo>
                  <a:lnTo>
                    <a:pt x="164058" y="289559"/>
                  </a:lnTo>
                  <a:lnTo>
                    <a:pt x="193023" y="282911"/>
                  </a:lnTo>
                  <a:lnTo>
                    <a:pt x="219468" y="270830"/>
                  </a:lnTo>
                  <a:lnTo>
                    <a:pt x="242761" y="253944"/>
                  </a:lnTo>
                  <a:lnTo>
                    <a:pt x="262267" y="232879"/>
                  </a:lnTo>
                  <a:lnTo>
                    <a:pt x="257336" y="228036"/>
                  </a:lnTo>
                  <a:lnTo>
                    <a:pt x="254601" y="221913"/>
                  </a:lnTo>
                  <a:lnTo>
                    <a:pt x="254264" y="215209"/>
                  </a:lnTo>
                  <a:lnTo>
                    <a:pt x="256527" y="208622"/>
                  </a:lnTo>
                  <a:close/>
                </a:path>
              </a:pathLst>
            </a:custGeom>
            <a:ln w="1216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3845079" y="2341657"/>
              <a:ext cx="13335" cy="219075"/>
            </a:xfrm>
            <a:custGeom>
              <a:avLst/>
              <a:gdLst/>
              <a:ahLst/>
              <a:cxnLst/>
              <a:rect l="l" t="t" r="r" b="b"/>
              <a:pathLst>
                <a:path w="13335" h="219075">
                  <a:moveTo>
                    <a:pt x="0" y="0"/>
                  </a:moveTo>
                  <a:lnTo>
                    <a:pt x="12776" y="0"/>
                  </a:lnTo>
                </a:path>
                <a:path w="13335" h="219075">
                  <a:moveTo>
                    <a:pt x="0" y="218909"/>
                  </a:moveTo>
                  <a:lnTo>
                    <a:pt x="12776" y="218909"/>
                  </a:lnTo>
                </a:path>
                <a:path w="13335" h="219075">
                  <a:moveTo>
                    <a:pt x="0" y="0"/>
                  </a:moveTo>
                  <a:lnTo>
                    <a:pt x="12776" y="0"/>
                  </a:lnTo>
                </a:path>
                <a:path w="13335" h="219075">
                  <a:moveTo>
                    <a:pt x="0" y="218909"/>
                  </a:moveTo>
                  <a:lnTo>
                    <a:pt x="12776" y="218909"/>
                  </a:lnTo>
                </a:path>
              </a:pathLst>
            </a:custGeom>
            <a:ln w="3709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3745803" y="2389949"/>
              <a:ext cx="211454" cy="122555"/>
            </a:xfrm>
            <a:custGeom>
              <a:avLst/>
              <a:gdLst/>
              <a:ahLst/>
              <a:cxnLst/>
              <a:rect l="l" t="t" r="r" b="b"/>
              <a:pathLst>
                <a:path w="211454" h="122555">
                  <a:moveTo>
                    <a:pt x="21412" y="12814"/>
                  </a:moveTo>
                  <a:lnTo>
                    <a:pt x="21259" y="12776"/>
                  </a:lnTo>
                  <a:lnTo>
                    <a:pt x="190" y="622"/>
                  </a:lnTo>
                  <a:lnTo>
                    <a:pt x="50" y="533"/>
                  </a:lnTo>
                  <a:lnTo>
                    <a:pt x="0" y="342"/>
                  </a:lnTo>
                  <a:lnTo>
                    <a:pt x="76" y="203"/>
                  </a:lnTo>
                  <a:lnTo>
                    <a:pt x="165" y="63"/>
                  </a:lnTo>
                  <a:lnTo>
                    <a:pt x="355" y="0"/>
                  </a:lnTo>
                  <a:lnTo>
                    <a:pt x="495" y="88"/>
                  </a:lnTo>
                  <a:lnTo>
                    <a:pt x="21564" y="12255"/>
                  </a:lnTo>
                  <a:lnTo>
                    <a:pt x="21704" y="12344"/>
                  </a:lnTo>
                  <a:lnTo>
                    <a:pt x="21755" y="12522"/>
                  </a:lnTo>
                  <a:lnTo>
                    <a:pt x="21678" y="12674"/>
                  </a:lnTo>
                  <a:lnTo>
                    <a:pt x="21513" y="12814"/>
                  </a:lnTo>
                  <a:close/>
                </a:path>
                <a:path w="211454" h="122555">
                  <a:moveTo>
                    <a:pt x="210985" y="122275"/>
                  </a:moveTo>
                  <a:lnTo>
                    <a:pt x="210832" y="122237"/>
                  </a:lnTo>
                  <a:lnTo>
                    <a:pt x="189776" y="110070"/>
                  </a:lnTo>
                  <a:lnTo>
                    <a:pt x="189623" y="109982"/>
                  </a:lnTo>
                  <a:lnTo>
                    <a:pt x="189585" y="109804"/>
                  </a:lnTo>
                  <a:lnTo>
                    <a:pt x="189661" y="109651"/>
                  </a:lnTo>
                  <a:lnTo>
                    <a:pt x="189737" y="109512"/>
                  </a:lnTo>
                  <a:lnTo>
                    <a:pt x="189928" y="109448"/>
                  </a:lnTo>
                  <a:lnTo>
                    <a:pt x="190080" y="109550"/>
                  </a:lnTo>
                  <a:lnTo>
                    <a:pt x="211137" y="121704"/>
                  </a:lnTo>
                  <a:lnTo>
                    <a:pt x="211289" y="121793"/>
                  </a:lnTo>
                  <a:lnTo>
                    <a:pt x="211327" y="121970"/>
                  </a:lnTo>
                  <a:lnTo>
                    <a:pt x="211251" y="122123"/>
                  </a:lnTo>
                  <a:lnTo>
                    <a:pt x="211099" y="122275"/>
                  </a:lnTo>
                  <a:close/>
                </a:path>
                <a:path w="211454" h="122555">
                  <a:moveTo>
                    <a:pt x="342" y="122275"/>
                  </a:moveTo>
                  <a:lnTo>
                    <a:pt x="139" y="122224"/>
                  </a:lnTo>
                  <a:lnTo>
                    <a:pt x="0" y="121970"/>
                  </a:lnTo>
                  <a:lnTo>
                    <a:pt x="50" y="121793"/>
                  </a:lnTo>
                  <a:lnTo>
                    <a:pt x="190" y="121704"/>
                  </a:lnTo>
                  <a:lnTo>
                    <a:pt x="21259" y="109550"/>
                  </a:lnTo>
                  <a:lnTo>
                    <a:pt x="21399" y="109461"/>
                  </a:lnTo>
                  <a:lnTo>
                    <a:pt x="21589" y="109512"/>
                  </a:lnTo>
                  <a:lnTo>
                    <a:pt x="21678" y="109651"/>
                  </a:lnTo>
                  <a:lnTo>
                    <a:pt x="21755" y="109804"/>
                  </a:lnTo>
                  <a:lnTo>
                    <a:pt x="21704" y="109982"/>
                  </a:lnTo>
                  <a:lnTo>
                    <a:pt x="21564" y="110070"/>
                  </a:lnTo>
                  <a:lnTo>
                    <a:pt x="495" y="122237"/>
                  </a:lnTo>
                  <a:lnTo>
                    <a:pt x="342" y="122275"/>
                  </a:lnTo>
                  <a:close/>
                </a:path>
                <a:path w="211454" h="122555">
                  <a:moveTo>
                    <a:pt x="189928" y="12814"/>
                  </a:moveTo>
                  <a:lnTo>
                    <a:pt x="189712" y="12763"/>
                  </a:lnTo>
                  <a:lnTo>
                    <a:pt x="189585" y="12522"/>
                  </a:lnTo>
                  <a:lnTo>
                    <a:pt x="189623" y="12344"/>
                  </a:lnTo>
                  <a:lnTo>
                    <a:pt x="189776" y="12255"/>
                  </a:lnTo>
                  <a:lnTo>
                    <a:pt x="210832" y="88"/>
                  </a:lnTo>
                  <a:lnTo>
                    <a:pt x="210972" y="0"/>
                  </a:lnTo>
                  <a:lnTo>
                    <a:pt x="211162" y="50"/>
                  </a:lnTo>
                  <a:lnTo>
                    <a:pt x="211251" y="203"/>
                  </a:lnTo>
                  <a:lnTo>
                    <a:pt x="211327" y="342"/>
                  </a:lnTo>
                  <a:lnTo>
                    <a:pt x="211289" y="533"/>
                  </a:lnTo>
                  <a:lnTo>
                    <a:pt x="211137" y="622"/>
                  </a:lnTo>
                  <a:lnTo>
                    <a:pt x="190080" y="12776"/>
                  </a:lnTo>
                  <a:lnTo>
                    <a:pt x="189928" y="12814"/>
                  </a:lnTo>
                  <a:close/>
                </a:path>
              </a:pathLst>
            </a:custGeom>
            <a:ln w="12166">
              <a:solidFill>
                <a:srgbClr val="FBB7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96743" y="2402065"/>
              <a:ext cx="109461" cy="98094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4956167" y="2288532"/>
            <a:ext cx="321945" cy="334645"/>
            <a:chOff x="4956167" y="2288532"/>
            <a:chExt cx="321945" cy="334645"/>
          </a:xfrm>
        </p:grpSpPr>
        <p:sp>
          <p:nvSpPr>
            <p:cNvPr id="26" name="object 26"/>
            <p:cNvSpPr/>
            <p:nvPr/>
          </p:nvSpPr>
          <p:spPr>
            <a:xfrm>
              <a:off x="5003792" y="2467585"/>
              <a:ext cx="267970" cy="107950"/>
            </a:xfrm>
            <a:custGeom>
              <a:avLst/>
              <a:gdLst/>
              <a:ahLst/>
              <a:cxnLst/>
              <a:rect l="l" t="t" r="r" b="b"/>
              <a:pathLst>
                <a:path w="267970" h="107950">
                  <a:moveTo>
                    <a:pt x="64274" y="107395"/>
                  </a:moveTo>
                  <a:lnTo>
                    <a:pt x="64109" y="107357"/>
                  </a:lnTo>
                  <a:lnTo>
                    <a:pt x="126" y="43375"/>
                  </a:lnTo>
                  <a:lnTo>
                    <a:pt x="0" y="43045"/>
                  </a:lnTo>
                  <a:lnTo>
                    <a:pt x="10641" y="33574"/>
                  </a:lnTo>
                  <a:lnTo>
                    <a:pt x="25166" y="23850"/>
                  </a:lnTo>
                  <a:lnTo>
                    <a:pt x="43209" y="16214"/>
                  </a:lnTo>
                  <a:lnTo>
                    <a:pt x="64274" y="13123"/>
                  </a:lnTo>
                  <a:lnTo>
                    <a:pt x="75360" y="13740"/>
                  </a:lnTo>
                  <a:lnTo>
                    <a:pt x="84835" y="15482"/>
                  </a:lnTo>
                  <a:lnTo>
                    <a:pt x="93264" y="18192"/>
                  </a:lnTo>
                  <a:lnTo>
                    <a:pt x="101206" y="21709"/>
                  </a:lnTo>
                  <a:lnTo>
                    <a:pt x="179438" y="21709"/>
                  </a:lnTo>
                  <a:lnTo>
                    <a:pt x="186930" y="23190"/>
                  </a:lnTo>
                  <a:lnTo>
                    <a:pt x="193103" y="27238"/>
                  </a:lnTo>
                  <a:lnTo>
                    <a:pt x="197361" y="33255"/>
                  </a:lnTo>
                  <a:lnTo>
                    <a:pt x="199110" y="40644"/>
                  </a:lnTo>
                  <a:lnTo>
                    <a:pt x="234010" y="5757"/>
                  </a:lnTo>
                  <a:lnTo>
                    <a:pt x="240517" y="1437"/>
                  </a:lnTo>
                  <a:lnTo>
                    <a:pt x="247929" y="0"/>
                  </a:lnTo>
                  <a:lnTo>
                    <a:pt x="255341" y="1441"/>
                  </a:lnTo>
                  <a:lnTo>
                    <a:pt x="261848" y="5757"/>
                  </a:lnTo>
                  <a:lnTo>
                    <a:pt x="265556" y="9453"/>
                  </a:lnTo>
                  <a:lnTo>
                    <a:pt x="267601" y="14393"/>
                  </a:lnTo>
                  <a:lnTo>
                    <a:pt x="267601" y="19677"/>
                  </a:lnTo>
                  <a:lnTo>
                    <a:pt x="267601" y="24947"/>
                  </a:lnTo>
                  <a:lnTo>
                    <a:pt x="207060" y="88384"/>
                  </a:lnTo>
                  <a:lnTo>
                    <a:pt x="179438" y="99826"/>
                  </a:lnTo>
                  <a:lnTo>
                    <a:pt x="82537" y="99826"/>
                  </a:lnTo>
                  <a:lnTo>
                    <a:pt x="75717" y="99826"/>
                  </a:lnTo>
                  <a:lnTo>
                    <a:pt x="69316" y="102493"/>
                  </a:lnTo>
                  <a:lnTo>
                    <a:pt x="64503" y="107307"/>
                  </a:lnTo>
                  <a:lnTo>
                    <a:pt x="64363" y="107395"/>
                  </a:lnTo>
                  <a:close/>
                </a:path>
                <a:path w="267970" h="107950">
                  <a:moveTo>
                    <a:pt x="800" y="43146"/>
                  </a:moveTo>
                  <a:lnTo>
                    <a:pt x="64274" y="106621"/>
                  </a:lnTo>
                  <a:lnTo>
                    <a:pt x="69189" y="101833"/>
                  </a:lnTo>
                  <a:lnTo>
                    <a:pt x="75653" y="99191"/>
                  </a:lnTo>
                  <a:lnTo>
                    <a:pt x="82537" y="99191"/>
                  </a:lnTo>
                  <a:lnTo>
                    <a:pt x="179438" y="99191"/>
                  </a:lnTo>
                  <a:lnTo>
                    <a:pt x="186992" y="98453"/>
                  </a:lnTo>
                  <a:lnTo>
                    <a:pt x="261404" y="33151"/>
                  </a:lnTo>
                  <a:lnTo>
                    <a:pt x="266953" y="24782"/>
                  </a:lnTo>
                  <a:lnTo>
                    <a:pt x="266953" y="19677"/>
                  </a:lnTo>
                  <a:lnTo>
                    <a:pt x="266953" y="14571"/>
                  </a:lnTo>
                  <a:lnTo>
                    <a:pt x="264985" y="9783"/>
                  </a:lnTo>
                  <a:lnTo>
                    <a:pt x="261404" y="6202"/>
                  </a:lnTo>
                  <a:lnTo>
                    <a:pt x="255103" y="2023"/>
                  </a:lnTo>
                  <a:lnTo>
                    <a:pt x="247929" y="630"/>
                  </a:lnTo>
                  <a:lnTo>
                    <a:pt x="240755" y="2023"/>
                  </a:lnTo>
                  <a:lnTo>
                    <a:pt x="234454" y="6202"/>
                  </a:lnTo>
                  <a:lnTo>
                    <a:pt x="199123" y="41533"/>
                  </a:lnTo>
                  <a:lnTo>
                    <a:pt x="197540" y="49143"/>
                  </a:lnTo>
                  <a:lnTo>
                    <a:pt x="193309" y="55360"/>
                  </a:lnTo>
                  <a:lnTo>
                    <a:pt x="187064" y="59553"/>
                  </a:lnTo>
                  <a:lnTo>
                    <a:pt x="179438" y="61091"/>
                  </a:lnTo>
                  <a:lnTo>
                    <a:pt x="128892" y="61091"/>
                  </a:lnTo>
                  <a:lnTo>
                    <a:pt x="128714" y="61091"/>
                  </a:lnTo>
                  <a:lnTo>
                    <a:pt x="128574" y="60952"/>
                  </a:lnTo>
                  <a:lnTo>
                    <a:pt x="128574" y="60774"/>
                  </a:lnTo>
                  <a:lnTo>
                    <a:pt x="128574" y="60596"/>
                  </a:lnTo>
                  <a:lnTo>
                    <a:pt x="128714" y="60456"/>
                  </a:lnTo>
                  <a:lnTo>
                    <a:pt x="128892" y="60456"/>
                  </a:lnTo>
                  <a:lnTo>
                    <a:pt x="179438" y="60456"/>
                  </a:lnTo>
                  <a:lnTo>
                    <a:pt x="186845" y="58956"/>
                  </a:lnTo>
                  <a:lnTo>
                    <a:pt x="192901" y="54868"/>
                  </a:lnTo>
                  <a:lnTo>
                    <a:pt x="196988" y="48808"/>
                  </a:lnTo>
                  <a:lnTo>
                    <a:pt x="198488" y="41394"/>
                  </a:lnTo>
                  <a:lnTo>
                    <a:pt x="196988" y="33986"/>
                  </a:lnTo>
                  <a:lnTo>
                    <a:pt x="192901" y="27930"/>
                  </a:lnTo>
                  <a:lnTo>
                    <a:pt x="186845" y="23843"/>
                  </a:lnTo>
                  <a:lnTo>
                    <a:pt x="179438" y="22344"/>
                  </a:lnTo>
                  <a:lnTo>
                    <a:pt x="101130" y="22344"/>
                  </a:lnTo>
                  <a:lnTo>
                    <a:pt x="100990" y="22318"/>
                  </a:lnTo>
                  <a:lnTo>
                    <a:pt x="93096" y="18818"/>
                  </a:lnTo>
                  <a:lnTo>
                    <a:pt x="84718" y="16121"/>
                  </a:lnTo>
                  <a:lnTo>
                    <a:pt x="75297" y="14385"/>
                  </a:lnTo>
                  <a:lnTo>
                    <a:pt x="64274" y="13771"/>
                  </a:lnTo>
                  <a:lnTo>
                    <a:pt x="43500" y="16804"/>
                  </a:lnTo>
                  <a:lnTo>
                    <a:pt x="25674" y="24306"/>
                  </a:lnTo>
                  <a:lnTo>
                    <a:pt x="11280" y="33884"/>
                  </a:lnTo>
                  <a:lnTo>
                    <a:pt x="800" y="43146"/>
                  </a:lnTo>
                  <a:close/>
                </a:path>
              </a:pathLst>
            </a:custGeom>
            <a:ln w="12801">
              <a:solidFill>
                <a:srgbClr val="279438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6167" y="2499289"/>
              <a:ext cx="123342" cy="123342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54401" y="2288532"/>
              <a:ext cx="166420" cy="166420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6223416" y="2292016"/>
            <a:ext cx="320675" cy="320675"/>
            <a:chOff x="6223416" y="2292016"/>
            <a:chExt cx="320675" cy="320675"/>
          </a:xfrm>
        </p:grpSpPr>
        <p:sp>
          <p:nvSpPr>
            <p:cNvPr id="30" name="object 30"/>
            <p:cNvSpPr/>
            <p:nvPr/>
          </p:nvSpPr>
          <p:spPr>
            <a:xfrm>
              <a:off x="6229817" y="2605337"/>
              <a:ext cx="307975" cy="635"/>
            </a:xfrm>
            <a:custGeom>
              <a:avLst/>
              <a:gdLst/>
              <a:ahLst/>
              <a:cxnLst/>
              <a:rect l="l" t="t" r="r" b="b"/>
              <a:pathLst>
                <a:path w="307975" h="635">
                  <a:moveTo>
                    <a:pt x="-6400" y="317"/>
                  </a:moveTo>
                  <a:lnTo>
                    <a:pt x="314274" y="317"/>
                  </a:lnTo>
                </a:path>
              </a:pathLst>
            </a:custGeom>
            <a:ln w="13436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223734" y="2292016"/>
              <a:ext cx="320040" cy="268833"/>
            </a:xfrm>
            <a:prstGeom prst="rect">
              <a:avLst/>
            </a:prstGeom>
          </p:spPr>
        </p:pic>
      </p:grpSp>
      <p:sp>
        <p:nvSpPr>
          <p:cNvPr id="32" name="object 32"/>
          <p:cNvSpPr/>
          <p:nvPr/>
        </p:nvSpPr>
        <p:spPr>
          <a:xfrm>
            <a:off x="3818539" y="3012898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5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3" name="object 33"/>
          <p:cNvGrpSpPr/>
          <p:nvPr/>
        </p:nvGrpSpPr>
        <p:grpSpPr>
          <a:xfrm>
            <a:off x="5078313" y="3005564"/>
            <a:ext cx="78740" cy="78740"/>
            <a:chOff x="5078313" y="3005564"/>
            <a:chExt cx="78740" cy="78740"/>
          </a:xfrm>
        </p:grpSpPr>
        <p:sp>
          <p:nvSpPr>
            <p:cNvPr id="34" name="object 34"/>
            <p:cNvSpPr/>
            <p:nvPr/>
          </p:nvSpPr>
          <p:spPr>
            <a:xfrm>
              <a:off x="5088055" y="3015123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89" h="59055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5087838" y="3015089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" name="object 36"/>
          <p:cNvGrpSpPr/>
          <p:nvPr/>
        </p:nvGrpSpPr>
        <p:grpSpPr>
          <a:xfrm>
            <a:off x="6345237" y="3005564"/>
            <a:ext cx="78740" cy="78740"/>
            <a:chOff x="6345237" y="3005564"/>
            <a:chExt cx="78740" cy="78740"/>
          </a:xfrm>
        </p:grpSpPr>
        <p:sp>
          <p:nvSpPr>
            <p:cNvPr id="37" name="object 37"/>
            <p:cNvSpPr/>
            <p:nvPr/>
          </p:nvSpPr>
          <p:spPr>
            <a:xfrm>
              <a:off x="6354991" y="3015123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89" h="59055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6354762" y="3015089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/>
          <p:cNvSpPr/>
          <p:nvPr/>
        </p:nvSpPr>
        <p:spPr>
          <a:xfrm>
            <a:off x="3818539" y="326389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39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0" name="object 4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076604" y="3255111"/>
            <a:ext cx="82016" cy="82003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343539" y="3255111"/>
            <a:ext cx="82016" cy="82003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549525" y="3553244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4">
                <a:moveTo>
                  <a:pt x="0" y="33108"/>
                </a:moveTo>
                <a:lnTo>
                  <a:pt x="23241" y="58458"/>
                </a:lnTo>
                <a:lnTo>
                  <a:pt x="65862" y="0"/>
                </a:lnTo>
              </a:path>
            </a:pathLst>
          </a:custGeom>
          <a:ln w="19050">
            <a:solidFill>
              <a:srgbClr val="66B3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636393" y="3512413"/>
            <a:ext cx="1047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>
                <a:solidFill>
                  <a:srgbClr val="575756"/>
                </a:solidFill>
                <a:latin typeface="Trebuchet MS"/>
                <a:cs typeface="Trebuchet MS"/>
              </a:rPr>
              <a:t>Sí</a:t>
            </a:r>
            <a:endParaRPr sz="800">
              <a:latin typeface="Trebuchet MS"/>
              <a:cs typeface="Trebuchet MS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997197" y="3548104"/>
            <a:ext cx="78740" cy="78740"/>
            <a:chOff x="997197" y="3548104"/>
            <a:chExt cx="78740" cy="78740"/>
          </a:xfrm>
        </p:grpSpPr>
        <p:sp>
          <p:nvSpPr>
            <p:cNvPr id="45" name="object 45"/>
            <p:cNvSpPr/>
            <p:nvPr/>
          </p:nvSpPr>
          <p:spPr>
            <a:xfrm>
              <a:off x="1006948" y="3557676"/>
              <a:ext cx="59690" cy="59055"/>
            </a:xfrm>
            <a:custGeom>
              <a:avLst/>
              <a:gdLst/>
              <a:ahLst/>
              <a:cxnLst/>
              <a:rect l="l" t="t" r="r" b="b"/>
              <a:pathLst>
                <a:path w="59690" h="59054">
                  <a:moveTo>
                    <a:pt x="0" y="58864"/>
                  </a:moveTo>
                  <a:lnTo>
                    <a:pt x="59334" y="0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006722" y="3557629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90" h="59689">
                  <a:moveTo>
                    <a:pt x="0" y="0"/>
                  </a:moveTo>
                  <a:lnTo>
                    <a:pt x="59550" y="59562"/>
                  </a:lnTo>
                </a:path>
              </a:pathLst>
            </a:custGeom>
            <a:ln w="19050">
              <a:solidFill>
                <a:srgbClr val="CD171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" name="object 47"/>
          <p:cNvSpPr txBox="1"/>
          <p:nvPr/>
        </p:nvSpPr>
        <p:spPr>
          <a:xfrm>
            <a:off x="1089324" y="3512413"/>
            <a:ext cx="1498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5">
                <a:solidFill>
                  <a:srgbClr val="575756"/>
                </a:solidFill>
                <a:latin typeface="Trebuchet MS"/>
                <a:cs typeface="Trebuchet MS"/>
              </a:rPr>
              <a:t>No</a:t>
            </a:r>
            <a:endParaRPr sz="800">
              <a:latin typeface="Trebuchet MS"/>
              <a:cs typeface="Trebuchet MS"/>
            </a:endParaRPr>
          </a:p>
        </p:txBody>
      </p:sp>
      <p:pic>
        <p:nvPicPr>
          <p:cNvPr id="48" name="object 4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454405" y="3544706"/>
            <a:ext cx="82016" cy="82003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1551973" y="3512413"/>
            <a:ext cx="5391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575756"/>
                </a:solidFill>
                <a:latin typeface="Trebuchet MS"/>
                <a:cs typeface="Trebuchet MS"/>
              </a:rPr>
              <a:t>Parcialment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27300" y="3983563"/>
            <a:ext cx="3474085" cy="20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-30" b="1">
                <a:latin typeface="Tahoma"/>
                <a:cs typeface="Tahoma"/>
              </a:rPr>
              <a:t>Descripció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dels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objectius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5" b="1">
                <a:latin typeface="Tahoma"/>
                <a:cs typeface="Tahoma"/>
              </a:rPr>
              <a:t>del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5" b="1">
                <a:latin typeface="Tahoma"/>
                <a:cs typeface="Tahoma"/>
              </a:rPr>
              <a:t>2018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i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reptes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5" b="1">
                <a:latin typeface="Tahoma"/>
                <a:cs typeface="Tahoma"/>
              </a:rPr>
              <a:t>del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70" b="1">
                <a:latin typeface="Tahoma"/>
                <a:cs typeface="Tahoma"/>
              </a:rPr>
              <a:t>2019</a:t>
            </a:r>
            <a:endParaRPr sz="1150">
              <a:latin typeface="Tahoma"/>
              <a:cs typeface="Tahoma"/>
            </a:endParaRPr>
          </a:p>
        </p:txBody>
      </p: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416175" y="4415001"/>
          <a:ext cx="6458585" cy="2542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7770"/>
                <a:gridCol w="1079500"/>
                <a:gridCol w="1071245"/>
                <a:gridCol w="1198244"/>
                <a:gridCol w="972820"/>
                <a:gridCol w="930275"/>
              </a:tblGrid>
              <a:tr h="236093">
                <a:tc gridSpan="6">
                  <a:txBody>
                    <a:bodyPr/>
                    <a:lstStyle/>
                    <a:p>
                      <a:pPr marL="127000">
                        <a:lnSpc>
                          <a:spcPts val="1300"/>
                        </a:lnSpc>
                      </a:pPr>
                      <a:r>
                        <a:rPr dirty="0" sz="1100" spc="-15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CEMENTIRIS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12722">
                <a:tc gridSpan="3">
                  <a:txBody>
                    <a:bodyPr/>
                    <a:lstStyle/>
                    <a:p>
                      <a:pPr algn="ctr" marL="127635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158115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36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7655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51130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8765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539911">
                <a:tc>
                  <a:txBody>
                    <a:bodyPr/>
                    <a:lstStyle/>
                    <a:p>
                      <a:pPr algn="ctr" marL="204470" marR="7048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desenvolupament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ruta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cultural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cementiri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Andreu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Departament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marL="175895" marR="42545" indent="9588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Qualitat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Cementiris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posat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codi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plànol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l’entrada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cementiri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232410" marR="9906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explicacions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fotografies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perquè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85420" marR="52069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visitants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puguin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visita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manera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individual.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teníem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9525"/>
                </a:tc>
                <a:tc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teníem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9525"/>
                </a:tc>
                <a:tc>
                  <a:txBody>
                    <a:bodyPr/>
                    <a:lstStyle/>
                    <a:p>
                      <a:pPr algn="ctr" marL="46990" marR="14351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Índex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satisfacció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ciutadania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Cementiris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 spc="-35">
                          <a:latin typeface="Trebuchet MS"/>
                          <a:cs typeface="Trebuchet MS"/>
                        </a:rPr>
                        <a:t>Barcelona.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95885" marR="193040">
                        <a:lnSpc>
                          <a:spcPts val="800"/>
                        </a:lnSpc>
                        <a:spcBef>
                          <a:spcPts val="28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director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cementiris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gestionats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Cementiris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marL="240029" marR="268605" indent="-8001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tenim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  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ambiental.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marL="349250" marR="119380" indent="-8255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tenim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  </a:t>
                      </a:r>
                      <a:r>
                        <a:rPr dirty="0" sz="700" spc="-40">
                          <a:latin typeface="Trebuchet MS"/>
                          <a:cs typeface="Trebuchet MS"/>
                        </a:rPr>
                        <a:t>econòmic.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</a:tr>
            </a:tbl>
          </a:graphicData>
        </a:graphic>
      </p:graphicFrame>
      <p:pic>
        <p:nvPicPr>
          <p:cNvPr id="52" name="object 5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0000" y="4658319"/>
            <a:ext cx="6480003" cy="2538521"/>
          </a:xfrm>
          <a:prstGeom prst="rect">
            <a:avLst/>
          </a:prstGeom>
        </p:spPr>
      </p:pic>
      <p:graphicFrame>
        <p:nvGraphicFramePr>
          <p:cNvPr id="53" name="object 53"/>
          <p:cNvGraphicFramePr>
            <a:graphicFrameLocks noGrp="1"/>
          </p:cNvGraphicFramePr>
          <p:nvPr/>
        </p:nvGraphicFramePr>
        <p:xfrm>
          <a:off x="416175" y="7460846"/>
          <a:ext cx="6552565" cy="24409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8245"/>
                <a:gridCol w="1085850"/>
                <a:gridCol w="1083309"/>
                <a:gridCol w="1098550"/>
                <a:gridCol w="1108075"/>
                <a:gridCol w="980440"/>
              </a:tblGrid>
              <a:tr h="236093">
                <a:tc gridSpan="6">
                  <a:txBody>
                    <a:bodyPr/>
                    <a:lstStyle/>
                    <a:p>
                      <a:pPr marL="127000">
                        <a:lnSpc>
                          <a:spcPts val="1300"/>
                        </a:lnSpc>
                      </a:pPr>
                      <a:r>
                        <a:rPr dirty="0" sz="1100" spc="-30" b="1">
                          <a:solidFill>
                            <a:srgbClr val="DD132C"/>
                          </a:solidFill>
                          <a:latin typeface="Tahoma"/>
                          <a:cs typeface="Tahoma"/>
                        </a:rPr>
                        <a:t>TIBIDABO</a:t>
                      </a:r>
                      <a:endParaRPr sz="11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12722">
                <a:tc gridSpan="3">
                  <a:txBody>
                    <a:bodyPr/>
                    <a:lstStyle/>
                    <a:p>
                      <a:pPr algn="ctr" marL="11938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Objectius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56515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900" b="1">
                          <a:latin typeface="Tahoma"/>
                          <a:cs typeface="Tahoma"/>
                        </a:rPr>
                        <a:t>Reptes</a:t>
                      </a:r>
                      <a:r>
                        <a:rPr dirty="0" sz="900" spc="10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2</a:t>
                      </a:r>
                      <a:r>
                        <a:rPr dirty="0" sz="900" spc="-40" b="1">
                          <a:latin typeface="Tahoma"/>
                          <a:cs typeface="Tahoma"/>
                        </a:rPr>
                        <a:t>0</a:t>
                      </a:r>
                      <a:r>
                        <a:rPr dirty="0" sz="900" spc="-55" b="1">
                          <a:latin typeface="Tahoma"/>
                          <a:cs typeface="Tahoma"/>
                        </a:rPr>
                        <a:t>1</a:t>
                      </a:r>
                      <a:r>
                        <a:rPr dirty="0" sz="900" b="1">
                          <a:latin typeface="Tahoma"/>
                          <a:cs typeface="Tahoma"/>
                        </a:rPr>
                        <a:t>9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4135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36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711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82575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 marR="8255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dirty="0" sz="800" spc="-60" b="1">
                          <a:solidFill>
                            <a:srgbClr val="FBB700"/>
                          </a:solidFill>
                          <a:latin typeface="Tahoma"/>
                          <a:cs typeface="Tahoma"/>
                        </a:rPr>
                        <a:t>SOCIAL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43204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800" spc="-50" b="1">
                          <a:solidFill>
                            <a:srgbClr val="279438"/>
                          </a:solidFill>
                          <a:latin typeface="Tahoma"/>
                          <a:cs typeface="Tahoma"/>
                        </a:rPr>
                        <a:t>AMBIENTAL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235585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800" spc="-60" b="1">
                          <a:solidFill>
                            <a:srgbClr val="365099"/>
                          </a:solidFill>
                          <a:latin typeface="Tahoma"/>
                          <a:cs typeface="Tahoma"/>
                        </a:rPr>
                        <a:t>ECONÒMIC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1438311">
                <a:tc>
                  <a:txBody>
                    <a:bodyPr/>
                    <a:lstStyle/>
                    <a:p>
                      <a:pPr algn="ctr" marL="250825" marR="10795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creat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consolidat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formes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ara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butlletins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informatius,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SMS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187960" marR="4508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treballadores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també)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pantalles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comunicació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interna,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entre  </a:t>
                      </a:r>
                      <a:r>
                        <a:rPr dirty="0" sz="700" spc="-55">
                          <a:latin typeface="Trebuchet MS"/>
                          <a:cs typeface="Trebuchet MS"/>
                        </a:rPr>
                        <a:t>d’altres.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52705" marR="3429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57,05%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visitants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accedit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ibidabo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ho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mitjançant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transport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públic,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però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assolit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repte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previst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60%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visitants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causa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l’avaria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funicular).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estudi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l’accés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cim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 spc="-6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ibidabo.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52705" marR="3429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Integració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jardí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vertical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façana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l’edifici  </a:t>
                      </a:r>
                      <a:r>
                        <a:rPr dirty="0" sz="700" spc="-45">
                          <a:latin typeface="Trebuchet MS"/>
                          <a:cs typeface="Trebuchet MS"/>
                        </a:rPr>
                        <a:t>d’oficines.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41910" marR="3302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culpa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pluja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(climatologia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adversa),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tancament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funicular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novembre,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davallada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turisme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ciutat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Barcelona,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poca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afluència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climatologia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0960" marR="52069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molta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afluència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demanda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retinguda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s’han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aconseguit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parcialment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objectius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van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fixa</a:t>
                      </a:r>
                      <a:r>
                        <a:rPr dirty="0" sz="700" spc="-50">
                          <a:latin typeface="Trebuchet MS"/>
                          <a:cs typeface="Trebuchet MS"/>
                        </a:rPr>
                        <a:t>r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108585" marR="12255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l’experiència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clientela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mobilitat,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impulsar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sostenibilitat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ambiental,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fomentar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l’aprenentatge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través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diversió,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potenciar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40640" marR="5461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l’escolta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activa,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incrementar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disponibilitat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instal·lacions,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garantir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54610" marR="68580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qualitat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servei,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satisfacció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potenciar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45720" marR="5905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persones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treballadores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ambaixadores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parc.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just" marL="92710" marR="153035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Materialitzar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derivades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l’auditoria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energètica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2018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per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optimitzar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recursos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  <a:p>
                      <a:pPr algn="ctr" marL="62230" marR="122555">
                        <a:lnSpc>
                          <a:spcPts val="800"/>
                        </a:lnSpc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l’impacte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medi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ambient.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més,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seguiment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vegetació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començar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accions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fi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reduir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plàstic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d’un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sol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ús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zero.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 algn="ctr" marL="130175" marR="119380">
                        <a:lnSpc>
                          <a:spcPts val="800"/>
                        </a:lnSpc>
                        <a:spcBef>
                          <a:spcPts val="135"/>
                        </a:spcBef>
                      </a:pPr>
                      <a:r>
                        <a:rPr dirty="0" sz="700">
                          <a:latin typeface="Trebuchet MS"/>
                          <a:cs typeface="Trebuchet MS"/>
                        </a:rPr>
                        <a:t>Mantenir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l’equilibri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econòmicofinancer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millorar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7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700">
                          <a:latin typeface="Trebuchet MS"/>
                          <a:cs typeface="Trebuchet MS"/>
                        </a:rPr>
                        <a:t>marge.</a:t>
                      </a:r>
                      <a:endParaRPr sz="7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</a:tr>
            </a:tbl>
          </a:graphicData>
        </a:graphic>
      </p:graphicFrame>
      <p:pic>
        <p:nvPicPr>
          <p:cNvPr id="54" name="object 5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0000" y="7704164"/>
            <a:ext cx="6480003" cy="2436921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7168716" y="10226909"/>
            <a:ext cx="26797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40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96728" y="10220242"/>
            <a:ext cx="180721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59194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102-40,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r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43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416125"/>
            <a:ext cx="6506209" cy="3063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5" b="1">
                <a:latin typeface="Tahoma"/>
                <a:cs typeface="Tahoma"/>
              </a:rPr>
              <a:t>P</a:t>
            </a:r>
            <a:r>
              <a:rPr dirty="0" sz="2200" spc="-110" b="1">
                <a:latin typeface="Tahoma"/>
                <a:cs typeface="Tahoma"/>
              </a:rPr>
              <a:t>arts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65" b="1">
                <a:latin typeface="Tahoma"/>
                <a:cs typeface="Tahoma"/>
              </a:rPr>
              <a:t>in</a:t>
            </a:r>
            <a:r>
              <a:rPr dirty="0" sz="2200" spc="-105" b="1">
                <a:latin typeface="Tahoma"/>
                <a:cs typeface="Tahoma"/>
              </a:rPr>
              <a:t>t</a:t>
            </a:r>
            <a:r>
              <a:rPr dirty="0" sz="2200" spc="-95" b="1">
                <a:latin typeface="Tahoma"/>
                <a:cs typeface="Tahoma"/>
              </a:rPr>
              <a:t>eressades</a:t>
            </a:r>
            <a:endParaRPr sz="22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2025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interacció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contínua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què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opera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això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considerem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fonamental</a:t>
            </a:r>
            <a:r>
              <a:rPr dirty="0" sz="1000" spc="-55">
                <a:latin typeface="Trebuchet MS"/>
                <a:cs typeface="Trebuchet MS"/>
              </a:rPr>
              <a:t> tenir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30">
                <a:latin typeface="Trebuchet MS"/>
                <a:cs typeface="Trebuchet MS"/>
              </a:rPr>
              <a:t>interessades.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varietat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negocis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companyia </a:t>
            </a:r>
            <a:r>
              <a:rPr dirty="0" sz="1000" spc="-45">
                <a:latin typeface="Trebuchet MS"/>
                <a:cs typeface="Trebuchet MS"/>
              </a:rPr>
              <a:t>forma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xarxa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relacions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complexa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45">
                <a:latin typeface="Trebuchet MS"/>
                <a:cs typeface="Trebuchet MS"/>
              </a:rPr>
              <a:t>alhora, particular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>
                <a:latin typeface="Trebuchet MS"/>
                <a:cs typeface="Trebuchet MS"/>
              </a:rPr>
              <a:t>cadascun </a:t>
            </a:r>
            <a:r>
              <a:rPr dirty="0" sz="1000" spc="-30">
                <a:latin typeface="Trebuchet MS"/>
                <a:cs typeface="Trebuchet MS"/>
              </a:rPr>
              <a:t>d’aquests </a:t>
            </a:r>
            <a:r>
              <a:rPr dirty="0" sz="1000" spc="-25">
                <a:latin typeface="Trebuchet MS"/>
                <a:cs typeface="Trebuchet MS"/>
              </a:rPr>
              <a:t>negocis.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Memòria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20">
                <a:latin typeface="Trebuchet MS"/>
                <a:cs typeface="Trebuchet MS"/>
              </a:rPr>
              <a:t>comunicar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aquests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30">
                <a:latin typeface="Trebuchet MS"/>
                <a:cs typeface="Trebuchet MS"/>
              </a:rPr>
              <a:t>resposta a les </a:t>
            </a:r>
            <a:r>
              <a:rPr dirty="0" sz="1000" spc="-25">
                <a:latin typeface="Trebuchet MS"/>
                <a:cs typeface="Trebuchet MS"/>
              </a:rPr>
              <a:t>inquietuds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</a:t>
            </a:r>
            <a:r>
              <a:rPr dirty="0" sz="1000" spc="-25">
                <a:latin typeface="Trebuchet MS"/>
                <a:cs typeface="Trebuchet MS"/>
              </a:rPr>
              <a:t> interessades </a:t>
            </a:r>
            <a:r>
              <a:rPr dirty="0" sz="1000" spc="-40">
                <a:latin typeface="Trebuchet MS"/>
                <a:cs typeface="Trebuchet MS"/>
              </a:rPr>
              <a:t>tenen</a:t>
            </a:r>
            <a:r>
              <a:rPr dirty="0" sz="1000" spc="-25">
                <a:latin typeface="Trebuchet MS"/>
                <a:cs typeface="Trebuchet MS"/>
              </a:rPr>
              <a:t> envers </a:t>
            </a:r>
            <a:r>
              <a:rPr dirty="0" sz="1000" spc="-40">
                <a:latin typeface="Trebuchet MS"/>
                <a:cs typeface="Trebuchet MS"/>
              </a:rPr>
              <a:t>nosaltres.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45">
                <a:latin typeface="Trebuchet MS"/>
                <a:cs typeface="Trebuchet MS"/>
              </a:rPr>
              <a:t>revisat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metodologia </a:t>
            </a:r>
            <a:r>
              <a:rPr dirty="0" sz="1000" spc="-50">
                <a:latin typeface="Trebuchet MS"/>
                <a:cs typeface="Trebuchet MS"/>
              </a:rPr>
              <a:t>d’identificació, </a:t>
            </a:r>
            <a:r>
              <a:rPr dirty="0" sz="1000" spc="-40">
                <a:latin typeface="Trebuchet MS"/>
                <a:cs typeface="Trebuchet MS"/>
              </a:rPr>
              <a:t>revisió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priorització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30">
                <a:latin typeface="Trebuchet MS"/>
                <a:cs typeface="Trebuchet MS"/>
              </a:rPr>
              <a:t>interessades.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55">
                <a:latin typeface="Trebuchet MS"/>
                <a:cs typeface="Trebuchet MS"/>
              </a:rPr>
              <a:t>identificat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sis </a:t>
            </a:r>
            <a:r>
              <a:rPr dirty="0" sz="1000" spc="-10">
                <a:latin typeface="Trebuchet MS"/>
                <a:cs typeface="Trebuchet MS"/>
              </a:rPr>
              <a:t>grans </a:t>
            </a:r>
            <a:r>
              <a:rPr dirty="0" sz="1000" spc="-20">
                <a:latin typeface="Trebuchet MS"/>
                <a:cs typeface="Trebuchet MS"/>
              </a:rPr>
              <a:t>grups: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ciutadania,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60">
                <a:latin typeface="Trebuchet MS"/>
                <a:cs typeface="Trebuchet MS"/>
              </a:rPr>
              <a:t>entitats,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l’Administració </a:t>
            </a:r>
            <a:r>
              <a:rPr dirty="0" sz="1000" spc="-30">
                <a:latin typeface="Trebuchet MS"/>
                <a:cs typeface="Trebuchet MS"/>
              </a:rPr>
              <a:t>pública, </a:t>
            </a:r>
            <a:r>
              <a:rPr dirty="0" sz="1000" spc="-55">
                <a:latin typeface="Trebuchet MS"/>
                <a:cs typeface="Trebuchet MS"/>
              </a:rPr>
              <a:t>l’accionariat,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col·laboracions </a:t>
            </a:r>
            <a:r>
              <a:rPr dirty="0" sz="1000" spc="-40">
                <a:latin typeface="Trebuchet MS"/>
                <a:cs typeface="Trebuchet MS"/>
              </a:rPr>
              <a:t>contractuals. </a:t>
            </a:r>
            <a:r>
              <a:rPr dirty="0" sz="1000" spc="-10">
                <a:latin typeface="Trebuchet MS"/>
                <a:cs typeface="Trebuchet MS"/>
              </a:rPr>
              <a:t>Aquests </a:t>
            </a:r>
            <a:r>
              <a:rPr dirty="0" sz="1000" spc="-5">
                <a:latin typeface="Trebuchet MS"/>
                <a:cs typeface="Trebuchet MS"/>
              </a:rPr>
              <a:t>grups es </a:t>
            </a:r>
            <a:r>
              <a:rPr dirty="0" sz="1000" spc="-10">
                <a:latin typeface="Trebuchet MS"/>
                <a:cs typeface="Trebuchet MS"/>
              </a:rPr>
              <a:t>desglossen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30">
                <a:latin typeface="Trebuchet MS"/>
                <a:cs typeface="Trebuchet MS"/>
              </a:rPr>
              <a:t>25 </a:t>
            </a:r>
            <a:r>
              <a:rPr dirty="0" sz="1000">
                <a:latin typeface="Trebuchet MS"/>
                <a:cs typeface="Trebuchet MS"/>
              </a:rPr>
              <a:t>subgrups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concurrència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impacte </a:t>
            </a:r>
            <a:r>
              <a:rPr dirty="0" sz="1000" spc="-45">
                <a:latin typeface="Trebuchet MS"/>
                <a:cs typeface="Trebuchet MS"/>
              </a:rPr>
              <a:t>diferents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5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 negoci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45">
                <a:latin typeface="Trebuchet MS"/>
                <a:cs typeface="Trebuchet MS"/>
              </a:rPr>
              <a:t>corporatiu. </a:t>
            </a:r>
            <a:r>
              <a:rPr dirty="0" sz="1000" spc="-30">
                <a:latin typeface="Trebuchet MS"/>
                <a:cs typeface="Trebuchet MS"/>
              </a:rPr>
              <a:t>Sota els paràme-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probabilitat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impacte,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pondera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rellevància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cadascuna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60">
                <a:latin typeface="Trebuchet MS"/>
                <a:cs typeface="Trebuchet MS"/>
              </a:rPr>
              <a:t>activitats,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d’aquí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s’identifiquen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interessos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concretes.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D’acord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expressa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estratègic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2018-2023,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l’escolta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activa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línia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estratègica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propers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permetrà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establir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diàleg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grups.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20004" y="4995532"/>
            <a:ext cx="5406294" cy="4951238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5625662" y="6405774"/>
            <a:ext cx="1161415" cy="23050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350" spc="-75" b="1">
                <a:solidFill>
                  <a:srgbClr val="559BB0"/>
                </a:solidFill>
                <a:latin typeface="Verdana"/>
                <a:cs typeface="Verdana"/>
              </a:rPr>
              <a:t>CIU</a:t>
            </a:r>
            <a:r>
              <a:rPr dirty="0" sz="1350" spc="-160" b="1">
                <a:solidFill>
                  <a:srgbClr val="559BB0"/>
                </a:solidFill>
                <a:latin typeface="Verdana"/>
                <a:cs typeface="Verdana"/>
              </a:rPr>
              <a:t>T</a:t>
            </a:r>
            <a:r>
              <a:rPr dirty="0" sz="1350" spc="-70" b="1">
                <a:solidFill>
                  <a:srgbClr val="559BB0"/>
                </a:solidFill>
                <a:latin typeface="Verdana"/>
                <a:cs typeface="Verdana"/>
              </a:rPr>
              <a:t>A</a:t>
            </a:r>
            <a:r>
              <a:rPr dirty="0" sz="1350" spc="-130" b="1">
                <a:solidFill>
                  <a:srgbClr val="559BB0"/>
                </a:solidFill>
                <a:latin typeface="Verdana"/>
                <a:cs typeface="Verdana"/>
              </a:rPr>
              <a:t>D</a:t>
            </a:r>
            <a:r>
              <a:rPr dirty="0" sz="1350" spc="-95" b="1">
                <a:solidFill>
                  <a:srgbClr val="559BB0"/>
                </a:solidFill>
                <a:latin typeface="Verdana"/>
                <a:cs typeface="Verdana"/>
              </a:rPr>
              <a:t>ANIA</a:t>
            </a:r>
            <a:endParaRPr sz="135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783862" y="8350005"/>
            <a:ext cx="889000" cy="23050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350" spc="-80" b="1">
                <a:solidFill>
                  <a:srgbClr val="F08A5F"/>
                </a:solidFill>
                <a:latin typeface="Verdana"/>
                <a:cs typeface="Verdana"/>
              </a:rPr>
              <a:t>ENTI</a:t>
            </a:r>
            <a:r>
              <a:rPr dirty="0" sz="1350" spc="-165" b="1">
                <a:solidFill>
                  <a:srgbClr val="F08A5F"/>
                </a:solidFill>
                <a:latin typeface="Verdana"/>
                <a:cs typeface="Verdana"/>
              </a:rPr>
              <a:t>T</a:t>
            </a:r>
            <a:r>
              <a:rPr dirty="0" sz="1350" spc="-140" b="1">
                <a:solidFill>
                  <a:srgbClr val="F08A5F"/>
                </a:solidFill>
                <a:latin typeface="Verdana"/>
                <a:cs typeface="Verdana"/>
              </a:rPr>
              <a:t>A</a:t>
            </a:r>
            <a:r>
              <a:rPr dirty="0" sz="1350" spc="-45" b="1">
                <a:solidFill>
                  <a:srgbClr val="F08A5F"/>
                </a:solidFill>
                <a:latin typeface="Verdana"/>
                <a:cs typeface="Verdana"/>
              </a:rPr>
              <a:t>T</a:t>
            </a:r>
            <a:r>
              <a:rPr dirty="0" sz="1350" spc="-120" b="1">
                <a:solidFill>
                  <a:srgbClr val="F08A5F"/>
                </a:solidFill>
                <a:latin typeface="Verdana"/>
                <a:cs typeface="Verdana"/>
              </a:rPr>
              <a:t>S</a:t>
            </a:r>
            <a:endParaRPr sz="135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45072" y="8960766"/>
            <a:ext cx="1509395" cy="43560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53060" marR="5080" indent="-340995">
              <a:lnSpc>
                <a:spcPct val="100000"/>
              </a:lnSpc>
              <a:spcBef>
                <a:spcPts val="95"/>
              </a:spcBef>
            </a:pPr>
            <a:r>
              <a:rPr dirty="0" sz="1350" spc="-110" b="1">
                <a:solidFill>
                  <a:srgbClr val="3F5FA5"/>
                </a:solidFill>
                <a:latin typeface="Verdana"/>
                <a:cs typeface="Verdana"/>
              </a:rPr>
              <a:t>ADMINI</a:t>
            </a:r>
            <a:r>
              <a:rPr dirty="0" sz="1350" spc="-135" b="1">
                <a:solidFill>
                  <a:srgbClr val="3F5FA5"/>
                </a:solidFill>
                <a:latin typeface="Verdana"/>
                <a:cs typeface="Verdana"/>
              </a:rPr>
              <a:t>S</a:t>
            </a:r>
            <a:r>
              <a:rPr dirty="0" sz="1350" spc="-65" b="1">
                <a:solidFill>
                  <a:srgbClr val="3F5FA5"/>
                </a:solidFill>
                <a:latin typeface="Verdana"/>
                <a:cs typeface="Verdana"/>
              </a:rPr>
              <a:t>TR</a:t>
            </a:r>
            <a:r>
              <a:rPr dirty="0" sz="1350" spc="-125" b="1">
                <a:solidFill>
                  <a:srgbClr val="3F5FA5"/>
                </a:solidFill>
                <a:latin typeface="Verdana"/>
                <a:cs typeface="Verdana"/>
              </a:rPr>
              <a:t>A</a:t>
            </a:r>
            <a:r>
              <a:rPr dirty="0" sz="1350" spc="-50" b="1">
                <a:solidFill>
                  <a:srgbClr val="3F5FA5"/>
                </a:solidFill>
                <a:latin typeface="Verdana"/>
                <a:cs typeface="Verdana"/>
              </a:rPr>
              <a:t>CIÓ  </a:t>
            </a:r>
            <a:r>
              <a:rPr dirty="0" sz="1350" spc="-60" b="1">
                <a:solidFill>
                  <a:srgbClr val="3F5FA5"/>
                </a:solidFill>
                <a:latin typeface="Verdana"/>
                <a:cs typeface="Verdana"/>
              </a:rPr>
              <a:t>PÚBLICA</a:t>
            </a:r>
            <a:endParaRPr sz="135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014095" y="8361658"/>
            <a:ext cx="1143635" cy="23050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350" spc="-95" b="1">
                <a:solidFill>
                  <a:srgbClr val="6AB974"/>
                </a:solidFill>
                <a:latin typeface="Verdana"/>
                <a:cs typeface="Verdana"/>
              </a:rPr>
              <a:t>ACCIONISTA</a:t>
            </a:r>
            <a:endParaRPr sz="135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49293" y="6435788"/>
            <a:ext cx="1014094" cy="23050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350" spc="-45" b="1">
                <a:solidFill>
                  <a:srgbClr val="DCCA62"/>
                </a:solidFill>
                <a:latin typeface="Verdana"/>
                <a:cs typeface="Verdana"/>
              </a:rPr>
              <a:t>PERSONAL</a:t>
            </a:r>
            <a:endParaRPr sz="135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68034" y="5607838"/>
            <a:ext cx="1492250" cy="370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8270" marR="5080" indent="-116205">
              <a:lnSpc>
                <a:spcPct val="102699"/>
              </a:lnSpc>
              <a:spcBef>
                <a:spcPts val="95"/>
              </a:spcBef>
            </a:pPr>
            <a:r>
              <a:rPr dirty="0" sz="1100" spc="25" b="1">
                <a:solidFill>
                  <a:srgbClr val="E4343E"/>
                </a:solidFill>
                <a:latin typeface="Verdana"/>
                <a:cs typeface="Verdana"/>
              </a:rPr>
              <a:t>C</a:t>
            </a:r>
            <a:r>
              <a:rPr dirty="0" sz="1100" spc="-30" b="1">
                <a:solidFill>
                  <a:srgbClr val="E4343E"/>
                </a:solidFill>
                <a:latin typeface="Verdana"/>
                <a:cs typeface="Verdana"/>
              </a:rPr>
              <a:t>OL·LABOR</a:t>
            </a:r>
            <a:r>
              <a:rPr dirty="0" sz="1100" spc="-75" b="1">
                <a:solidFill>
                  <a:srgbClr val="E4343E"/>
                </a:solidFill>
                <a:latin typeface="Verdana"/>
                <a:cs typeface="Verdana"/>
              </a:rPr>
              <a:t>A</a:t>
            </a:r>
            <a:r>
              <a:rPr dirty="0" sz="1100" spc="-35" b="1">
                <a:solidFill>
                  <a:srgbClr val="E4343E"/>
                </a:solidFill>
                <a:latin typeface="Verdana"/>
                <a:cs typeface="Verdana"/>
              </a:rPr>
              <a:t>CIONS  </a:t>
            </a:r>
            <a:r>
              <a:rPr dirty="0" sz="1100" spc="-20" b="1">
                <a:solidFill>
                  <a:srgbClr val="E4343E"/>
                </a:solidFill>
                <a:latin typeface="Verdana"/>
                <a:cs typeface="Verdana"/>
              </a:rPr>
              <a:t>CONTRACTUALS</a:t>
            </a:r>
            <a:endParaRPr sz="11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419174"/>
            <a:ext cx="5426710" cy="7651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5" b="1">
                <a:solidFill>
                  <a:srgbClr val="DD132C"/>
                </a:solidFill>
                <a:latin typeface="Tahoma"/>
                <a:cs typeface="Tahoma"/>
              </a:rPr>
              <a:t>Ciutadania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ciutadania, </a:t>
            </a:r>
            <a:r>
              <a:rPr dirty="0" sz="1000" spc="-35">
                <a:latin typeface="Trebuchet MS"/>
                <a:cs typeface="Trebuchet MS"/>
              </a:rPr>
              <a:t>entesa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població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viu,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ciutat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interactua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interactuar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nosaltres,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clientes,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visitants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veïnat. </a:t>
            </a: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30">
                <a:latin typeface="Trebuchet MS"/>
                <a:cs typeface="Trebuchet MS"/>
              </a:rPr>
              <a:t>població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qui </a:t>
            </a:r>
            <a:r>
              <a:rPr dirty="0" sz="1000" spc="-30">
                <a:latin typeface="Trebuchet MS"/>
                <a:cs typeface="Trebuchet MS"/>
              </a:rPr>
              <a:t>s’adrecen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35">
                <a:latin typeface="Trebuchet MS"/>
                <a:cs typeface="Trebuchet MS"/>
              </a:rPr>
              <a:t>serveis,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0">
                <a:latin typeface="Trebuchet MS"/>
                <a:cs typeface="Trebuchet MS"/>
              </a:rPr>
              <a:t>qui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35">
                <a:latin typeface="Trebuchet MS"/>
                <a:cs typeface="Trebuchet MS"/>
              </a:rPr>
              <a:t>comprometem,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directrius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5">
                <a:latin typeface="Trebuchet MS"/>
                <a:cs typeface="Trebuchet MS"/>
              </a:rPr>
              <a:t>l’Ajuntament.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35">
                <a:latin typeface="Trebuchet MS"/>
                <a:cs typeface="Trebuchet MS"/>
              </a:rPr>
              <a:t>proper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vital</a:t>
            </a:r>
            <a:r>
              <a:rPr dirty="0" sz="1000" spc="1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 enfoquem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45">
                <a:latin typeface="Trebuchet MS"/>
                <a:cs typeface="Trebuchet MS"/>
              </a:rPr>
              <a:t>orientació</a:t>
            </a:r>
            <a:r>
              <a:rPr dirty="0" sz="1000" spc="2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negoci. </a:t>
            </a:r>
            <a:r>
              <a:rPr dirty="0" sz="1000" spc="15">
                <a:latin typeface="Trebuchet MS"/>
                <a:cs typeface="Trebuchet MS"/>
              </a:rPr>
              <a:t>Des 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25">
                <a:latin typeface="Trebuchet MS"/>
                <a:cs typeface="Trebuchet MS"/>
              </a:rPr>
              <a:t>anys, </a:t>
            </a:r>
            <a:r>
              <a:rPr dirty="0" sz="1000" spc="-15">
                <a:latin typeface="Trebuchet MS"/>
                <a:cs typeface="Trebuchet MS"/>
              </a:rPr>
              <a:t>unim </a:t>
            </a:r>
            <a:r>
              <a:rPr dirty="0" sz="1000" spc="-25">
                <a:latin typeface="Trebuchet MS"/>
                <a:cs typeface="Trebuchet MS"/>
              </a:rPr>
              <a:t>esforços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millorar-hi la </a:t>
            </a:r>
            <a:r>
              <a:rPr dirty="0" sz="1000" spc="-20">
                <a:latin typeface="Trebuchet MS"/>
                <a:cs typeface="Trebuchet MS"/>
              </a:rPr>
              <a:t>comunicació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40">
                <a:latin typeface="Trebuchet MS"/>
                <a:cs typeface="Trebuchet MS"/>
              </a:rPr>
              <a:t>satisfacció.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xarxes </a:t>
            </a:r>
            <a:r>
              <a:rPr dirty="0" sz="1000" spc="-30">
                <a:latin typeface="Trebuchet MS"/>
                <a:cs typeface="Trebuchet MS"/>
              </a:rPr>
              <a:t>socials, 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comunicacions </a:t>
            </a:r>
            <a:r>
              <a:rPr dirty="0" sz="1000" spc="-45">
                <a:latin typeface="Trebuchet MS"/>
                <a:cs typeface="Trebuchet MS"/>
              </a:rPr>
              <a:t>formals,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enquestes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satisfacció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15">
                <a:latin typeface="Trebuchet MS"/>
                <a:cs typeface="Trebuchet MS"/>
              </a:rPr>
              <a:t>canals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0">
                <a:latin typeface="Trebuchet MS"/>
                <a:cs typeface="Trebuchet MS"/>
              </a:rPr>
              <a:t>permeten </a:t>
            </a:r>
            <a:r>
              <a:rPr dirty="0" sz="1000" spc="-55">
                <a:latin typeface="Trebuchet MS"/>
                <a:cs typeface="Trebuchet MS"/>
              </a:rPr>
              <a:t>tenir-hi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contacte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bidireccional.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consells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barris,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expressen</a:t>
            </a:r>
            <a:r>
              <a:rPr dirty="0" sz="1000" spc="-30">
                <a:latin typeface="Trebuchet MS"/>
                <a:cs typeface="Trebuchet MS"/>
              </a:rPr>
              <a:t> 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necessitats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tament,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20">
                <a:latin typeface="Trebuchet MS"/>
                <a:cs typeface="Trebuchet MS"/>
              </a:rPr>
              <a:t> encàrrecs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tradueixen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públics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oferim.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5">
                <a:latin typeface="Trebuchet MS"/>
                <a:cs typeface="Trebuchet MS"/>
                <a:hlinkClick r:id="rId2" action="ppaction://hlinksldjump"/>
              </a:rPr>
              <a:t>Podeu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35">
                <a:latin typeface="Trebuchet MS"/>
                <a:cs typeface="Trebuchet MS"/>
                <a:hlinkClick r:id="rId2" action="ppaction://hlinksldjump"/>
              </a:rPr>
              <a:t>ampliar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50">
                <a:latin typeface="Trebuchet MS"/>
                <a:cs typeface="Trebuchet MS"/>
                <a:hlinkClick r:id="rId2" action="ppaction://hlinksldjump"/>
              </a:rPr>
              <a:t>la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40">
                <a:latin typeface="Trebuchet MS"/>
                <a:cs typeface="Trebuchet MS"/>
                <a:hlinkClick r:id="rId2" action="ppaction://hlinksldjump"/>
              </a:rPr>
              <a:t>informació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u="sng" sz="1000" spc="-9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600" spc="-35" b="1">
                <a:solidFill>
                  <a:srgbClr val="DD132C"/>
                </a:solidFill>
                <a:latin typeface="Tahoma"/>
                <a:cs typeface="Tahoma"/>
              </a:rPr>
              <a:t>Accionista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nostre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accionista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molt </a:t>
            </a:r>
            <a:r>
              <a:rPr dirty="0" sz="1000" spc="-50">
                <a:latin typeface="Trebuchet MS"/>
                <a:cs typeface="Trebuchet MS"/>
              </a:rPr>
              <a:t>influent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decisions.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relacions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55">
                <a:latin typeface="Trebuchet MS"/>
                <a:cs typeface="Trebuchet MS"/>
              </a:rPr>
              <a:t>tenim, majoritàriament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caràcter </a:t>
            </a:r>
            <a:r>
              <a:rPr dirty="0" sz="1000" spc="-55">
                <a:latin typeface="Trebuchet MS"/>
                <a:cs typeface="Trebuchet MS"/>
              </a:rPr>
              <a:t>formal,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30">
                <a:latin typeface="Trebuchet MS"/>
                <a:cs typeface="Trebuchet MS"/>
              </a:rPr>
              <a:t>mantenen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contacte </a:t>
            </a:r>
            <a:r>
              <a:rPr dirty="0" sz="1000" spc="-40">
                <a:latin typeface="Trebuchet MS"/>
                <a:cs typeface="Trebuchet MS"/>
              </a:rPr>
              <a:t>permanent.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5">
                <a:latin typeface="Trebuchet MS"/>
                <a:cs typeface="Trebuchet MS"/>
              </a:rPr>
              <a:t>l’Ajuntament, </a:t>
            </a:r>
            <a:r>
              <a:rPr dirty="0" sz="1000" spc="-20">
                <a:latin typeface="Trebuchet MS"/>
                <a:cs typeface="Trebuchet MS"/>
              </a:rPr>
              <a:t>podem </a:t>
            </a:r>
            <a:r>
              <a:rPr dirty="0" sz="1000" spc="-45">
                <a:latin typeface="Trebuchet MS"/>
                <a:cs typeface="Trebuchet MS"/>
              </a:rPr>
              <a:t>diferenciar-hi </a:t>
            </a:r>
            <a:r>
              <a:rPr dirty="0" sz="1000" spc="-40">
                <a:latin typeface="Trebuchet MS"/>
                <a:cs typeface="Trebuchet MS"/>
              </a:rPr>
              <a:t>l’Equip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Govern,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òrgans </a:t>
            </a:r>
            <a:r>
              <a:rPr dirty="0" sz="1000" spc="-50">
                <a:latin typeface="Trebuchet MS"/>
                <a:cs typeface="Trebuchet MS"/>
              </a:rPr>
              <a:t>d’intervenció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tècnica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òrgans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d’intervenció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política.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600" spc="-65" b="1">
                <a:solidFill>
                  <a:srgbClr val="DD132C"/>
                </a:solidFill>
                <a:latin typeface="Tahoma"/>
                <a:cs typeface="Tahoma"/>
              </a:rPr>
              <a:t>Personal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40">
                <a:latin typeface="Trebuchet MS"/>
                <a:cs typeface="Trebuchet MS"/>
              </a:rPr>
              <a:t>constitueix </a:t>
            </a:r>
            <a:r>
              <a:rPr dirty="0" sz="1000" spc="-20">
                <a:latin typeface="Trebuchet MS"/>
                <a:cs typeface="Trebuchet MS"/>
              </a:rPr>
              <a:t>sempre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part prioritària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30">
                <a:latin typeface="Trebuchet MS"/>
                <a:cs typeface="Trebuchet MS"/>
              </a:rPr>
              <a:t>paper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5">
                <a:latin typeface="Trebuchet MS"/>
                <a:cs typeface="Trebuchet MS"/>
              </a:rPr>
              <a:t>duu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BSM: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treballen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representants.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Actualment,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diversos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canals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viceversa,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portal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l’empleat,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tauler </a:t>
            </a:r>
            <a:r>
              <a:rPr dirty="0" sz="1000" spc="-30">
                <a:latin typeface="Trebuchet MS"/>
                <a:cs typeface="Trebuchet MS"/>
              </a:rPr>
              <a:t>d’anuncis,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revistes,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canal </a:t>
            </a:r>
            <a:r>
              <a:rPr dirty="0" sz="1000" spc="-45">
                <a:latin typeface="Trebuchet MS"/>
                <a:cs typeface="Trebuchet MS"/>
              </a:rPr>
              <a:t>intern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televisió, l’atenció </a:t>
            </a:r>
            <a:r>
              <a:rPr dirty="0" sz="1000" spc="-35">
                <a:latin typeface="Trebuchet MS"/>
                <a:cs typeface="Trebuchet MS"/>
              </a:rPr>
              <a:t>personalitzada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reunions,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65">
                <a:latin typeface="Trebuchet MS"/>
                <a:cs typeface="Trebuchet MS"/>
              </a:rPr>
              <a:t>telèfon,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correu </a:t>
            </a:r>
            <a:r>
              <a:rPr dirty="0" sz="1000" spc="-45">
                <a:latin typeface="Trebuchet MS"/>
                <a:cs typeface="Trebuchet MS"/>
              </a:rPr>
              <a:t>electrònic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CREA.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5">
                <a:latin typeface="Trebuchet MS"/>
                <a:cs typeface="Trebuchet MS"/>
                <a:hlinkClick r:id="rId3" action="ppaction://hlinksldjump"/>
              </a:rPr>
              <a:t>Podeu</a:t>
            </a:r>
            <a:r>
              <a:rPr dirty="0" sz="1000" spc="-25">
                <a:latin typeface="Trebuchet MS"/>
                <a:cs typeface="Trebuchet MS"/>
                <a:hlinkClick r:id="rId3" action="ppaction://hlinksldjump"/>
              </a:rPr>
              <a:t> </a:t>
            </a:r>
            <a:r>
              <a:rPr dirty="0" sz="1000" spc="-35">
                <a:latin typeface="Trebuchet MS"/>
                <a:cs typeface="Trebuchet MS"/>
                <a:hlinkClick r:id="rId3" action="ppaction://hlinksldjump"/>
              </a:rPr>
              <a:t>ampliar</a:t>
            </a:r>
            <a:r>
              <a:rPr dirty="0" sz="1000" spc="-25">
                <a:latin typeface="Trebuchet MS"/>
                <a:cs typeface="Trebuchet MS"/>
                <a:hlinkClick r:id="rId3" action="ppaction://hlinksldjump"/>
              </a:rPr>
              <a:t> </a:t>
            </a:r>
            <a:r>
              <a:rPr dirty="0" sz="1000" spc="-50">
                <a:latin typeface="Trebuchet MS"/>
                <a:cs typeface="Trebuchet MS"/>
                <a:hlinkClick r:id="rId3" action="ppaction://hlinksldjump"/>
              </a:rPr>
              <a:t>la</a:t>
            </a:r>
            <a:r>
              <a:rPr dirty="0" sz="1000" spc="-25">
                <a:latin typeface="Trebuchet MS"/>
                <a:cs typeface="Trebuchet MS"/>
                <a:hlinkClick r:id="rId3" action="ppaction://hlinksldjump"/>
              </a:rPr>
              <a:t> </a:t>
            </a:r>
            <a:r>
              <a:rPr dirty="0" sz="1000" spc="-40">
                <a:latin typeface="Trebuchet MS"/>
                <a:cs typeface="Trebuchet MS"/>
                <a:hlinkClick r:id="rId3" action="ppaction://hlinksldjump"/>
              </a:rPr>
              <a:t>informació</a:t>
            </a:r>
            <a:r>
              <a:rPr dirty="0" sz="1000" spc="-25">
                <a:latin typeface="Trebuchet MS"/>
                <a:cs typeface="Trebuchet MS"/>
                <a:hlinkClick r:id="rId3" action="ppaction://hlinksldjump"/>
              </a:rPr>
              <a:t> 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3" action="ppaction://hlinksldjump"/>
              </a:rPr>
              <a:t>aquí</a:t>
            </a:r>
            <a:r>
              <a:rPr dirty="0" u="sng" sz="1000" spc="-9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600" spc="-60" b="1">
                <a:solidFill>
                  <a:srgbClr val="DD132C"/>
                </a:solidFill>
                <a:latin typeface="Tahoma"/>
                <a:cs typeface="Tahoma"/>
              </a:rPr>
              <a:t>Col·laboracions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60" b="1">
                <a:solidFill>
                  <a:srgbClr val="DD132C"/>
                </a:solidFill>
                <a:latin typeface="Tahoma"/>
                <a:cs typeface="Tahoma"/>
              </a:rPr>
              <a:t>contractuals</a:t>
            </a:r>
            <a:endParaRPr sz="16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1015"/>
              </a:spcBef>
            </a:pPr>
            <a:r>
              <a:rPr dirty="0" sz="1000" spc="-15">
                <a:latin typeface="Trebuchet MS"/>
                <a:cs typeface="Trebuchet MS"/>
              </a:rPr>
              <a:t>Relacions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on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45">
                <a:latin typeface="Trebuchet MS"/>
                <a:cs typeface="Trebuchet MS"/>
              </a:rPr>
              <a:t> relació </a:t>
            </a:r>
            <a:r>
              <a:rPr dirty="0" sz="1000" spc="-40">
                <a:latin typeface="Trebuchet MS"/>
                <a:cs typeface="Trebuchet MS"/>
              </a:rPr>
              <a:t>contractual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què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l’objecte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finalitat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econòmica,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sinó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col·laboració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win-win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(de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guanyar-guanyar).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30">
                <a:latin typeface="Trebuchet MS"/>
                <a:cs typeface="Trebuchet MS"/>
              </a:rPr>
              <a:t>pública, </a:t>
            </a:r>
            <a:r>
              <a:rPr dirty="0" sz="1000" spc="-40">
                <a:latin typeface="Trebuchet MS"/>
                <a:cs typeface="Trebuchet MS"/>
              </a:rPr>
              <a:t>contractem 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indica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normativa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referència.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50">
                <a:latin typeface="Trebuchet MS"/>
                <a:cs typeface="Trebuchet MS"/>
              </a:rPr>
              <a:t>rela-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cions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iniciar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col·laboracions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contractuals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s’especifiquen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perfil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contractant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web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corpo-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ratiu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55">
                <a:latin typeface="Trebuchet MS"/>
                <a:cs typeface="Trebuchet MS"/>
              </a:rPr>
              <a:t>formalitzats,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poden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45">
                <a:latin typeface="Trebuchet MS"/>
                <a:cs typeface="Trebuchet MS"/>
              </a:rPr>
              <a:t>diferents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0">
                <a:latin typeface="Trebuchet MS"/>
                <a:cs typeface="Trebuchet MS"/>
              </a:rPr>
              <a:t>cadascun, </a:t>
            </a:r>
            <a:r>
              <a:rPr dirty="0" sz="1000" spc="-35">
                <a:latin typeface="Trebuchet MS"/>
                <a:cs typeface="Trebuchet MS"/>
              </a:rPr>
              <a:t>però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5">
                <a:latin typeface="Trebuchet MS"/>
                <a:cs typeface="Trebuchet MS"/>
              </a:rPr>
              <a:t>garanteix </a:t>
            </a:r>
            <a:r>
              <a:rPr dirty="0" sz="1000" spc="-20">
                <a:latin typeface="Trebuchet MS"/>
                <a:cs typeface="Trebuchet MS"/>
              </a:rPr>
              <a:t>sempre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diàleg </a:t>
            </a:r>
            <a:r>
              <a:rPr dirty="0" sz="1000" spc="-65">
                <a:latin typeface="Trebuchet MS"/>
                <a:cs typeface="Trebuchet MS"/>
              </a:rPr>
              <a:t>clar, </a:t>
            </a:r>
            <a:r>
              <a:rPr dirty="0" sz="1000" spc="-50">
                <a:latin typeface="Trebuchet MS"/>
                <a:cs typeface="Trebuchet MS"/>
              </a:rPr>
              <a:t>directe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eficaç. </a:t>
            </a:r>
            <a:r>
              <a:rPr dirty="0" sz="1000" spc="-60">
                <a:latin typeface="Trebuchet MS"/>
                <a:cs typeface="Trebuchet MS"/>
              </a:rPr>
              <a:t>D’altra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portal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35">
                <a:latin typeface="Trebuchet MS"/>
                <a:cs typeface="Trebuchet MS"/>
              </a:rPr>
              <a:t>proveïdores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comunicació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24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hores</a:t>
            </a:r>
            <a:r>
              <a:rPr dirty="0" sz="1000" spc="-40">
                <a:latin typeface="Trebuchet MS"/>
                <a:cs typeface="Trebuchet MS"/>
              </a:rPr>
              <a:t> 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dia,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7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setmana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relacions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comercials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establertes.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73290" y="10226909"/>
            <a:ext cx="2616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5" b="1">
                <a:solidFill>
                  <a:srgbClr val="3A3938"/>
                </a:solidFill>
                <a:latin typeface="Tahoma"/>
                <a:cs typeface="Tahoma"/>
              </a:rPr>
              <a:t>44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16094" y="10296355"/>
            <a:ext cx="10166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9048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85">
                <a:solidFill>
                  <a:srgbClr val="E03439"/>
                </a:solidFill>
                <a:latin typeface="Trebuchet MS"/>
                <a:cs typeface="Trebuchet MS"/>
              </a:rPr>
              <a:t>2.</a:t>
            </a:r>
            <a:r>
              <a:rPr dirty="0" sz="1100" spc="-130">
                <a:solidFill>
                  <a:srgbClr val="E03439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E03439"/>
                </a:solidFill>
                <a:latin typeface="Tahoma"/>
                <a:cs typeface="Tahoma"/>
              </a:rPr>
              <a:t>Coneix-nos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419174"/>
            <a:ext cx="5426710" cy="30594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0" b="1">
                <a:solidFill>
                  <a:srgbClr val="DD132C"/>
                </a:solidFill>
                <a:latin typeface="Tahoma"/>
                <a:cs typeface="Tahoma"/>
              </a:rPr>
              <a:t>Entitats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30">
                <a:latin typeface="Trebuchet MS"/>
                <a:cs typeface="Trebuchet MS"/>
              </a:rPr>
              <a:t>divers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30">
                <a:latin typeface="Trebuchet MS"/>
                <a:cs typeface="Trebuchet MS"/>
              </a:rPr>
              <a:t>incloem les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30">
                <a:latin typeface="Trebuchet MS"/>
                <a:cs typeface="Trebuchet MS"/>
              </a:rPr>
              <a:t>socials,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40">
                <a:latin typeface="Trebuchet MS"/>
                <a:cs typeface="Trebuchet MS"/>
              </a:rPr>
              <a:t>educatiu,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gremis,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50">
                <a:latin typeface="Trebuchet MS"/>
                <a:cs typeface="Trebuchet MS"/>
              </a:rPr>
              <a:t>col·le-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gis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professionals,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entitats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publicoprivades,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municipal,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35">
                <a:latin typeface="Trebuchet MS"/>
                <a:cs typeface="Trebuchet MS"/>
              </a:rPr>
              <a:t>veïnes,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competència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mitjans </a:t>
            </a:r>
            <a:r>
              <a:rPr dirty="0" sz="1000" spc="-25">
                <a:latin typeface="Trebuchet MS"/>
                <a:cs typeface="Trebuchet MS"/>
              </a:rPr>
              <a:t>de comunicació. </a:t>
            </a: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grup 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relaciona </a:t>
            </a:r>
            <a:r>
              <a:rPr dirty="0" sz="1000" spc="-60">
                <a:latin typeface="Trebuchet MS"/>
                <a:cs typeface="Trebuchet MS"/>
              </a:rPr>
              <a:t>molt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directament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forma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particular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cada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activitat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corporatiu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5">
                <a:latin typeface="Trebuchet MS"/>
                <a:cs typeface="Trebuchet MS"/>
                <a:hlinkClick r:id="rId2" action="ppaction://hlinksldjump"/>
              </a:rPr>
              <a:t>Podeu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35">
                <a:latin typeface="Trebuchet MS"/>
                <a:cs typeface="Trebuchet MS"/>
                <a:hlinkClick r:id="rId2" action="ppaction://hlinksldjump"/>
              </a:rPr>
              <a:t>ampliar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50">
                <a:latin typeface="Trebuchet MS"/>
                <a:cs typeface="Trebuchet MS"/>
                <a:hlinkClick r:id="rId2" action="ppaction://hlinksldjump"/>
              </a:rPr>
              <a:t>la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40">
                <a:latin typeface="Trebuchet MS"/>
                <a:cs typeface="Trebuchet MS"/>
                <a:hlinkClick r:id="rId2" action="ppaction://hlinksldjump"/>
              </a:rPr>
              <a:t>informació</a:t>
            </a:r>
            <a:r>
              <a:rPr dirty="0" sz="1000" spc="-25"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u="sng" sz="1000" spc="-9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3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600" spc="-50" b="1">
                <a:solidFill>
                  <a:srgbClr val="DD132C"/>
                </a:solidFill>
                <a:latin typeface="Tahoma"/>
                <a:cs typeface="Tahoma"/>
              </a:rPr>
              <a:t>Administració</a:t>
            </a:r>
            <a:r>
              <a:rPr dirty="0" sz="1600" spc="-145" b="1">
                <a:solidFill>
                  <a:srgbClr val="DD132C"/>
                </a:solidFill>
                <a:latin typeface="Tahoma"/>
                <a:cs typeface="Tahoma"/>
              </a:rPr>
              <a:t> </a:t>
            </a:r>
            <a:r>
              <a:rPr dirty="0" sz="1600" spc="-45" b="1">
                <a:solidFill>
                  <a:srgbClr val="DD132C"/>
                </a:solidFill>
                <a:latin typeface="Tahoma"/>
                <a:cs typeface="Tahoma"/>
              </a:rPr>
              <a:t>pública</a:t>
            </a:r>
            <a:endParaRPr sz="16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1015"/>
              </a:spcBef>
            </a:pPr>
            <a:r>
              <a:rPr dirty="0" sz="1000" spc="-40">
                <a:latin typeface="Trebuchet MS"/>
                <a:cs typeface="Trebuchet MS"/>
              </a:rPr>
              <a:t>L’Administració </a:t>
            </a:r>
            <a:r>
              <a:rPr dirty="0" sz="1000" spc="-25">
                <a:latin typeface="Trebuchet MS"/>
                <a:cs typeface="Trebuchet MS"/>
              </a:rPr>
              <a:t>pública de </a:t>
            </a:r>
            <a:r>
              <a:rPr dirty="0" sz="1000" spc="-30">
                <a:latin typeface="Trebuchet MS"/>
                <a:cs typeface="Trebuchet MS"/>
              </a:rPr>
              <a:t>qualsevol </a:t>
            </a:r>
            <a:r>
              <a:rPr dirty="0" sz="1000" spc="-50">
                <a:latin typeface="Trebuchet MS"/>
                <a:cs typeface="Trebuchet MS"/>
              </a:rPr>
              <a:t>nivell (local, </a:t>
            </a:r>
            <a:r>
              <a:rPr dirty="0" sz="1000" spc="-35">
                <a:latin typeface="Trebuchet MS"/>
                <a:cs typeface="Trebuchet MS"/>
              </a:rPr>
              <a:t>autonòmica, </a:t>
            </a:r>
            <a:r>
              <a:rPr dirty="0" sz="1000" spc="-60">
                <a:latin typeface="Trebuchet MS"/>
                <a:cs typeface="Trebuchet MS"/>
              </a:rPr>
              <a:t>estatal, </a:t>
            </a:r>
            <a:r>
              <a:rPr dirty="0" sz="1000" spc="-40">
                <a:latin typeface="Trebuchet MS"/>
                <a:cs typeface="Trebuchet MS"/>
              </a:rPr>
              <a:t>europea, internacional) també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determina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l’activitat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5">
                <a:latin typeface="Trebuchet MS"/>
                <a:cs typeface="Trebuchet MS"/>
              </a:rPr>
              <a:t> normes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dicta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comunicació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requeriment.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35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novembre </a:t>
            </a:r>
            <a:r>
              <a:rPr dirty="0" sz="1000" spc="-10">
                <a:latin typeface="Trebuchet MS"/>
                <a:cs typeface="Trebuchet MS"/>
              </a:rPr>
              <a:t>es </a:t>
            </a:r>
            <a:r>
              <a:rPr dirty="0" sz="1000" spc="-45">
                <a:latin typeface="Trebuchet MS"/>
                <a:cs typeface="Trebuchet MS"/>
              </a:rPr>
              <a:t>va </a:t>
            </a:r>
            <a:r>
              <a:rPr dirty="0" sz="1000" spc="-50">
                <a:latin typeface="Trebuchet MS"/>
                <a:cs typeface="Trebuchet MS"/>
              </a:rPr>
              <a:t>celebrar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l’Anella </a:t>
            </a:r>
            <a:r>
              <a:rPr dirty="0" sz="1000" spc="-40">
                <a:latin typeface="Trebuchet MS"/>
                <a:cs typeface="Trebuchet MS"/>
              </a:rPr>
              <a:t>Olímpica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5">
                <a:latin typeface="Trebuchet MS"/>
                <a:cs typeface="Trebuchet MS"/>
              </a:rPr>
              <a:t>1a </a:t>
            </a:r>
            <a:r>
              <a:rPr dirty="0" sz="1000" spc="-35">
                <a:latin typeface="Trebuchet MS"/>
                <a:cs typeface="Trebuchet MS"/>
              </a:rPr>
              <a:t>Jornada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Networking </a:t>
            </a:r>
            <a:r>
              <a:rPr dirty="0" sz="1000" spc="45">
                <a:latin typeface="Trebuchet MS"/>
                <a:cs typeface="Trebuchet MS"/>
              </a:rPr>
              <a:t>BSM, </a:t>
            </a:r>
            <a:r>
              <a:rPr dirty="0" sz="1000" spc="-10">
                <a:latin typeface="Trebuchet MS"/>
                <a:cs typeface="Trebuchet MS"/>
              </a:rPr>
              <a:t>una </a:t>
            </a:r>
            <a:r>
              <a:rPr dirty="0" sz="1000" spc="-15">
                <a:latin typeface="Trebuchet MS"/>
                <a:cs typeface="Trebuchet MS"/>
              </a:rPr>
              <a:t>sessió amb </a:t>
            </a:r>
            <a:r>
              <a:rPr dirty="0" sz="1000" spc="-4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 principals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entitats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col·laboradores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va</a:t>
            </a:r>
            <a:r>
              <a:rPr dirty="0" sz="1000" spc="-50">
                <a:latin typeface="Trebuchet MS"/>
                <a:cs typeface="Trebuchet MS"/>
              </a:rPr>
              <a:t> servir </a:t>
            </a:r>
            <a:r>
              <a:rPr dirty="0" sz="1000" spc="-4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crear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sinergies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posar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comú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reptes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hem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d’afrontar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plegats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línies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cal </a:t>
            </a:r>
            <a:r>
              <a:rPr dirty="0" sz="1000" spc="-30">
                <a:latin typeface="Trebuchet MS"/>
                <a:cs typeface="Trebuchet MS"/>
              </a:rPr>
              <a:t>seguir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durant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pròxims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anys.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73290" y="10226909"/>
            <a:ext cx="2616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E03439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E03439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5" b="1">
                <a:solidFill>
                  <a:srgbClr val="3A3938"/>
                </a:solidFill>
                <a:latin typeface="Tahoma"/>
                <a:cs typeface="Tahoma"/>
              </a:rPr>
              <a:t>44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16094" y="10296355"/>
            <a:ext cx="10166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102-43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44794" y="584987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3140527" y="6233424"/>
            <a:ext cx="1501775" cy="2296160"/>
            <a:chOff x="3140527" y="6233424"/>
            <a:chExt cx="1501775" cy="2296160"/>
          </a:xfrm>
        </p:grpSpPr>
        <p:sp>
          <p:nvSpPr>
            <p:cNvPr id="4" name="object 4"/>
            <p:cNvSpPr/>
            <p:nvPr/>
          </p:nvSpPr>
          <p:spPr>
            <a:xfrm>
              <a:off x="3569089" y="6233424"/>
              <a:ext cx="1073150" cy="1019810"/>
            </a:xfrm>
            <a:custGeom>
              <a:avLst/>
              <a:gdLst/>
              <a:ahLst/>
              <a:cxnLst/>
              <a:rect l="l" t="t" r="r" b="b"/>
              <a:pathLst>
                <a:path w="1073150" h="1019809">
                  <a:moveTo>
                    <a:pt x="1072959" y="0"/>
                  </a:moveTo>
                  <a:lnTo>
                    <a:pt x="360083" y="0"/>
                  </a:lnTo>
                  <a:lnTo>
                    <a:pt x="358417" y="51591"/>
                  </a:lnTo>
                  <a:lnTo>
                    <a:pt x="353490" y="102305"/>
                  </a:lnTo>
                  <a:lnTo>
                    <a:pt x="345405" y="152037"/>
                  </a:lnTo>
                  <a:lnTo>
                    <a:pt x="334264" y="200685"/>
                  </a:lnTo>
                  <a:lnTo>
                    <a:pt x="320173" y="248146"/>
                  </a:lnTo>
                  <a:lnTo>
                    <a:pt x="303234" y="294318"/>
                  </a:lnTo>
                  <a:lnTo>
                    <a:pt x="283551" y="339097"/>
                  </a:lnTo>
                  <a:lnTo>
                    <a:pt x="261227" y="382381"/>
                  </a:lnTo>
                  <a:lnTo>
                    <a:pt x="236367" y="424066"/>
                  </a:lnTo>
                  <a:lnTo>
                    <a:pt x="209072" y="464051"/>
                  </a:lnTo>
                  <a:lnTo>
                    <a:pt x="179448" y="502232"/>
                  </a:lnTo>
                  <a:lnTo>
                    <a:pt x="147597" y="538506"/>
                  </a:lnTo>
                  <a:lnTo>
                    <a:pt x="113623" y="572771"/>
                  </a:lnTo>
                  <a:lnTo>
                    <a:pt x="77630" y="604924"/>
                  </a:lnTo>
                  <a:lnTo>
                    <a:pt x="39721" y="634862"/>
                  </a:lnTo>
                  <a:lnTo>
                    <a:pt x="0" y="662482"/>
                  </a:lnTo>
                  <a:lnTo>
                    <a:pt x="50251" y="676537"/>
                  </a:lnTo>
                  <a:lnTo>
                    <a:pt x="99852" y="692101"/>
                  </a:lnTo>
                  <a:lnTo>
                    <a:pt x="148776" y="709147"/>
                  </a:lnTo>
                  <a:lnTo>
                    <a:pt x="196999" y="727647"/>
                  </a:lnTo>
                  <a:lnTo>
                    <a:pt x="244494" y="747575"/>
                  </a:lnTo>
                  <a:lnTo>
                    <a:pt x="291238" y="768904"/>
                  </a:lnTo>
                  <a:lnTo>
                    <a:pt x="337204" y="791608"/>
                  </a:lnTo>
                  <a:lnTo>
                    <a:pt x="382367" y="815659"/>
                  </a:lnTo>
                  <a:lnTo>
                    <a:pt x="426702" y="841030"/>
                  </a:lnTo>
                  <a:lnTo>
                    <a:pt x="470185" y="867695"/>
                  </a:lnTo>
                  <a:lnTo>
                    <a:pt x="512788" y="895626"/>
                  </a:lnTo>
                  <a:lnTo>
                    <a:pt x="554488" y="924797"/>
                  </a:lnTo>
                  <a:lnTo>
                    <a:pt x="595259" y="955181"/>
                  </a:lnTo>
                  <a:lnTo>
                    <a:pt x="635075" y="986750"/>
                  </a:lnTo>
                  <a:lnTo>
                    <a:pt x="673912" y="1019479"/>
                  </a:lnTo>
                  <a:lnTo>
                    <a:pt x="705643" y="983991"/>
                  </a:lnTo>
                  <a:lnTo>
                    <a:pt x="736258" y="947510"/>
                  </a:lnTo>
                  <a:lnTo>
                    <a:pt x="765731" y="910062"/>
                  </a:lnTo>
                  <a:lnTo>
                    <a:pt x="794034" y="871675"/>
                  </a:lnTo>
                  <a:lnTo>
                    <a:pt x="821139" y="832376"/>
                  </a:lnTo>
                  <a:lnTo>
                    <a:pt x="847019" y="792192"/>
                  </a:lnTo>
                  <a:lnTo>
                    <a:pt x="871647" y="751151"/>
                  </a:lnTo>
                  <a:lnTo>
                    <a:pt x="894995" y="709279"/>
                  </a:lnTo>
                  <a:lnTo>
                    <a:pt x="917036" y="666603"/>
                  </a:lnTo>
                  <a:lnTo>
                    <a:pt x="937742" y="623152"/>
                  </a:lnTo>
                  <a:lnTo>
                    <a:pt x="957085" y="578951"/>
                  </a:lnTo>
                  <a:lnTo>
                    <a:pt x="975039" y="534029"/>
                  </a:lnTo>
                  <a:lnTo>
                    <a:pt x="991576" y="488412"/>
                  </a:lnTo>
                  <a:lnTo>
                    <a:pt x="1006668" y="442127"/>
                  </a:lnTo>
                  <a:lnTo>
                    <a:pt x="1020288" y="395201"/>
                  </a:lnTo>
                  <a:lnTo>
                    <a:pt x="1032409" y="347663"/>
                  </a:lnTo>
                  <a:lnTo>
                    <a:pt x="1043002" y="299538"/>
                  </a:lnTo>
                  <a:lnTo>
                    <a:pt x="1052041" y="250854"/>
                  </a:lnTo>
                  <a:lnTo>
                    <a:pt x="1059498" y="201638"/>
                  </a:lnTo>
                  <a:lnTo>
                    <a:pt x="1065346" y="151918"/>
                  </a:lnTo>
                  <a:lnTo>
                    <a:pt x="1069557" y="101720"/>
                  </a:lnTo>
                  <a:lnTo>
                    <a:pt x="1072104" y="51071"/>
                  </a:lnTo>
                  <a:lnTo>
                    <a:pt x="1072959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3140527" y="7025716"/>
              <a:ext cx="1501775" cy="1504315"/>
            </a:xfrm>
            <a:custGeom>
              <a:avLst/>
              <a:gdLst/>
              <a:ahLst/>
              <a:cxnLst/>
              <a:rect l="l" t="t" r="r" b="b"/>
              <a:pathLst>
                <a:path w="1501775" h="1504315">
                  <a:moveTo>
                    <a:pt x="0" y="0"/>
                  </a:moveTo>
                  <a:lnTo>
                    <a:pt x="0" y="713905"/>
                  </a:lnTo>
                  <a:lnTo>
                    <a:pt x="47970" y="715349"/>
                  </a:lnTo>
                  <a:lnTo>
                    <a:pt x="95190" y="719626"/>
                  </a:lnTo>
                  <a:lnTo>
                    <a:pt x="141576" y="726653"/>
                  </a:lnTo>
                  <a:lnTo>
                    <a:pt x="187046" y="736346"/>
                  </a:lnTo>
                  <a:lnTo>
                    <a:pt x="231516" y="748622"/>
                  </a:lnTo>
                  <a:lnTo>
                    <a:pt x="274903" y="763399"/>
                  </a:lnTo>
                  <a:lnTo>
                    <a:pt x="317123" y="780592"/>
                  </a:lnTo>
                  <a:lnTo>
                    <a:pt x="358095" y="800118"/>
                  </a:lnTo>
                  <a:lnTo>
                    <a:pt x="397734" y="821895"/>
                  </a:lnTo>
                  <a:lnTo>
                    <a:pt x="435958" y="845838"/>
                  </a:lnTo>
                  <a:lnTo>
                    <a:pt x="472683" y="871865"/>
                  </a:lnTo>
                  <a:lnTo>
                    <a:pt x="507827" y="899892"/>
                  </a:lnTo>
                  <a:lnTo>
                    <a:pt x="541306" y="929837"/>
                  </a:lnTo>
                  <a:lnTo>
                    <a:pt x="573036" y="961615"/>
                  </a:lnTo>
                  <a:lnTo>
                    <a:pt x="602936" y="995144"/>
                  </a:lnTo>
                  <a:lnTo>
                    <a:pt x="630921" y="1030340"/>
                  </a:lnTo>
                  <a:lnTo>
                    <a:pt x="656909" y="1067120"/>
                  </a:lnTo>
                  <a:lnTo>
                    <a:pt x="680816" y="1105401"/>
                  </a:lnTo>
                  <a:lnTo>
                    <a:pt x="702560" y="1145100"/>
                  </a:lnTo>
                  <a:lnTo>
                    <a:pt x="722057" y="1186133"/>
                  </a:lnTo>
                  <a:lnTo>
                    <a:pt x="739224" y="1228417"/>
                  </a:lnTo>
                  <a:lnTo>
                    <a:pt x="753978" y="1271869"/>
                  </a:lnTo>
                  <a:lnTo>
                    <a:pt x="766236" y="1316405"/>
                  </a:lnTo>
                  <a:lnTo>
                    <a:pt x="775915" y="1361943"/>
                  </a:lnTo>
                  <a:lnTo>
                    <a:pt x="782931" y="1408398"/>
                  </a:lnTo>
                  <a:lnTo>
                    <a:pt x="787202" y="1455688"/>
                  </a:lnTo>
                  <a:lnTo>
                    <a:pt x="788644" y="1503730"/>
                  </a:lnTo>
                  <a:lnTo>
                    <a:pt x="1501521" y="1503730"/>
                  </a:lnTo>
                  <a:lnTo>
                    <a:pt x="1500748" y="1455138"/>
                  </a:lnTo>
                  <a:lnTo>
                    <a:pt x="1498444" y="1406926"/>
                  </a:lnTo>
                  <a:lnTo>
                    <a:pt x="1494634" y="1359117"/>
                  </a:lnTo>
                  <a:lnTo>
                    <a:pt x="1489340" y="1311736"/>
                  </a:lnTo>
                  <a:lnTo>
                    <a:pt x="1482587" y="1264805"/>
                  </a:lnTo>
                  <a:lnTo>
                    <a:pt x="1474397" y="1218348"/>
                  </a:lnTo>
                  <a:lnTo>
                    <a:pt x="1464794" y="1172390"/>
                  </a:lnTo>
                  <a:lnTo>
                    <a:pt x="1453802" y="1126952"/>
                  </a:lnTo>
                  <a:lnTo>
                    <a:pt x="1441444" y="1082060"/>
                  </a:lnTo>
                  <a:lnTo>
                    <a:pt x="1427744" y="1037735"/>
                  </a:lnTo>
                  <a:lnTo>
                    <a:pt x="1412724" y="994003"/>
                  </a:lnTo>
                  <a:lnTo>
                    <a:pt x="1396409" y="950886"/>
                  </a:lnTo>
                  <a:lnTo>
                    <a:pt x="1378822" y="908408"/>
                  </a:lnTo>
                  <a:lnTo>
                    <a:pt x="1359986" y="866592"/>
                  </a:lnTo>
                  <a:lnTo>
                    <a:pt x="1339926" y="825462"/>
                  </a:lnTo>
                  <a:lnTo>
                    <a:pt x="1318664" y="785042"/>
                  </a:lnTo>
                  <a:lnTo>
                    <a:pt x="1296224" y="745354"/>
                  </a:lnTo>
                  <a:lnTo>
                    <a:pt x="1272629" y="706423"/>
                  </a:lnTo>
                  <a:lnTo>
                    <a:pt x="1247903" y="668272"/>
                  </a:lnTo>
                  <a:lnTo>
                    <a:pt x="1222070" y="630924"/>
                  </a:lnTo>
                  <a:lnTo>
                    <a:pt x="1195152" y="594404"/>
                  </a:lnTo>
                  <a:lnTo>
                    <a:pt x="1167174" y="558734"/>
                  </a:lnTo>
                  <a:lnTo>
                    <a:pt x="1138159" y="523938"/>
                  </a:lnTo>
                  <a:lnTo>
                    <a:pt x="1108130" y="490039"/>
                  </a:lnTo>
                  <a:lnTo>
                    <a:pt x="1077110" y="457062"/>
                  </a:lnTo>
                  <a:lnTo>
                    <a:pt x="1045125" y="425029"/>
                  </a:lnTo>
                  <a:lnTo>
                    <a:pt x="1012196" y="393965"/>
                  </a:lnTo>
                  <a:lnTo>
                    <a:pt x="978347" y="363892"/>
                  </a:lnTo>
                  <a:lnTo>
                    <a:pt x="943602" y="334834"/>
                  </a:lnTo>
                  <a:lnTo>
                    <a:pt x="907984" y="306815"/>
                  </a:lnTo>
                  <a:lnTo>
                    <a:pt x="871517" y="279858"/>
                  </a:lnTo>
                  <a:lnTo>
                    <a:pt x="834224" y="253987"/>
                  </a:lnTo>
                  <a:lnTo>
                    <a:pt x="796129" y="229225"/>
                  </a:lnTo>
                  <a:lnTo>
                    <a:pt x="757255" y="205596"/>
                  </a:lnTo>
                  <a:lnTo>
                    <a:pt x="717626" y="183123"/>
                  </a:lnTo>
                  <a:lnTo>
                    <a:pt x="677265" y="161830"/>
                  </a:lnTo>
                  <a:lnTo>
                    <a:pt x="636196" y="141740"/>
                  </a:lnTo>
                  <a:lnTo>
                    <a:pt x="594441" y="122877"/>
                  </a:lnTo>
                  <a:lnTo>
                    <a:pt x="552026" y="105264"/>
                  </a:lnTo>
                  <a:lnTo>
                    <a:pt x="508972" y="88925"/>
                  </a:lnTo>
                  <a:lnTo>
                    <a:pt x="465304" y="73884"/>
                  </a:lnTo>
                  <a:lnTo>
                    <a:pt x="421046" y="60163"/>
                  </a:lnTo>
                  <a:lnTo>
                    <a:pt x="376219" y="47787"/>
                  </a:lnTo>
                  <a:lnTo>
                    <a:pt x="330849" y="36779"/>
                  </a:lnTo>
                  <a:lnTo>
                    <a:pt x="284958" y="27162"/>
                  </a:lnTo>
                  <a:lnTo>
                    <a:pt x="238571" y="18961"/>
                  </a:lnTo>
                  <a:lnTo>
                    <a:pt x="191709" y="12197"/>
                  </a:lnTo>
                  <a:lnTo>
                    <a:pt x="144398" y="6896"/>
                  </a:lnTo>
                  <a:lnTo>
                    <a:pt x="96661" y="3080"/>
                  </a:lnTo>
                  <a:lnTo>
                    <a:pt x="48520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/>
          <p:cNvSpPr/>
          <p:nvPr/>
        </p:nvSpPr>
        <p:spPr>
          <a:xfrm>
            <a:off x="946264" y="4531754"/>
            <a:ext cx="1986280" cy="714375"/>
          </a:xfrm>
          <a:custGeom>
            <a:avLst/>
            <a:gdLst/>
            <a:ahLst/>
            <a:cxnLst/>
            <a:rect l="l" t="t" r="r" b="b"/>
            <a:pathLst>
              <a:path w="1986280" h="714375">
                <a:moveTo>
                  <a:pt x="1985860" y="0"/>
                </a:moveTo>
                <a:lnTo>
                  <a:pt x="0" y="0"/>
                </a:lnTo>
                <a:lnTo>
                  <a:pt x="0" y="713905"/>
                </a:lnTo>
                <a:lnTo>
                  <a:pt x="1985860" y="713905"/>
                </a:lnTo>
                <a:lnTo>
                  <a:pt x="1985860" y="0"/>
                </a:lnTo>
                <a:close/>
              </a:path>
            </a:pathLst>
          </a:custGeom>
          <a:solidFill>
            <a:srgbClr val="4B74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84908" y="7030428"/>
            <a:ext cx="947419" cy="714375"/>
          </a:xfrm>
          <a:custGeom>
            <a:avLst/>
            <a:gdLst/>
            <a:ahLst/>
            <a:cxnLst/>
            <a:rect l="l" t="t" r="r" b="b"/>
            <a:pathLst>
              <a:path w="947419" h="714375">
                <a:moveTo>
                  <a:pt x="947216" y="0"/>
                </a:moveTo>
                <a:lnTo>
                  <a:pt x="0" y="0"/>
                </a:lnTo>
                <a:lnTo>
                  <a:pt x="0" y="713905"/>
                </a:lnTo>
                <a:lnTo>
                  <a:pt x="947216" y="713905"/>
                </a:lnTo>
                <a:lnTo>
                  <a:pt x="947216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97889" y="7030428"/>
            <a:ext cx="913765" cy="714375"/>
          </a:xfrm>
          <a:custGeom>
            <a:avLst/>
            <a:gdLst/>
            <a:ahLst/>
            <a:cxnLst/>
            <a:rect l="l" t="t" r="r" b="b"/>
            <a:pathLst>
              <a:path w="913764" h="714375">
                <a:moveTo>
                  <a:pt x="913320" y="0"/>
                </a:moveTo>
                <a:lnTo>
                  <a:pt x="0" y="0"/>
                </a:lnTo>
                <a:lnTo>
                  <a:pt x="0" y="713905"/>
                </a:lnTo>
                <a:lnTo>
                  <a:pt x="913320" y="713905"/>
                </a:lnTo>
                <a:lnTo>
                  <a:pt x="913320" y="0"/>
                </a:lnTo>
                <a:close/>
              </a:path>
            </a:pathLst>
          </a:custGeom>
          <a:solidFill>
            <a:srgbClr val="AD7C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0" y="8458237"/>
            <a:ext cx="713105" cy="1802130"/>
          </a:xfrm>
          <a:custGeom>
            <a:avLst/>
            <a:gdLst/>
            <a:ahLst/>
            <a:cxnLst/>
            <a:rect l="l" t="t" r="r" b="b"/>
            <a:pathLst>
              <a:path w="713105" h="1802129">
                <a:moveTo>
                  <a:pt x="712876" y="0"/>
                </a:moveTo>
                <a:lnTo>
                  <a:pt x="0" y="0"/>
                </a:lnTo>
                <a:lnTo>
                  <a:pt x="0" y="1801761"/>
                </a:lnTo>
                <a:lnTo>
                  <a:pt x="712876" y="1801761"/>
                </a:lnTo>
                <a:lnTo>
                  <a:pt x="712876" y="0"/>
                </a:lnTo>
                <a:close/>
              </a:path>
            </a:pathLst>
          </a:custGeom>
          <a:solidFill>
            <a:srgbClr val="E0C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0" y="6469507"/>
            <a:ext cx="713105" cy="1802130"/>
          </a:xfrm>
          <a:custGeom>
            <a:avLst/>
            <a:gdLst/>
            <a:ahLst/>
            <a:cxnLst/>
            <a:rect l="l" t="t" r="r" b="b"/>
            <a:pathLst>
              <a:path w="713105" h="1802129">
                <a:moveTo>
                  <a:pt x="712876" y="0"/>
                </a:moveTo>
                <a:lnTo>
                  <a:pt x="0" y="0"/>
                </a:lnTo>
                <a:lnTo>
                  <a:pt x="0" y="1801761"/>
                </a:lnTo>
                <a:lnTo>
                  <a:pt x="712876" y="1801761"/>
                </a:lnTo>
                <a:lnTo>
                  <a:pt x="712876" y="0"/>
                </a:lnTo>
                <a:close/>
              </a:path>
            </a:pathLst>
          </a:custGeom>
          <a:solidFill>
            <a:srgbClr val="EC82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0" y="4535716"/>
            <a:ext cx="713105" cy="1746885"/>
          </a:xfrm>
          <a:custGeom>
            <a:avLst/>
            <a:gdLst/>
            <a:ahLst/>
            <a:cxnLst/>
            <a:rect l="l" t="t" r="r" b="b"/>
            <a:pathLst>
              <a:path w="713105" h="1746885">
                <a:moveTo>
                  <a:pt x="712876" y="0"/>
                </a:moveTo>
                <a:lnTo>
                  <a:pt x="0" y="0"/>
                </a:lnTo>
                <a:lnTo>
                  <a:pt x="0" y="1746808"/>
                </a:lnTo>
                <a:lnTo>
                  <a:pt x="712876" y="1746808"/>
                </a:lnTo>
                <a:lnTo>
                  <a:pt x="712876" y="0"/>
                </a:lnTo>
                <a:close/>
              </a:path>
            </a:pathLst>
          </a:custGeom>
          <a:solidFill>
            <a:srgbClr val="365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46264" y="9529089"/>
            <a:ext cx="1986280" cy="714375"/>
          </a:xfrm>
          <a:custGeom>
            <a:avLst/>
            <a:gdLst/>
            <a:ahLst/>
            <a:cxnLst/>
            <a:rect l="l" t="t" r="r" b="b"/>
            <a:pathLst>
              <a:path w="1986280" h="714375">
                <a:moveTo>
                  <a:pt x="1985860" y="0"/>
                </a:moveTo>
                <a:lnTo>
                  <a:pt x="0" y="0"/>
                </a:lnTo>
                <a:lnTo>
                  <a:pt x="0" y="713905"/>
                </a:lnTo>
                <a:lnTo>
                  <a:pt x="1985860" y="713905"/>
                </a:lnTo>
                <a:lnTo>
                  <a:pt x="1985860" y="0"/>
                </a:lnTo>
                <a:close/>
              </a:path>
            </a:pathLst>
          </a:custGeom>
          <a:solidFill>
            <a:srgbClr val="DD13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40527" y="4531760"/>
            <a:ext cx="1501775" cy="1504315"/>
          </a:xfrm>
          <a:custGeom>
            <a:avLst/>
            <a:gdLst/>
            <a:ahLst/>
            <a:cxnLst/>
            <a:rect l="l" t="t" r="r" b="b"/>
            <a:pathLst>
              <a:path w="1501775" h="1504314">
                <a:moveTo>
                  <a:pt x="0" y="0"/>
                </a:moveTo>
                <a:lnTo>
                  <a:pt x="0" y="713905"/>
                </a:lnTo>
                <a:lnTo>
                  <a:pt x="47970" y="715349"/>
                </a:lnTo>
                <a:lnTo>
                  <a:pt x="95190" y="719626"/>
                </a:lnTo>
                <a:lnTo>
                  <a:pt x="141576" y="726652"/>
                </a:lnTo>
                <a:lnTo>
                  <a:pt x="187046" y="736345"/>
                </a:lnTo>
                <a:lnTo>
                  <a:pt x="231516" y="748621"/>
                </a:lnTo>
                <a:lnTo>
                  <a:pt x="274903" y="763397"/>
                </a:lnTo>
                <a:lnTo>
                  <a:pt x="317123" y="780589"/>
                </a:lnTo>
                <a:lnTo>
                  <a:pt x="358095" y="800115"/>
                </a:lnTo>
                <a:lnTo>
                  <a:pt x="397734" y="821890"/>
                </a:lnTo>
                <a:lnTo>
                  <a:pt x="435958" y="845833"/>
                </a:lnTo>
                <a:lnTo>
                  <a:pt x="472683" y="871859"/>
                </a:lnTo>
                <a:lnTo>
                  <a:pt x="507827" y="899885"/>
                </a:lnTo>
                <a:lnTo>
                  <a:pt x="541306" y="929828"/>
                </a:lnTo>
                <a:lnTo>
                  <a:pt x="573036" y="961605"/>
                </a:lnTo>
                <a:lnTo>
                  <a:pt x="602936" y="995132"/>
                </a:lnTo>
                <a:lnTo>
                  <a:pt x="630921" y="1030327"/>
                </a:lnTo>
                <a:lnTo>
                  <a:pt x="656909" y="1067105"/>
                </a:lnTo>
                <a:lnTo>
                  <a:pt x="680816" y="1105384"/>
                </a:lnTo>
                <a:lnTo>
                  <a:pt x="702560" y="1145081"/>
                </a:lnTo>
                <a:lnTo>
                  <a:pt x="722057" y="1186112"/>
                </a:lnTo>
                <a:lnTo>
                  <a:pt x="739224" y="1228394"/>
                </a:lnTo>
                <a:lnTo>
                  <a:pt x="753978" y="1271843"/>
                </a:lnTo>
                <a:lnTo>
                  <a:pt x="766236" y="1316377"/>
                </a:lnTo>
                <a:lnTo>
                  <a:pt x="775915" y="1361912"/>
                </a:lnTo>
                <a:lnTo>
                  <a:pt x="782931" y="1408365"/>
                </a:lnTo>
                <a:lnTo>
                  <a:pt x="787202" y="1455653"/>
                </a:lnTo>
                <a:lnTo>
                  <a:pt x="788644" y="1503692"/>
                </a:lnTo>
                <a:lnTo>
                  <a:pt x="1501521" y="1503692"/>
                </a:lnTo>
                <a:lnTo>
                  <a:pt x="1500748" y="1455102"/>
                </a:lnTo>
                <a:lnTo>
                  <a:pt x="1498444" y="1406892"/>
                </a:lnTo>
                <a:lnTo>
                  <a:pt x="1494634" y="1359085"/>
                </a:lnTo>
                <a:lnTo>
                  <a:pt x="1489340" y="1311706"/>
                </a:lnTo>
                <a:lnTo>
                  <a:pt x="1482587" y="1264777"/>
                </a:lnTo>
                <a:lnTo>
                  <a:pt x="1474397" y="1218322"/>
                </a:lnTo>
                <a:lnTo>
                  <a:pt x="1464794" y="1172365"/>
                </a:lnTo>
                <a:lnTo>
                  <a:pt x="1453802" y="1126930"/>
                </a:lnTo>
                <a:lnTo>
                  <a:pt x="1441444" y="1082038"/>
                </a:lnTo>
                <a:lnTo>
                  <a:pt x="1427744" y="1037716"/>
                </a:lnTo>
                <a:lnTo>
                  <a:pt x="1412724" y="993985"/>
                </a:lnTo>
                <a:lnTo>
                  <a:pt x="1396409" y="950869"/>
                </a:lnTo>
                <a:lnTo>
                  <a:pt x="1378822" y="908392"/>
                </a:lnTo>
                <a:lnTo>
                  <a:pt x="1359986" y="866577"/>
                </a:lnTo>
                <a:lnTo>
                  <a:pt x="1339926" y="825449"/>
                </a:lnTo>
                <a:lnTo>
                  <a:pt x="1318664" y="785029"/>
                </a:lnTo>
                <a:lnTo>
                  <a:pt x="1296224" y="745343"/>
                </a:lnTo>
                <a:lnTo>
                  <a:pt x="1272629" y="706413"/>
                </a:lnTo>
                <a:lnTo>
                  <a:pt x="1247903" y="668262"/>
                </a:lnTo>
                <a:lnTo>
                  <a:pt x="1222070" y="630916"/>
                </a:lnTo>
                <a:lnTo>
                  <a:pt x="1195152" y="594396"/>
                </a:lnTo>
                <a:lnTo>
                  <a:pt x="1167174" y="558727"/>
                </a:lnTo>
                <a:lnTo>
                  <a:pt x="1138159" y="523931"/>
                </a:lnTo>
                <a:lnTo>
                  <a:pt x="1108130" y="490034"/>
                </a:lnTo>
                <a:lnTo>
                  <a:pt x="1077110" y="457057"/>
                </a:lnTo>
                <a:lnTo>
                  <a:pt x="1045125" y="425025"/>
                </a:lnTo>
                <a:lnTo>
                  <a:pt x="1012196" y="393961"/>
                </a:lnTo>
                <a:lnTo>
                  <a:pt x="978347" y="363888"/>
                </a:lnTo>
                <a:lnTo>
                  <a:pt x="943602" y="334831"/>
                </a:lnTo>
                <a:lnTo>
                  <a:pt x="907984" y="306812"/>
                </a:lnTo>
                <a:lnTo>
                  <a:pt x="871517" y="279856"/>
                </a:lnTo>
                <a:lnTo>
                  <a:pt x="834224" y="253985"/>
                </a:lnTo>
                <a:lnTo>
                  <a:pt x="796129" y="229223"/>
                </a:lnTo>
                <a:lnTo>
                  <a:pt x="757255" y="205594"/>
                </a:lnTo>
                <a:lnTo>
                  <a:pt x="717626" y="183121"/>
                </a:lnTo>
                <a:lnTo>
                  <a:pt x="677265" y="161829"/>
                </a:lnTo>
                <a:lnTo>
                  <a:pt x="636196" y="141739"/>
                </a:lnTo>
                <a:lnTo>
                  <a:pt x="594441" y="122876"/>
                </a:lnTo>
                <a:lnTo>
                  <a:pt x="552026" y="105264"/>
                </a:lnTo>
                <a:lnTo>
                  <a:pt x="508972" y="88925"/>
                </a:lnTo>
                <a:lnTo>
                  <a:pt x="465304" y="73884"/>
                </a:lnTo>
                <a:lnTo>
                  <a:pt x="421046" y="60163"/>
                </a:lnTo>
                <a:lnTo>
                  <a:pt x="376219" y="47787"/>
                </a:lnTo>
                <a:lnTo>
                  <a:pt x="330849" y="36779"/>
                </a:lnTo>
                <a:lnTo>
                  <a:pt x="284958" y="27162"/>
                </a:lnTo>
                <a:lnTo>
                  <a:pt x="238571" y="18960"/>
                </a:lnTo>
                <a:lnTo>
                  <a:pt x="191709" y="12197"/>
                </a:lnTo>
                <a:lnTo>
                  <a:pt x="144398" y="6896"/>
                </a:lnTo>
                <a:lnTo>
                  <a:pt x="96661" y="3080"/>
                </a:lnTo>
                <a:lnTo>
                  <a:pt x="48520" y="774"/>
                </a:lnTo>
                <a:lnTo>
                  <a:pt x="0" y="0"/>
                </a:lnTo>
                <a:close/>
              </a:path>
            </a:pathLst>
          </a:custGeom>
          <a:solidFill>
            <a:srgbClr val="489A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40522" y="8739292"/>
            <a:ext cx="1501775" cy="1504315"/>
          </a:xfrm>
          <a:custGeom>
            <a:avLst/>
            <a:gdLst/>
            <a:ahLst/>
            <a:cxnLst/>
            <a:rect l="l" t="t" r="r" b="b"/>
            <a:pathLst>
              <a:path w="1501775" h="1504315">
                <a:moveTo>
                  <a:pt x="1501521" y="0"/>
                </a:moveTo>
                <a:lnTo>
                  <a:pt x="788657" y="0"/>
                </a:lnTo>
                <a:lnTo>
                  <a:pt x="787215" y="48039"/>
                </a:lnTo>
                <a:lnTo>
                  <a:pt x="782944" y="95326"/>
                </a:lnTo>
                <a:lnTo>
                  <a:pt x="775927" y="141780"/>
                </a:lnTo>
                <a:lnTo>
                  <a:pt x="766248" y="187315"/>
                </a:lnTo>
                <a:lnTo>
                  <a:pt x="753990" y="231849"/>
                </a:lnTo>
                <a:lnTo>
                  <a:pt x="739235" y="275299"/>
                </a:lnTo>
                <a:lnTo>
                  <a:pt x="722068" y="317582"/>
                </a:lnTo>
                <a:lnTo>
                  <a:pt x="702570" y="358613"/>
                </a:lnTo>
                <a:lnTo>
                  <a:pt x="680826" y="398311"/>
                </a:lnTo>
                <a:lnTo>
                  <a:pt x="656918" y="436590"/>
                </a:lnTo>
                <a:lnTo>
                  <a:pt x="630929" y="473370"/>
                </a:lnTo>
                <a:lnTo>
                  <a:pt x="602943" y="508565"/>
                </a:lnTo>
                <a:lnTo>
                  <a:pt x="573043" y="542093"/>
                </a:lnTo>
                <a:lnTo>
                  <a:pt x="541312" y="573871"/>
                </a:lnTo>
                <a:lnTo>
                  <a:pt x="507832" y="603814"/>
                </a:lnTo>
                <a:lnTo>
                  <a:pt x="472688" y="631841"/>
                </a:lnTo>
                <a:lnTo>
                  <a:pt x="435962" y="657868"/>
                </a:lnTo>
                <a:lnTo>
                  <a:pt x="397738" y="681811"/>
                </a:lnTo>
                <a:lnTo>
                  <a:pt x="358098" y="703587"/>
                </a:lnTo>
                <a:lnTo>
                  <a:pt x="317126" y="723113"/>
                </a:lnTo>
                <a:lnTo>
                  <a:pt x="274904" y="740306"/>
                </a:lnTo>
                <a:lnTo>
                  <a:pt x="231517" y="755082"/>
                </a:lnTo>
                <a:lnTo>
                  <a:pt x="187047" y="767358"/>
                </a:lnTo>
                <a:lnTo>
                  <a:pt x="141577" y="777052"/>
                </a:lnTo>
                <a:lnTo>
                  <a:pt x="95190" y="784078"/>
                </a:lnTo>
                <a:lnTo>
                  <a:pt x="47970" y="788356"/>
                </a:lnTo>
                <a:lnTo>
                  <a:pt x="0" y="789800"/>
                </a:lnTo>
                <a:lnTo>
                  <a:pt x="0" y="1503705"/>
                </a:lnTo>
                <a:lnTo>
                  <a:pt x="48520" y="1502931"/>
                </a:lnTo>
                <a:lnTo>
                  <a:pt x="96661" y="1500624"/>
                </a:lnTo>
                <a:lnTo>
                  <a:pt x="144398" y="1496808"/>
                </a:lnTo>
                <a:lnTo>
                  <a:pt x="191709" y="1491507"/>
                </a:lnTo>
                <a:lnTo>
                  <a:pt x="238571" y="1484744"/>
                </a:lnTo>
                <a:lnTo>
                  <a:pt x="284958" y="1476542"/>
                </a:lnTo>
                <a:lnTo>
                  <a:pt x="330849" y="1466925"/>
                </a:lnTo>
                <a:lnTo>
                  <a:pt x="376219" y="1455917"/>
                </a:lnTo>
                <a:lnTo>
                  <a:pt x="421046" y="1443541"/>
                </a:lnTo>
                <a:lnTo>
                  <a:pt x="465304" y="1429821"/>
                </a:lnTo>
                <a:lnTo>
                  <a:pt x="508972" y="1414779"/>
                </a:lnTo>
                <a:lnTo>
                  <a:pt x="552026" y="1398441"/>
                </a:lnTo>
                <a:lnTo>
                  <a:pt x="594441" y="1380828"/>
                </a:lnTo>
                <a:lnTo>
                  <a:pt x="636196" y="1361965"/>
                </a:lnTo>
                <a:lnTo>
                  <a:pt x="677265" y="1341876"/>
                </a:lnTo>
                <a:lnTo>
                  <a:pt x="717626" y="1320583"/>
                </a:lnTo>
                <a:lnTo>
                  <a:pt x="757255" y="1298110"/>
                </a:lnTo>
                <a:lnTo>
                  <a:pt x="796129" y="1274481"/>
                </a:lnTo>
                <a:lnTo>
                  <a:pt x="834224" y="1249719"/>
                </a:lnTo>
                <a:lnTo>
                  <a:pt x="871517" y="1223848"/>
                </a:lnTo>
                <a:lnTo>
                  <a:pt x="907984" y="1196891"/>
                </a:lnTo>
                <a:lnTo>
                  <a:pt x="943602" y="1168873"/>
                </a:lnTo>
                <a:lnTo>
                  <a:pt x="978347" y="1139815"/>
                </a:lnTo>
                <a:lnTo>
                  <a:pt x="1012196" y="1109742"/>
                </a:lnTo>
                <a:lnTo>
                  <a:pt x="1045125" y="1078678"/>
                </a:lnTo>
                <a:lnTo>
                  <a:pt x="1077110" y="1046646"/>
                </a:lnTo>
                <a:lnTo>
                  <a:pt x="1108130" y="1013669"/>
                </a:lnTo>
                <a:lnTo>
                  <a:pt x="1138159" y="979771"/>
                </a:lnTo>
                <a:lnTo>
                  <a:pt x="1167174" y="944975"/>
                </a:lnTo>
                <a:lnTo>
                  <a:pt x="1195152" y="909306"/>
                </a:lnTo>
                <a:lnTo>
                  <a:pt x="1222070" y="872786"/>
                </a:lnTo>
                <a:lnTo>
                  <a:pt x="1247903" y="835439"/>
                </a:lnTo>
                <a:lnTo>
                  <a:pt x="1272629" y="797288"/>
                </a:lnTo>
                <a:lnTo>
                  <a:pt x="1296224" y="758358"/>
                </a:lnTo>
                <a:lnTo>
                  <a:pt x="1318664" y="718671"/>
                </a:lnTo>
                <a:lnTo>
                  <a:pt x="1339926" y="678251"/>
                </a:lnTo>
                <a:lnTo>
                  <a:pt x="1359986" y="637122"/>
                </a:lnTo>
                <a:lnTo>
                  <a:pt x="1378822" y="595307"/>
                </a:lnTo>
                <a:lnTo>
                  <a:pt x="1396409" y="552830"/>
                </a:lnTo>
                <a:lnTo>
                  <a:pt x="1412724" y="509714"/>
                </a:lnTo>
                <a:lnTo>
                  <a:pt x="1427744" y="465982"/>
                </a:lnTo>
                <a:lnTo>
                  <a:pt x="1441444" y="421659"/>
                </a:lnTo>
                <a:lnTo>
                  <a:pt x="1453802" y="376767"/>
                </a:lnTo>
                <a:lnTo>
                  <a:pt x="1464794" y="331331"/>
                </a:lnTo>
                <a:lnTo>
                  <a:pt x="1474397" y="285373"/>
                </a:lnTo>
                <a:lnTo>
                  <a:pt x="1482587" y="238918"/>
                </a:lnTo>
                <a:lnTo>
                  <a:pt x="1489340" y="191989"/>
                </a:lnTo>
                <a:lnTo>
                  <a:pt x="1494634" y="144609"/>
                </a:lnTo>
                <a:lnTo>
                  <a:pt x="1498444" y="96801"/>
                </a:lnTo>
                <a:lnTo>
                  <a:pt x="1500748" y="48591"/>
                </a:lnTo>
                <a:lnTo>
                  <a:pt x="1501521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283199" y="1944236"/>
            <a:ext cx="2844800" cy="0"/>
          </a:xfrm>
          <a:custGeom>
            <a:avLst/>
            <a:gdLst/>
            <a:ahLst/>
            <a:cxnLst/>
            <a:rect l="l" t="t" r="r" b="b"/>
            <a:pathLst>
              <a:path w="2844800" h="0">
                <a:moveTo>
                  <a:pt x="0" y="0"/>
                </a:moveTo>
                <a:lnTo>
                  <a:pt x="2844800" y="0"/>
                </a:lnTo>
              </a:path>
            </a:pathLst>
          </a:custGeom>
          <a:ln w="10160">
            <a:solidFill>
              <a:srgbClr val="65B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676933" y="1314316"/>
            <a:ext cx="2463800" cy="26212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3200" spc="204">
                <a:solidFill>
                  <a:srgbClr val="70B76C"/>
                </a:solidFill>
                <a:latin typeface="Tahoma"/>
                <a:cs typeface="Tahoma"/>
              </a:rPr>
              <a:t>3</a:t>
            </a:r>
            <a:endParaRPr sz="3200">
              <a:latin typeface="Tahoma"/>
              <a:cs typeface="Tahoma"/>
            </a:endParaRPr>
          </a:p>
          <a:p>
            <a:pPr algn="r" marL="514350" marR="12700" indent="-502284">
              <a:lnSpc>
                <a:spcPts val="3400"/>
              </a:lnSpc>
              <a:spcBef>
                <a:spcPts val="3040"/>
              </a:spcBef>
            </a:pPr>
            <a:r>
              <a:rPr dirty="0" sz="3200" spc="-180" b="1">
                <a:solidFill>
                  <a:srgbClr val="70B76C"/>
                </a:solidFill>
                <a:latin typeface="Tahoma"/>
                <a:cs typeface="Tahoma"/>
              </a:rPr>
              <a:t>Sos</a:t>
            </a:r>
            <a:r>
              <a:rPr dirty="0" sz="3200" spc="-210" b="1">
                <a:solidFill>
                  <a:srgbClr val="70B76C"/>
                </a:solidFill>
                <a:latin typeface="Tahoma"/>
                <a:cs typeface="Tahoma"/>
              </a:rPr>
              <a:t>t</a:t>
            </a:r>
            <a:r>
              <a:rPr dirty="0" sz="3200" spc="-150" b="1">
                <a:solidFill>
                  <a:srgbClr val="70B76C"/>
                </a:solidFill>
                <a:latin typeface="Tahoma"/>
                <a:cs typeface="Tahoma"/>
              </a:rPr>
              <a:t>enibilitat  </a:t>
            </a:r>
            <a:r>
              <a:rPr dirty="0" sz="3200" spc="-195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endParaRPr sz="3200">
              <a:latin typeface="Tahoma"/>
              <a:cs typeface="Tahoma"/>
            </a:endParaRPr>
          </a:p>
          <a:p>
            <a:pPr algn="r" marL="451484" marR="12700" indent="863600">
              <a:lnSpc>
                <a:spcPts val="3400"/>
              </a:lnSpc>
            </a:pPr>
            <a:r>
              <a:rPr dirty="0" sz="3200" spc="-175" b="1">
                <a:solidFill>
                  <a:srgbClr val="70B76C"/>
                </a:solidFill>
                <a:latin typeface="Tahoma"/>
                <a:cs typeface="Tahoma"/>
              </a:rPr>
              <a:t>social,  </a:t>
            </a:r>
            <a:r>
              <a:rPr dirty="0" sz="3200" spc="-17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27300" y="9169403"/>
            <a:ext cx="2192655" cy="11271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878787"/>
                </a:solidFill>
                <a:latin typeface="Tahoma"/>
                <a:cs typeface="Tahoma"/>
              </a:rPr>
              <a:t>Referències</a:t>
            </a:r>
            <a:r>
              <a:rPr dirty="0" sz="900" spc="-55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900" spc="-10">
                <a:solidFill>
                  <a:srgbClr val="878787"/>
                </a:solidFill>
                <a:latin typeface="Tahoma"/>
                <a:cs typeface="Tahoma"/>
              </a:rPr>
              <a:t>GRI: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302-1,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303-1,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305-1,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305-2,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305-3,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306-2,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102-8,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102-41,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401-1,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403-1,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403-2,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403-4,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404-1,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405-1,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405-2,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406-1,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413-1,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418-1,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102-9,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201-1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4058920" cy="1496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120">
                <a:solidFill>
                  <a:srgbClr val="66B364"/>
                </a:solidFill>
                <a:latin typeface="Tahoma"/>
                <a:cs typeface="Tahoma"/>
              </a:rPr>
              <a:t>3.</a:t>
            </a:r>
            <a:r>
              <a:rPr dirty="0" sz="2200" spc="-285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5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2200" spc="-60" b="1">
                <a:solidFill>
                  <a:srgbClr val="66B364"/>
                </a:solidFill>
                <a:latin typeface="Tahoma"/>
                <a:cs typeface="Tahoma"/>
              </a:rPr>
              <a:t>ccions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75" b="1">
                <a:solidFill>
                  <a:srgbClr val="66B364"/>
                </a:solidFill>
                <a:latin typeface="Tahoma"/>
                <a:cs typeface="Tahoma"/>
              </a:rPr>
              <a:t>per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14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100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95" b="1">
                <a:solidFill>
                  <a:srgbClr val="66B364"/>
                </a:solidFill>
                <a:latin typeface="Tahoma"/>
                <a:cs typeface="Tahoma"/>
              </a:rPr>
              <a:t>sos</a:t>
            </a:r>
            <a:r>
              <a:rPr dirty="0" sz="2200" spc="-114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2200" spc="-60" b="1">
                <a:solidFill>
                  <a:srgbClr val="66B364"/>
                </a:solidFill>
                <a:latin typeface="Tahoma"/>
                <a:cs typeface="Tahoma"/>
              </a:rPr>
              <a:t>enibilitat</a:t>
            </a:r>
            <a:endParaRPr sz="2200">
              <a:latin typeface="Tahoma"/>
              <a:cs typeface="Tahoma"/>
            </a:endParaRPr>
          </a:p>
          <a:p>
            <a:pPr>
              <a:lnSpc>
                <a:spcPct val="100000"/>
              </a:lnSpc>
            </a:pPr>
            <a:endParaRPr sz="26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6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2200" spc="-70" b="1">
                <a:latin typeface="Tahoma"/>
                <a:cs typeface="Tahoma"/>
              </a:rPr>
              <a:t>Compartim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85" b="1">
                <a:latin typeface="Tahoma"/>
                <a:cs typeface="Tahoma"/>
              </a:rPr>
              <a:t>coneixement</a:t>
            </a:r>
            <a:endParaRPr sz="2200">
              <a:latin typeface="Tahoma"/>
              <a:cs typeface="Tahoma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95949" y="1432368"/>
            <a:ext cx="1797049" cy="1797049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2867299" y="3711175"/>
            <a:ext cx="4166235" cy="20237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210" b="1">
                <a:solidFill>
                  <a:srgbClr val="66B364"/>
                </a:solidFill>
                <a:latin typeface="Tahoma"/>
                <a:cs typeface="Tahoma"/>
              </a:rPr>
              <a:t>1.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0" b="1">
                <a:solidFill>
                  <a:srgbClr val="66B364"/>
                </a:solidFill>
                <a:latin typeface="Tahoma"/>
                <a:cs typeface="Tahoma"/>
              </a:rPr>
              <a:t>Els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nostres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homòlegs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món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ens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visi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en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setembre,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rebre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l’estació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Nord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responsables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25">
                <a:latin typeface="Trebuchet MS"/>
                <a:cs typeface="Trebuchet MS"/>
              </a:rPr>
              <a:t>de diverses </a:t>
            </a:r>
            <a:r>
              <a:rPr dirty="0" sz="1000" spc="-40">
                <a:latin typeface="Trebuchet MS"/>
                <a:cs typeface="Trebuchet MS"/>
              </a:rPr>
              <a:t>ciutats del </a:t>
            </a:r>
            <a:r>
              <a:rPr dirty="0" sz="1000" spc="15">
                <a:latin typeface="Trebuchet MS"/>
                <a:cs typeface="Trebuchet MS"/>
              </a:rPr>
              <a:t>sud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Colòmbia.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50">
                <a:latin typeface="Trebuchet MS"/>
                <a:cs typeface="Trebuchet MS"/>
              </a:rPr>
              <a:t>visita </a:t>
            </a:r>
            <a:r>
              <a:rPr dirty="0" sz="1000" spc="-45">
                <a:latin typeface="Trebuchet MS"/>
                <a:cs typeface="Trebuchet MS"/>
              </a:rPr>
              <a:t> era </a:t>
            </a:r>
            <a:r>
              <a:rPr dirty="0" sz="1000" spc="-40">
                <a:latin typeface="Trebuchet MS"/>
                <a:cs typeface="Trebuchet MS"/>
              </a:rPr>
              <a:t>conèixer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funcionament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l’estació,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punts </a:t>
            </a:r>
            <a:r>
              <a:rPr dirty="0" sz="1000" spc="-40">
                <a:latin typeface="Trebuchet MS"/>
                <a:cs typeface="Trebuchet MS"/>
              </a:rPr>
              <a:t>d’estacionament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rel-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empreses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operadores,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conèixer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solucions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aplicades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l’accessibilitat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reduïda.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novembre,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delegació </a:t>
            </a:r>
            <a:r>
              <a:rPr dirty="0" sz="1000" spc="-25">
                <a:latin typeface="Trebuchet MS"/>
                <a:cs typeface="Trebuchet MS"/>
              </a:rPr>
              <a:t>municipal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ciutat </a:t>
            </a:r>
            <a:r>
              <a:rPr dirty="0" sz="1000" spc="-25">
                <a:latin typeface="Trebuchet MS"/>
                <a:cs typeface="Trebuchet MS"/>
              </a:rPr>
              <a:t>coreana de </a:t>
            </a:r>
            <a:r>
              <a:rPr dirty="0" sz="1000" spc="-5">
                <a:latin typeface="Trebuchet MS"/>
                <a:cs typeface="Trebuchet MS"/>
              </a:rPr>
              <a:t>Daegu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0">
                <a:latin typeface="Trebuchet MS"/>
                <a:cs typeface="Trebuchet MS"/>
              </a:rPr>
              <a:t>visitar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crear </a:t>
            </a:r>
            <a:r>
              <a:rPr dirty="0" sz="1000" spc="-25">
                <a:latin typeface="Trebuchet MS"/>
                <a:cs typeface="Trebuchet MS"/>
              </a:rPr>
              <a:t>sinergies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llaços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40">
                <a:latin typeface="Trebuchet MS"/>
                <a:cs typeface="Trebuchet MS"/>
              </a:rPr>
              <a:t>conjunt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vegada, </a:t>
            </a:r>
            <a:r>
              <a:rPr dirty="0" sz="1000" spc="-30">
                <a:latin typeface="Trebuchet MS"/>
                <a:cs typeface="Trebuchet MS"/>
              </a:rPr>
              <a:t>aprendre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l’experiència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poder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aplicar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solucions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ciutat.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67299" y="6105425"/>
            <a:ext cx="4166235" cy="239839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1320165">
              <a:lnSpc>
                <a:spcPts val="1600"/>
              </a:lnSpc>
              <a:spcBef>
                <a:spcPts val="219"/>
              </a:spcBef>
            </a:pP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2.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Presents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Setmana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0" b="1">
                <a:solidFill>
                  <a:srgbClr val="66B364"/>
                </a:solidFill>
                <a:latin typeface="Tahoma"/>
                <a:cs typeface="Tahoma"/>
              </a:rPr>
              <a:t>RSC 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amb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reutilització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residus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participat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taula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rodona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economia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circular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Setmana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55">
                <a:latin typeface="Trebuchet MS"/>
                <a:cs typeface="Trebuchet MS"/>
              </a:rPr>
              <a:t>RSC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Catalunya, </a:t>
            </a:r>
            <a:r>
              <a:rPr dirty="0" sz="1000" spc="-35">
                <a:latin typeface="Trebuchet MS"/>
                <a:cs typeface="Trebuchet MS"/>
              </a:rPr>
              <a:t>organitzada per </a:t>
            </a:r>
            <a:r>
              <a:rPr dirty="0" sz="1000" spc="-30">
                <a:latin typeface="Trebuchet MS"/>
                <a:cs typeface="Trebuchet MS"/>
              </a:rPr>
              <a:t>Ingeniería Social,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10">
                <a:latin typeface="Trebuchet MS"/>
                <a:cs typeface="Trebuchet MS"/>
              </a:rPr>
              <a:t>Raquel </a:t>
            </a:r>
            <a:r>
              <a:rPr dirty="0" sz="1000" spc="-25">
                <a:latin typeface="Trebuchet MS"/>
                <a:cs typeface="Trebuchet MS"/>
              </a:rPr>
              <a:t>Hernández,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representació </a:t>
            </a:r>
            <a:r>
              <a:rPr dirty="0" sz="1000" spc="-40">
                <a:latin typeface="Trebuchet MS"/>
                <a:cs typeface="Trebuchet MS"/>
              </a:rPr>
              <a:t>del departament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0">
                <a:latin typeface="Trebuchet MS"/>
                <a:cs typeface="Trebuchet MS"/>
              </a:rPr>
              <a:t>RSC,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presentat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resultats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reutilització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residus.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55">
                <a:latin typeface="Trebuchet MS"/>
                <a:cs typeface="Trebuchet MS"/>
              </a:rPr>
              <a:t>L’esforç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traduït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transformació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20">
                <a:latin typeface="Trebuchet MS"/>
                <a:cs typeface="Trebuchet MS"/>
              </a:rPr>
              <a:t>puntuals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feien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reutilització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procedimentació. </a:t>
            </a:r>
            <a:r>
              <a:rPr dirty="0" sz="1000" spc="-30">
                <a:latin typeface="Trebuchet MS"/>
                <a:cs typeface="Trebuchet MS"/>
              </a:rPr>
              <a:t>D’aquesta </a:t>
            </a:r>
            <a:r>
              <a:rPr dirty="0" sz="1000" spc="-25">
                <a:latin typeface="Trebuchet MS"/>
                <a:cs typeface="Trebuchet MS"/>
              </a:rPr>
              <a:t> manera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establert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metodologia </a:t>
            </a:r>
            <a:r>
              <a:rPr dirty="0" sz="1000" spc="-10">
                <a:latin typeface="Trebuchet MS"/>
                <a:cs typeface="Trebuchet MS"/>
              </a:rPr>
              <a:t>comuna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40">
                <a:latin typeface="Trebuchet MS"/>
                <a:cs typeface="Trebuchet MS"/>
              </a:rPr>
              <a:t>sortida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elements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abans haguessin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residu. </a:t>
            </a:r>
            <a:r>
              <a:rPr dirty="0" sz="1000" spc="-55">
                <a:latin typeface="Trebuchet MS"/>
                <a:cs typeface="Trebuchet MS"/>
              </a:rPr>
              <a:t>Així,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0">
                <a:latin typeface="Trebuchet MS"/>
                <a:cs typeface="Trebuchet MS"/>
              </a:rPr>
              <a:t>aconsegueix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incorporar </a:t>
            </a:r>
            <a:r>
              <a:rPr dirty="0" sz="1000" spc="-45">
                <a:latin typeface="Trebuchet MS"/>
                <a:cs typeface="Trebuchet MS"/>
              </a:rPr>
              <a:t>l’economia </a:t>
            </a:r>
            <a:r>
              <a:rPr dirty="0" sz="1000" spc="-50">
                <a:latin typeface="Trebuchet MS"/>
                <a:cs typeface="Trebuchet MS"/>
              </a:rPr>
              <a:t>circular, </a:t>
            </a:r>
            <a:r>
              <a:rPr dirty="0" sz="1000" spc="5">
                <a:latin typeface="Trebuchet MS"/>
                <a:cs typeface="Trebuchet MS"/>
              </a:rPr>
              <a:t>passa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linealitat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transversalitat,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afa-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voreix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l’entorn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pren consciència.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3780015"/>
            <a:ext cx="2699994" cy="1943987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943" y="6155995"/>
            <a:ext cx="2159050" cy="1656016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0943" y="7956004"/>
            <a:ext cx="2159050" cy="2735999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7168145" y="10226909"/>
            <a:ext cx="26924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5" b="1">
                <a:solidFill>
                  <a:srgbClr val="3A3938"/>
                </a:solidFill>
                <a:latin typeface="Tahoma"/>
                <a:cs typeface="Tahoma"/>
              </a:rPr>
              <a:t>50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6349" y="1420190"/>
            <a:ext cx="4166870" cy="6463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3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.</a:t>
            </a:r>
            <a:r>
              <a:rPr dirty="0" sz="1400" spc="-10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D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vulgue</a:t>
            </a:r>
            <a:r>
              <a:rPr dirty="0" sz="1400" spc="-95" b="1">
                <a:solidFill>
                  <a:srgbClr val="66B364"/>
                </a:solidFill>
                <a:latin typeface="Tahoma"/>
                <a:cs typeface="Tahoma"/>
              </a:rPr>
              <a:t>m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exper</a:t>
            </a:r>
            <a:r>
              <a:rPr dirty="0" sz="1400" spc="-10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135" b="1">
                <a:solidFill>
                  <a:srgbClr val="66B364"/>
                </a:solidFill>
                <a:latin typeface="Tahoma"/>
                <a:cs typeface="Tahoma"/>
              </a:rPr>
              <a:t>esa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: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00" b="1">
                <a:solidFill>
                  <a:srgbClr val="66B364"/>
                </a:solidFill>
                <a:latin typeface="Tahoma"/>
                <a:cs typeface="Tahoma"/>
              </a:rPr>
              <a:t>jornade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s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congressos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directora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25">
                <a:latin typeface="Trebuchet MS"/>
                <a:cs typeface="Trebuchet MS"/>
              </a:rPr>
              <a:t>Marta </a:t>
            </a:r>
            <a:r>
              <a:rPr dirty="0" sz="1000" spc="-45">
                <a:latin typeface="Trebuchet MS"/>
                <a:cs typeface="Trebuchet MS"/>
              </a:rPr>
              <a:t>Labata,</a:t>
            </a:r>
            <a:r>
              <a:rPr dirty="0" sz="1000" spc="2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2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participar</a:t>
            </a:r>
            <a:r>
              <a:rPr dirty="0" sz="1000" spc="21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ponent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Jornada </a:t>
            </a:r>
            <a:r>
              <a:rPr dirty="0" sz="1000" spc="-55">
                <a:latin typeface="Trebuchet MS"/>
                <a:cs typeface="Trebuchet MS"/>
              </a:rPr>
              <a:t>d’Intermodalitat </a:t>
            </a:r>
            <a:r>
              <a:rPr dirty="0" sz="1000" spc="-30">
                <a:latin typeface="Trebuchet MS"/>
                <a:cs typeface="Trebuchet MS"/>
              </a:rPr>
              <a:t>celebrada a </a:t>
            </a:r>
            <a:r>
              <a:rPr dirty="0" sz="1000">
                <a:latin typeface="Trebuchet MS"/>
                <a:cs typeface="Trebuchet MS"/>
              </a:rPr>
              <a:t>Las </a:t>
            </a:r>
            <a:r>
              <a:rPr dirty="0" sz="1000" spc="-5">
                <a:latin typeface="Trebuchet MS"/>
                <a:cs typeface="Trebuchet MS"/>
              </a:rPr>
              <a:t>Palmas </a:t>
            </a:r>
            <a:r>
              <a:rPr dirty="0" sz="1000" spc="-25">
                <a:latin typeface="Trebuchet MS"/>
                <a:cs typeface="Trebuchet MS"/>
              </a:rPr>
              <a:t>de Gran </a:t>
            </a:r>
            <a:r>
              <a:rPr dirty="0" sz="1000" spc="-35">
                <a:latin typeface="Trebuchet MS"/>
                <a:cs typeface="Trebuchet MS"/>
              </a:rPr>
              <a:t>Canaria,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exposar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20">
                <a:latin typeface="Trebuchet MS"/>
                <a:cs typeface="Trebuchet MS"/>
              </a:rPr>
              <a:t>urbà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política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5">
                <a:latin typeface="Trebuchet MS"/>
                <a:cs typeface="Trebuchet MS"/>
              </a:rPr>
              <a:t>s’han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construir les </a:t>
            </a:r>
            <a:r>
              <a:rPr dirty="0" sz="1000" spc="-40">
                <a:latin typeface="Trebuchet MS"/>
                <a:cs typeface="Trebuchet MS"/>
              </a:rPr>
              <a:t>ciutats </a:t>
            </a:r>
            <a:r>
              <a:rPr dirty="0" sz="1000" spc="-20">
                <a:latin typeface="Trebuchet MS"/>
                <a:cs typeface="Trebuchet MS"/>
              </a:rPr>
              <a:t>saludables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70">
                <a:latin typeface="Trebuchet MS"/>
                <a:cs typeface="Trebuchet MS"/>
              </a:rPr>
              <a:t>futur, </a:t>
            </a:r>
            <a:r>
              <a:rPr dirty="0" sz="1000">
                <a:latin typeface="Trebuchet MS"/>
                <a:cs typeface="Trebuchet MS"/>
              </a:rPr>
              <a:t>unes </a:t>
            </a:r>
            <a:r>
              <a:rPr dirty="0" sz="1000" spc="-40">
                <a:latin typeface="Trebuchet MS"/>
                <a:cs typeface="Trebuchet MS"/>
              </a:rPr>
              <a:t>ciutats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5">
                <a:latin typeface="Trebuchet MS"/>
                <a:cs typeface="Trebuchet MS"/>
              </a:rPr>
              <a:t>de ser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connectades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accessibles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tothom.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50">
                <a:latin typeface="Trebuchet MS"/>
                <a:cs typeface="Trebuchet MS"/>
              </a:rPr>
              <a:t>Albert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Deusedes,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l’equip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màrqueting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comunicació,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participar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ponent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jornada </a:t>
            </a:r>
            <a:r>
              <a:rPr dirty="0" sz="1000" spc="-35">
                <a:latin typeface="Trebuchet MS"/>
                <a:cs typeface="Trebuchet MS"/>
              </a:rPr>
              <a:t>Kid’s </a:t>
            </a:r>
            <a:r>
              <a:rPr dirty="0" sz="1000" spc="-30">
                <a:latin typeface="Trebuchet MS"/>
                <a:cs typeface="Trebuchet MS"/>
              </a:rPr>
              <a:t>Innovation </a:t>
            </a:r>
            <a:r>
              <a:rPr dirty="0" sz="1000" spc="-50">
                <a:latin typeface="Trebuchet MS"/>
                <a:cs typeface="Trebuchet MS"/>
              </a:rPr>
              <a:t>Day,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Kid’s </a:t>
            </a:r>
            <a:r>
              <a:rPr dirty="0" sz="1000" spc="-50">
                <a:latin typeface="Trebuchet MS"/>
                <a:cs typeface="Trebuchet MS"/>
              </a:rPr>
              <a:t>Cluster,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presentar </a:t>
            </a:r>
            <a:r>
              <a:rPr dirty="0" sz="1000" spc="-30">
                <a:latin typeface="Trebuchet MS"/>
                <a:cs typeface="Trebuchet MS"/>
              </a:rPr>
              <a:t> 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40">
                <a:latin typeface="Trebuchet MS"/>
                <a:cs typeface="Trebuchet MS"/>
              </a:rPr>
              <a:t>STEAM </a:t>
            </a:r>
            <a:r>
              <a:rPr dirty="0" sz="1000" spc="-30">
                <a:latin typeface="Trebuchet MS"/>
                <a:cs typeface="Trebuchet MS"/>
              </a:rPr>
              <a:t>organitzades </a:t>
            </a:r>
            <a:r>
              <a:rPr dirty="0" sz="1000" spc="-40">
                <a:latin typeface="Trebuchet MS"/>
                <a:cs typeface="Trebuchet MS"/>
              </a:rPr>
              <a:t>conjuntament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45">
                <a:latin typeface="Trebuchet MS"/>
                <a:cs typeface="Trebuchet MS"/>
              </a:rPr>
              <a:t>UPC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Ciència360,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tindran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30">
                <a:latin typeface="Trebuchet MS"/>
                <a:cs typeface="Trebuchet MS"/>
              </a:rPr>
              <a:t>Olímpica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Parc </a:t>
            </a:r>
            <a:r>
              <a:rPr dirty="0" sz="1000" spc="-35">
                <a:latin typeface="Trebuchet MS"/>
                <a:cs typeface="Trebuchet MS"/>
              </a:rPr>
              <a:t>d’Atraccions </a:t>
            </a:r>
            <a:r>
              <a:rPr dirty="0" sz="1000" spc="-40">
                <a:latin typeface="Trebuchet MS"/>
                <a:cs typeface="Trebuchet MS"/>
              </a:rPr>
              <a:t>del Tibidabo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2019.</a:t>
            </a:r>
            <a:endParaRPr sz="1000">
              <a:latin typeface="Trebuchet MS"/>
              <a:cs typeface="Trebuchet MS"/>
            </a:endParaRPr>
          </a:p>
          <a:p>
            <a:pPr algn="just" marL="13335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directora </a:t>
            </a:r>
            <a:r>
              <a:rPr dirty="0" sz="1000" spc="-25">
                <a:latin typeface="Trebuchet MS"/>
                <a:cs typeface="Trebuchet MS"/>
              </a:rPr>
              <a:t>de l’Assessoria </a:t>
            </a:r>
            <a:r>
              <a:rPr dirty="0" sz="1000" spc="-40">
                <a:latin typeface="Trebuchet MS"/>
                <a:cs typeface="Trebuchet MS"/>
              </a:rPr>
              <a:t>Jurídica, </a:t>
            </a:r>
            <a:r>
              <a:rPr dirty="0" sz="1000" spc="-5">
                <a:latin typeface="Trebuchet MS"/>
                <a:cs typeface="Trebuchet MS"/>
              </a:rPr>
              <a:t>Mercè </a:t>
            </a:r>
            <a:r>
              <a:rPr dirty="0" sz="1000" spc="-35">
                <a:latin typeface="Trebuchet MS"/>
                <a:cs typeface="Trebuchet MS"/>
              </a:rPr>
              <a:t>Piñol,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participat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ponent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XXVI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Jornades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Tècniques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d’ANEPMA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(Associació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Nacional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d’Empreses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Públiques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Medi </a:t>
            </a:r>
            <a:r>
              <a:rPr dirty="0" sz="1000" spc="-30">
                <a:latin typeface="Trebuchet MS"/>
                <a:cs typeface="Trebuchet MS"/>
              </a:rPr>
              <a:t>Ambient)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0">
                <a:latin typeface="Trebuchet MS"/>
                <a:cs typeface="Trebuchet MS"/>
              </a:rPr>
              <a:t>celebrar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l’octubre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Gijón. </a:t>
            </a:r>
            <a:r>
              <a:rPr dirty="0" sz="1000" spc="-5">
                <a:latin typeface="Trebuchet MS"/>
                <a:cs typeface="Trebuchet MS"/>
              </a:rPr>
              <a:t>Mercè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Piñol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format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taula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quatre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experts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analitzar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Llei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30">
                <a:latin typeface="Trebuchet MS"/>
                <a:cs typeface="Trebuchet MS"/>
              </a:rPr>
              <a:t>pública,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0">
                <a:latin typeface="Trebuchet MS"/>
                <a:cs typeface="Trebuchet MS"/>
              </a:rPr>
              <a:t>entrar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vigor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març passat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implantació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qual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pionera.</a:t>
            </a:r>
            <a:endParaRPr sz="1000">
              <a:latin typeface="Trebuchet MS"/>
              <a:cs typeface="Trebuchet MS"/>
            </a:endParaRPr>
          </a:p>
          <a:p>
            <a:pPr algn="just" marL="13335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35">
                <a:latin typeface="Trebuchet MS"/>
                <a:cs typeface="Trebuchet MS"/>
              </a:rPr>
              <a:t>present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VI </a:t>
            </a:r>
            <a:r>
              <a:rPr dirty="0" sz="1000" spc="-15">
                <a:latin typeface="Trebuchet MS"/>
                <a:cs typeface="Trebuchet MS"/>
              </a:rPr>
              <a:t>Congrés </a:t>
            </a:r>
            <a:r>
              <a:rPr dirty="0" sz="1000" spc="-35">
                <a:latin typeface="Trebuchet MS"/>
                <a:cs typeface="Trebuchet MS"/>
              </a:rPr>
              <a:t>Internacional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Cuidadors 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tingut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10">
                <a:latin typeface="Trebuchet MS"/>
                <a:cs typeface="Trebuchet MS"/>
              </a:rPr>
              <a:t>Buenos </a:t>
            </a:r>
            <a:r>
              <a:rPr dirty="0" sz="1000" spc="-25">
                <a:latin typeface="Trebuchet MS"/>
                <a:cs typeface="Trebuchet MS"/>
              </a:rPr>
              <a:t>Aires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l’octubre.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representats del </a:t>
            </a:r>
            <a:r>
              <a:rPr dirty="0" sz="1000" spc="-25">
                <a:latin typeface="Trebuchet MS"/>
                <a:cs typeface="Trebuchet MS"/>
              </a:rPr>
              <a:t>Zoo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2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l’Associació Ibèrica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Cuidadors </a:t>
            </a:r>
            <a:r>
              <a:rPr dirty="0" sz="1000" spc="-30">
                <a:latin typeface="Trebuchet MS"/>
                <a:cs typeface="Trebuchet MS"/>
              </a:rPr>
              <a:t>d’Animals </a:t>
            </a:r>
            <a:r>
              <a:rPr dirty="0" sz="1000" spc="-35">
                <a:latin typeface="Trebuchet MS"/>
                <a:cs typeface="Trebuchet MS"/>
              </a:rPr>
              <a:t>Salvatg-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(AICAS),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posat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comú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coneixements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experiències.</a:t>
            </a:r>
            <a:r>
              <a:rPr dirty="0" sz="1000" spc="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Sota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lema </a:t>
            </a:r>
            <a:r>
              <a:rPr dirty="0" sz="1000" spc="-25">
                <a:latin typeface="Trebuchet MS"/>
                <a:cs typeface="Trebuchet MS"/>
              </a:rPr>
              <a:t>“Thinking </a:t>
            </a:r>
            <a:r>
              <a:rPr dirty="0" sz="1000" spc="-70">
                <a:latin typeface="Trebuchet MS"/>
                <a:cs typeface="Trebuchet MS"/>
              </a:rPr>
              <a:t>today. </a:t>
            </a:r>
            <a:r>
              <a:rPr dirty="0" sz="1000" spc="-20">
                <a:latin typeface="Trebuchet MS"/>
                <a:cs typeface="Trebuchet MS"/>
              </a:rPr>
              <a:t>Keeping </a:t>
            </a:r>
            <a:r>
              <a:rPr dirty="0" sz="1000" spc="-55">
                <a:latin typeface="Trebuchet MS"/>
                <a:cs typeface="Trebuchet MS"/>
              </a:rPr>
              <a:t>tomorrow” </a:t>
            </a:r>
            <a:r>
              <a:rPr dirty="0" sz="1000" spc="-25">
                <a:latin typeface="Trebuchet MS"/>
                <a:cs typeface="Trebuchet MS"/>
              </a:rPr>
              <a:t>(“Pensant </a:t>
            </a:r>
            <a:r>
              <a:rPr dirty="0" sz="1000" spc="-35">
                <a:latin typeface="Trebuchet MS"/>
                <a:cs typeface="Trebuchet MS"/>
              </a:rPr>
              <a:t>avui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cura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 animals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demà”),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35">
                <a:latin typeface="Trebuchet MS"/>
                <a:cs typeface="Trebuchet MS"/>
              </a:rPr>
              <a:t>reunir </a:t>
            </a:r>
            <a:r>
              <a:rPr dirty="0" sz="1000" spc="30">
                <a:latin typeface="Trebuchet MS"/>
                <a:cs typeface="Trebuchet MS"/>
              </a:rPr>
              <a:t>155 </a:t>
            </a:r>
            <a:r>
              <a:rPr dirty="0" sz="1000" spc="-35">
                <a:latin typeface="Trebuchet MS"/>
                <a:cs typeface="Trebuchet MS"/>
              </a:rPr>
              <a:t>participants provinents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29 </a:t>
            </a:r>
            <a:r>
              <a:rPr dirty="0" sz="1000" spc="-10">
                <a:latin typeface="Trebuchet MS"/>
                <a:cs typeface="Trebuchet MS"/>
              </a:rPr>
              <a:t>països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voluntat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contribuir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assolir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estàndards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5">
                <a:latin typeface="Trebuchet MS"/>
                <a:cs typeface="Trebuchet MS"/>
              </a:rPr>
              <a:t>elevats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cura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professional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60">
                <a:latin typeface="Trebuchet MS"/>
                <a:cs typeface="Trebuchet MS"/>
              </a:rPr>
              <a:t>el treball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xarxa. </a:t>
            </a:r>
            <a:r>
              <a:rPr dirty="0" sz="1000" spc="-20">
                <a:latin typeface="Trebuchet MS"/>
                <a:cs typeface="Trebuchet MS"/>
              </a:rPr>
              <a:t>S’han </a:t>
            </a:r>
            <a:r>
              <a:rPr dirty="0" sz="1000" spc="-40">
                <a:latin typeface="Trebuchet MS"/>
                <a:cs typeface="Trebuchet MS"/>
              </a:rPr>
              <a:t>abordat </a:t>
            </a:r>
            <a:r>
              <a:rPr dirty="0" sz="1000" spc="-35">
                <a:latin typeface="Trebuchet MS"/>
                <a:cs typeface="Trebuchet MS"/>
              </a:rPr>
              <a:t>temes </a:t>
            </a:r>
            <a:r>
              <a:rPr dirty="0" sz="1000" spc="-30">
                <a:latin typeface="Trebuchet MS"/>
                <a:cs typeface="Trebuchet MS"/>
              </a:rPr>
              <a:t> diversos,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l’enriquiment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ambiental,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medicina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veterinària,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reproducció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l’alimentació, entre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40">
                <a:latin typeface="Trebuchet MS"/>
                <a:cs typeface="Trebuchet MS"/>
              </a:rPr>
              <a:t>relacionats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feina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cuidadors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cuidadores.</a:t>
            </a:r>
            <a:endParaRPr sz="1000">
              <a:latin typeface="Trebuchet MS"/>
              <a:cs typeface="Trebuchet MS"/>
            </a:endParaRPr>
          </a:p>
          <a:p>
            <a:pPr algn="just" marL="13335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0">
                <a:latin typeface="Trebuchet MS"/>
                <a:cs typeface="Trebuchet MS"/>
              </a:rPr>
              <a:t>Rubén </a:t>
            </a:r>
            <a:r>
              <a:rPr dirty="0" sz="1000" spc="-35">
                <a:latin typeface="Trebuchet MS"/>
                <a:cs typeface="Trebuchet MS"/>
              </a:rPr>
              <a:t>Guimerà,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Compres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45">
                <a:latin typeface="Trebuchet MS"/>
                <a:cs typeface="Trebuchet MS"/>
              </a:rPr>
              <a:t>participar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ponent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35">
                <a:latin typeface="Trebuchet MS"/>
                <a:cs typeface="Trebuchet MS"/>
              </a:rPr>
              <a:t>jornades </a:t>
            </a:r>
            <a:r>
              <a:rPr dirty="0" sz="1000" spc="-30">
                <a:latin typeface="Trebuchet MS"/>
                <a:cs typeface="Trebuchet MS"/>
              </a:rPr>
              <a:t>organitzades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l’Associació </a:t>
            </a:r>
            <a:r>
              <a:rPr dirty="0" sz="1000" spc="-35">
                <a:latin typeface="Trebuchet MS"/>
                <a:cs typeface="Trebuchet MS"/>
              </a:rPr>
              <a:t>Catalana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Municipis,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províncies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Catalunya,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0">
                <a:latin typeface="Trebuchet MS"/>
                <a:cs typeface="Trebuchet MS"/>
              </a:rPr>
              <a:t>l’aplicació </a:t>
            </a:r>
            <a:r>
              <a:rPr dirty="0" sz="1000" spc="-35">
                <a:latin typeface="Trebuchet MS"/>
                <a:cs typeface="Trebuchet MS"/>
              </a:rPr>
              <a:t>pràctica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l’LCSP </a:t>
            </a:r>
            <a:r>
              <a:rPr dirty="0" sz="1000" spc="-45">
                <a:latin typeface="Trebuchet MS"/>
                <a:cs typeface="Trebuchet MS"/>
              </a:rPr>
              <a:t>(Llei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40">
                <a:latin typeface="Trebuchet MS"/>
                <a:cs typeface="Trebuchet MS"/>
              </a:rPr>
              <a:t>del sector </a:t>
            </a:r>
            <a:r>
              <a:rPr dirty="0" sz="1000" spc="-35">
                <a:latin typeface="Trebuchet MS"/>
                <a:cs typeface="Trebuchet MS"/>
              </a:rPr>
              <a:t>públic). </a:t>
            </a:r>
            <a:r>
              <a:rPr dirty="0" sz="1000" spc="-30">
                <a:latin typeface="Trebuchet MS"/>
                <a:cs typeface="Trebuchet MS"/>
              </a:rPr>
              <a:t>Guimerà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0">
                <a:latin typeface="Trebuchet MS"/>
                <a:cs typeface="Trebuchet MS"/>
              </a:rPr>
              <a:t>exposar les </a:t>
            </a:r>
            <a:r>
              <a:rPr dirty="0" sz="1000" spc="-40">
                <a:latin typeface="Trebuchet MS"/>
                <a:cs typeface="Trebuchet MS"/>
              </a:rPr>
              <a:t>limitacions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restriccions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temporals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d’adjudicació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contractistes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menors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resoldre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administrativament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expedients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simplificats.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8253240"/>
            <a:ext cx="4165600" cy="1058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4.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Publicacions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55">
                <a:latin typeface="Trebuchet MS"/>
                <a:cs typeface="Trebuchet MS"/>
              </a:rPr>
              <a:t>Toni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Roig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publicar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5">
                <a:latin typeface="Trebuchet MS"/>
                <a:cs typeface="Trebuchet MS"/>
              </a:rPr>
              <a:t> article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revista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 i="1">
                <a:latin typeface="Trebuchet MS"/>
                <a:cs typeface="Trebuchet MS"/>
              </a:rPr>
              <a:t>Parking</a:t>
            </a:r>
            <a:r>
              <a:rPr dirty="0" sz="1000" spc="-55" i="1">
                <a:latin typeface="Trebuchet MS"/>
                <a:cs typeface="Trebuchet MS"/>
              </a:rPr>
              <a:t> </a:t>
            </a:r>
            <a:r>
              <a:rPr dirty="0" sz="1000" spc="-50" i="1">
                <a:latin typeface="Trebuchet MS"/>
                <a:cs typeface="Trebuchet MS"/>
              </a:rPr>
              <a:t>Trend</a:t>
            </a:r>
            <a:r>
              <a:rPr dirty="0" sz="1000" spc="-60" i="1">
                <a:latin typeface="Trebuchet MS"/>
                <a:cs typeface="Trebuchet MS"/>
              </a:rPr>
              <a:t> </a:t>
            </a:r>
            <a:r>
              <a:rPr dirty="0" sz="1000" spc="-50" i="1">
                <a:latin typeface="Trebuchet MS"/>
                <a:cs typeface="Trebuchet MS"/>
              </a:rPr>
              <a:t>International</a:t>
            </a:r>
            <a:r>
              <a:rPr dirty="0" sz="1000" spc="-55" i="1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l’As-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sociació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Europea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d’Aparcaments,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exposa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impactes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provoca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cada </a:t>
            </a:r>
            <a:r>
              <a:rPr dirty="0" sz="1000" spc="-25">
                <a:latin typeface="Trebuchet MS"/>
                <a:cs typeface="Trebuchet MS"/>
              </a:rPr>
              <a:t>vegada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cotxes </a:t>
            </a:r>
            <a:r>
              <a:rPr dirty="0" sz="1000" spc="-35">
                <a:latin typeface="Trebuchet MS"/>
                <a:cs typeface="Trebuchet MS"/>
              </a:rPr>
              <a:t>tinguin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mida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5">
                <a:latin typeface="Trebuchet MS"/>
                <a:cs typeface="Trebuchet MS"/>
              </a:rPr>
              <a:t>afecta </a:t>
            </a:r>
            <a:r>
              <a:rPr dirty="0" sz="1000" spc="-50">
                <a:latin typeface="Trebuchet MS"/>
                <a:cs typeface="Trebuchet MS"/>
              </a:rPr>
              <a:t>això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ambient,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espais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urbans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aparcaments.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8284502"/>
            <a:ext cx="2159990" cy="2407500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3320936"/>
            <a:ext cx="2699994" cy="1521066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371996"/>
            <a:ext cx="2699994" cy="1476006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0004" y="5004003"/>
            <a:ext cx="2159990" cy="1224051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0004" y="1439913"/>
            <a:ext cx="2159050" cy="17280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7168145" y="10226909"/>
            <a:ext cx="26924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5" b="1">
                <a:solidFill>
                  <a:srgbClr val="3A3938"/>
                </a:solidFill>
                <a:latin typeface="Tahoma"/>
                <a:cs typeface="Tahoma"/>
              </a:rPr>
              <a:t>50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2082164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75" b="1">
                <a:latin typeface="Tahoma"/>
                <a:cs typeface="Tahoma"/>
              </a:rPr>
              <a:t>Reconeixement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2296924"/>
            <a:ext cx="4166235" cy="4685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03835" indent="-191135">
              <a:lnSpc>
                <a:spcPct val="100000"/>
              </a:lnSpc>
              <a:spcBef>
                <a:spcPts val="100"/>
              </a:spcBef>
              <a:buAutoNum type="arabicPeriod" startAt="5"/>
              <a:tabLst>
                <a:tab pos="203835" algn="l"/>
              </a:tabLst>
            </a:pP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Reconeixement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’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accessibilitat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Palau Sant </a:t>
            </a:r>
            <a:r>
              <a:rPr dirty="0" sz="1000" spc="-40">
                <a:latin typeface="Trebuchet MS"/>
                <a:cs typeface="Trebuchet MS"/>
              </a:rPr>
              <a:t>Jordi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35">
                <a:latin typeface="Trebuchet MS"/>
                <a:cs typeface="Trebuchet MS"/>
              </a:rPr>
              <a:t>reconegut per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5">
                <a:latin typeface="Trebuchet MS"/>
                <a:cs typeface="Trebuchet MS"/>
              </a:rPr>
              <a:t>Ilunion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25">
                <a:latin typeface="Trebuchet MS"/>
                <a:cs typeface="Trebuchet MS"/>
              </a:rPr>
              <a:t>compro-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mís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diversitat,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d’adequació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l’accessibilitat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5">
                <a:latin typeface="Trebuchet MS"/>
                <a:cs typeface="Trebuchet MS"/>
              </a:rPr>
              <a:t>discapacitat </a:t>
            </a:r>
            <a:r>
              <a:rPr dirty="0" sz="1000" spc="-30">
                <a:latin typeface="Trebuchet MS"/>
                <a:cs typeface="Trebuchet MS"/>
              </a:rPr>
              <a:t>visual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auditiva.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0">
                <a:latin typeface="Trebuchet MS"/>
                <a:cs typeface="Trebuchet MS"/>
              </a:rPr>
              <a:t>recollir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diploma </a:t>
            </a:r>
            <a:r>
              <a:rPr dirty="0" sz="1000" spc="-5">
                <a:latin typeface="Trebuchet MS"/>
                <a:cs typeface="Trebuchet MS"/>
              </a:rPr>
              <a:t>Montse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Méndez,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d’Operacions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5">
                <a:latin typeface="Trebuchet MS"/>
                <a:cs typeface="Trebuchet MS"/>
              </a:rPr>
              <a:t>l’Anella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Olímpica.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marL="12700" marR="785495">
              <a:lnSpc>
                <a:spcPts val="1600"/>
              </a:lnSpc>
              <a:spcBef>
                <a:spcPts val="685"/>
              </a:spcBef>
              <a:buAutoNum type="arabicPeriod" startAt="6"/>
              <a:tabLst>
                <a:tab pos="203200" algn="l"/>
              </a:tabLst>
            </a:pP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instal·lació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dels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orangutans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oo, 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finalista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dels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premis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F</a:t>
            </a:r>
            <a:r>
              <a:rPr dirty="0" sz="1400" spc="30" b="1">
                <a:solidFill>
                  <a:srgbClr val="66B364"/>
                </a:solidFill>
                <a:latin typeface="Tahoma"/>
                <a:cs typeface="Tahoma"/>
              </a:rPr>
              <a:t>AD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’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arqui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ectura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70">
                <a:latin typeface="Trebuchet MS"/>
                <a:cs typeface="Trebuchet MS"/>
              </a:rPr>
              <a:t>jurat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valorat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instal·lació </a:t>
            </a:r>
            <a:r>
              <a:rPr dirty="0" sz="1000" spc="-40">
                <a:latin typeface="Trebuchet MS"/>
                <a:cs typeface="Trebuchet MS"/>
              </a:rPr>
              <a:t>reuneix </a:t>
            </a:r>
            <a:r>
              <a:rPr dirty="0" sz="1000" spc="-95">
                <a:latin typeface="Trebuchet MS"/>
                <a:cs typeface="Trebuchet MS"/>
              </a:rPr>
              <a:t>tot</a:t>
            </a:r>
            <a:r>
              <a:rPr dirty="0" sz="1000" spc="11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20">
                <a:latin typeface="Trebuchet MS"/>
                <a:cs typeface="Trebuchet MS"/>
              </a:rPr>
              <a:t>necessari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“els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25">
                <a:latin typeface="Trebuchet MS"/>
                <a:cs typeface="Trebuchet MS"/>
              </a:rPr>
              <a:t>mantinguin </a:t>
            </a:r>
            <a:r>
              <a:rPr dirty="0" sz="1000" spc="-15">
                <a:latin typeface="Trebuchet MS"/>
                <a:cs typeface="Trebuchet MS"/>
              </a:rPr>
              <a:t>condicions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50">
                <a:latin typeface="Trebuchet MS"/>
                <a:cs typeface="Trebuchet MS"/>
              </a:rPr>
              <a:t>òptima,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vegada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l’observació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10">
                <a:latin typeface="Trebuchet MS"/>
                <a:cs typeface="Trebuchet MS"/>
              </a:rPr>
              <a:t>seus </a:t>
            </a:r>
            <a:r>
              <a:rPr dirty="0" sz="1000" spc="-45">
                <a:latin typeface="Trebuchet MS"/>
                <a:cs typeface="Trebuchet MS"/>
              </a:rPr>
              <a:t>hàbits”.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resultat </a:t>
            </a:r>
            <a:r>
              <a:rPr dirty="0" sz="1000" spc="-30">
                <a:latin typeface="Trebuchet MS"/>
                <a:cs typeface="Trebuchet MS"/>
              </a:rPr>
              <a:t>“és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fusió </a:t>
            </a:r>
            <a:r>
              <a:rPr dirty="0" sz="1000" spc="-50">
                <a:latin typeface="Trebuchet MS"/>
                <a:cs typeface="Trebuchet MS"/>
              </a:rPr>
              <a:t>d’arquitectura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pai-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satgisme </a:t>
            </a:r>
            <a:r>
              <a:rPr dirty="0" sz="1000" spc="-35">
                <a:latin typeface="Trebuchet MS"/>
                <a:cs typeface="Trebuchet MS"/>
              </a:rPr>
              <a:t>que, d’una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5">
                <a:latin typeface="Trebuchet MS"/>
                <a:cs typeface="Trebuchet MS"/>
              </a:rPr>
              <a:t>resistent,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80">
                <a:latin typeface="Trebuchet MS"/>
                <a:cs typeface="Trebuchet MS"/>
              </a:rPr>
              <a:t>l’altra,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0">
                <a:latin typeface="Trebuchet MS"/>
                <a:cs typeface="Trebuchet MS"/>
              </a:rPr>
              <a:t>acollidora </a:t>
            </a:r>
            <a:r>
              <a:rPr dirty="0" sz="1000" spc="-65">
                <a:latin typeface="Trebuchet MS"/>
                <a:cs typeface="Trebuchet MS"/>
              </a:rPr>
              <a:t>tant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habitants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visitants”.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0">
                <a:latin typeface="Trebuchet MS"/>
                <a:cs typeface="Trebuchet MS"/>
              </a:rPr>
              <a:t>fusió </a:t>
            </a:r>
            <a:r>
              <a:rPr dirty="0" sz="1000" spc="-40">
                <a:latin typeface="Trebuchet MS"/>
                <a:cs typeface="Trebuchet MS"/>
              </a:rPr>
              <a:t>arquitectònica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paisatgística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instal·lació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0">
                <a:latin typeface="Trebuchet MS"/>
                <a:cs typeface="Trebuchet MS"/>
              </a:rPr>
              <a:t>dur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seguint </a:t>
            </a:r>
            <a:r>
              <a:rPr dirty="0" sz="1000" spc="-45">
                <a:latin typeface="Trebuchet MS"/>
                <a:cs typeface="Trebuchet MS"/>
              </a:rPr>
              <a:t>criteris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garanteixen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màxim </a:t>
            </a:r>
            <a:r>
              <a:rPr dirty="0" sz="1000" spc="-35">
                <a:latin typeface="Trebuchet MS"/>
                <a:cs typeface="Trebuchet MS"/>
              </a:rPr>
              <a:t>benestar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màxima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flexibilitat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l’aprofitament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l’espai. </a:t>
            </a:r>
            <a:r>
              <a:rPr dirty="0" sz="1000" spc="-20">
                <a:latin typeface="Trebuchet MS"/>
                <a:cs typeface="Trebuchet MS"/>
              </a:rPr>
              <a:t>La seva </a:t>
            </a:r>
            <a:r>
              <a:rPr dirty="0" sz="1000" spc="-35">
                <a:latin typeface="Trebuchet MS"/>
                <a:cs typeface="Trebuchet MS"/>
              </a:rPr>
              <a:t>superfície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1.100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metres </a:t>
            </a:r>
            <a:r>
              <a:rPr dirty="0" sz="1000" spc="-25">
                <a:latin typeface="Trebuchet MS"/>
                <a:cs typeface="Trebuchet MS"/>
              </a:rPr>
              <a:t>quadrats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consta de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15">
                <a:latin typeface="Trebuchet MS"/>
                <a:cs typeface="Trebuchet MS"/>
              </a:rPr>
              <a:t>zones </a:t>
            </a:r>
            <a:r>
              <a:rPr dirty="0" sz="1000" spc="-30">
                <a:latin typeface="Trebuchet MS"/>
                <a:cs typeface="Trebuchet MS"/>
              </a:rPr>
              <a:t>principals,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55">
                <a:latin typeface="Trebuchet MS"/>
                <a:cs typeface="Trebuchet MS"/>
              </a:rPr>
              <a:t>d’exteriors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d’interiors,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">
                <a:latin typeface="Trebuchet MS"/>
                <a:cs typeface="Trebuchet MS"/>
              </a:rPr>
              <a:t>cosa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30">
                <a:latin typeface="Trebuchet MS"/>
                <a:cs typeface="Trebuchet MS"/>
              </a:rPr>
              <a:t>observar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30">
                <a:latin typeface="Trebuchet MS"/>
                <a:cs typeface="Trebuchet MS"/>
              </a:rPr>
              <a:t>d’orangutans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75">
                <a:latin typeface="Trebuchet MS"/>
                <a:cs typeface="Trebuchet MS"/>
              </a:rPr>
              <a:t>l’any,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0">
                <a:latin typeface="Trebuchet MS"/>
                <a:cs typeface="Trebuchet MS"/>
              </a:rPr>
              <a:t>independència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climatologia,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cinc punts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20">
                <a:latin typeface="Trebuchet MS"/>
                <a:cs typeface="Trebuchet MS"/>
              </a:rPr>
              <a:t>semico-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berts </a:t>
            </a:r>
            <a:r>
              <a:rPr dirty="0" sz="1000" spc="-50">
                <a:latin typeface="Trebuchet MS"/>
                <a:cs typeface="Trebuchet MS"/>
              </a:rPr>
              <a:t>habilitats.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zones </a:t>
            </a:r>
            <a:r>
              <a:rPr dirty="0" sz="1000" spc="-50">
                <a:latin typeface="Trebuchet MS"/>
                <a:cs typeface="Trebuchet MS"/>
              </a:rPr>
              <a:t>exteriors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60">
                <a:latin typeface="Trebuchet MS"/>
                <a:cs typeface="Trebuchet MS"/>
              </a:rPr>
              <a:t>totalment </a:t>
            </a:r>
            <a:r>
              <a:rPr dirty="0" sz="1000" spc="-45">
                <a:latin typeface="Trebuchet MS"/>
                <a:cs typeface="Trebuchet MS"/>
              </a:rPr>
              <a:t>naturalitzades,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barrera </a:t>
            </a:r>
            <a:r>
              <a:rPr dirty="0" sz="1000" spc="-55">
                <a:latin typeface="Trebuchet MS"/>
                <a:cs typeface="Trebuchet MS"/>
              </a:rPr>
              <a:t>vegetal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delimita </a:t>
            </a:r>
            <a:r>
              <a:rPr dirty="0" sz="1000" spc="-65">
                <a:latin typeface="Trebuchet MS"/>
                <a:cs typeface="Trebuchet MS"/>
              </a:rPr>
              <a:t>l’àrea 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recrea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ribera </a:t>
            </a:r>
            <a:r>
              <a:rPr dirty="0" sz="1000" spc="-50">
                <a:latin typeface="Trebuchet MS"/>
                <a:cs typeface="Trebuchet MS"/>
              </a:rPr>
              <a:t>natural, </a:t>
            </a:r>
            <a:r>
              <a:rPr dirty="0" sz="1000" spc="-75">
                <a:latin typeface="Trebuchet MS"/>
                <a:cs typeface="Trebuchet MS"/>
              </a:rPr>
              <a:t>feta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pedra </a:t>
            </a:r>
            <a:r>
              <a:rPr dirty="0" sz="1000" spc="-60">
                <a:latin typeface="Trebuchet MS"/>
                <a:cs typeface="Trebuchet MS"/>
              </a:rPr>
              <a:t>artificial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roques </a:t>
            </a:r>
            <a:r>
              <a:rPr dirty="0" sz="1000" spc="-40">
                <a:latin typeface="Trebuchet MS"/>
                <a:cs typeface="Trebuchet MS"/>
              </a:rPr>
              <a:t>naturals. </a:t>
            </a:r>
            <a:r>
              <a:rPr dirty="0" sz="1000" spc="15">
                <a:latin typeface="Trebuchet MS"/>
                <a:cs typeface="Trebuchet MS"/>
              </a:rPr>
              <a:t>Una </a:t>
            </a:r>
            <a:r>
              <a:rPr dirty="0" sz="1000" spc="-5">
                <a:latin typeface="Trebuchet MS"/>
                <a:cs typeface="Trebuchet MS"/>
              </a:rPr>
              <a:t>cascada </a:t>
            </a:r>
            <a:r>
              <a:rPr dirty="0" sz="1000" spc="-30">
                <a:latin typeface="Trebuchet MS"/>
                <a:cs typeface="Trebuchet MS"/>
              </a:rPr>
              <a:t>principal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quatre metres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d’alçària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suau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salt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d’aigua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refresquen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l’ambient.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9" y="7352074"/>
            <a:ext cx="4166235" cy="222694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74040">
              <a:lnSpc>
                <a:spcPts val="1600"/>
              </a:lnSpc>
              <a:spcBef>
                <a:spcPts val="219"/>
              </a:spcBef>
            </a:pPr>
            <a:r>
              <a:rPr dirty="0" sz="1400" spc="-175" b="1">
                <a:solidFill>
                  <a:srgbClr val="66B364"/>
                </a:solidFill>
                <a:latin typeface="Tahoma"/>
                <a:cs typeface="Tahoma"/>
              </a:rPr>
              <a:t>7.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Reconeixement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al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treball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ètic,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socialment </a:t>
            </a:r>
            <a:r>
              <a:rPr dirty="0" sz="1400" spc="-3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responsable,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ambiental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qualitat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darrer </a:t>
            </a:r>
            <a:r>
              <a:rPr dirty="0" sz="1000" spc="-30">
                <a:latin typeface="Trebuchet MS"/>
                <a:cs typeface="Trebuchet MS"/>
              </a:rPr>
              <a:t>quadrimestre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resultat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50">
                <a:latin typeface="Trebuchet MS"/>
                <a:cs typeface="Trebuchet MS"/>
              </a:rPr>
              <a:t>d’auditoria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certificació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externa,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assolit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certificacions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normes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UNE-EN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ISO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9001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SGE21,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escala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global,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UNE-EN</a:t>
            </a:r>
            <a:r>
              <a:rPr dirty="0" sz="1000" spc="20">
                <a:latin typeface="Trebuchet MS"/>
                <a:cs typeface="Trebuchet MS"/>
              </a:rPr>
              <a:t> ISO </a:t>
            </a:r>
            <a:r>
              <a:rPr dirty="0" sz="1000" spc="10">
                <a:latin typeface="Trebuchet MS"/>
                <a:cs typeface="Trebuchet MS"/>
              </a:rPr>
              <a:t>14001,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específica,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40">
                <a:latin typeface="Trebuchet MS"/>
                <a:cs typeface="Trebuchet MS"/>
              </a:rPr>
              <a:t>unitats </a:t>
            </a:r>
            <a:r>
              <a:rPr dirty="0" sz="1000" spc="-25">
                <a:latin typeface="Trebuchet MS"/>
                <a:cs typeface="Trebuchet MS"/>
              </a:rPr>
              <a:t>següents: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50">
                <a:latin typeface="Trebuchet MS"/>
                <a:cs typeface="Trebuchet MS"/>
              </a:rPr>
              <a:t>Güell, </a:t>
            </a:r>
            <a:r>
              <a:rPr dirty="0" sz="1000" spc="-20">
                <a:latin typeface="Trebuchet MS"/>
                <a:cs typeface="Trebuchet MS"/>
              </a:rPr>
              <a:t>parc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Montjuïc, </a:t>
            </a:r>
            <a:r>
              <a:rPr dirty="0" sz="1000" spc="-10">
                <a:latin typeface="Trebuchet MS"/>
                <a:cs typeface="Trebuchet MS"/>
              </a:rPr>
              <a:t>Parc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Fòrum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Anella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Olímpica.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5">
                <a:latin typeface="Trebuchet MS"/>
                <a:cs typeface="Trebuchet MS"/>
              </a:rPr>
              <a:t>estableix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0">
                <a:latin typeface="Trebuchet MS"/>
                <a:cs typeface="Trebuchet MS"/>
              </a:rPr>
              <a:t>integral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30">
                <a:latin typeface="Trebuchet MS"/>
                <a:cs typeface="Trebuchet MS"/>
              </a:rPr>
              <a:t>basat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model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definit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normes </a:t>
            </a:r>
            <a:r>
              <a:rPr dirty="0" sz="1000" spc="-20">
                <a:latin typeface="Trebuchet MS"/>
                <a:cs typeface="Trebuchet MS"/>
              </a:rPr>
              <a:t>reconegudes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qualitat,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35">
                <a:latin typeface="Trebuchet MS"/>
                <a:cs typeface="Trebuchet MS"/>
              </a:rPr>
              <a:t>ambient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0">
                <a:latin typeface="Trebuchet MS"/>
                <a:cs typeface="Trebuchet MS"/>
              </a:rPr>
              <a:t>ètica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socialment </a:t>
            </a:r>
            <a:r>
              <a:rPr dirty="0" sz="1000" spc="-20">
                <a:latin typeface="Trebuchet MS"/>
                <a:cs typeface="Trebuchet MS"/>
              </a:rPr>
              <a:t>responsable </a:t>
            </a:r>
            <a:r>
              <a:rPr dirty="0" sz="1000" spc="-35">
                <a:latin typeface="Trebuchet MS"/>
                <a:cs typeface="Trebuchet MS"/>
              </a:rPr>
              <a:t>per complir </a:t>
            </a:r>
            <a:r>
              <a:rPr dirty="0" sz="1000" spc="-50">
                <a:latin typeface="Trebuchet MS"/>
                <a:cs typeface="Trebuchet MS"/>
              </a:rPr>
              <a:t>la política </a:t>
            </a:r>
            <a:r>
              <a:rPr dirty="0" sz="1000" spc="-40">
                <a:latin typeface="Trebuchet MS"/>
                <a:cs typeface="Trebuchet MS"/>
              </a:rPr>
              <a:t>definida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poder </a:t>
            </a:r>
            <a:r>
              <a:rPr dirty="0" sz="1000" spc="-25">
                <a:latin typeface="Trebuchet MS"/>
                <a:cs typeface="Trebuchet MS"/>
              </a:rPr>
              <a:t>desenvolupar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nova </a:t>
            </a:r>
            <a:r>
              <a:rPr dirty="0" sz="1000" spc="-50">
                <a:latin typeface="Trebuchet MS"/>
                <a:cs typeface="Trebuchet MS"/>
              </a:rPr>
              <a:t>estratègia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valors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companyia </a:t>
            </a:r>
            <a:r>
              <a:rPr dirty="0" sz="1000" spc="-45">
                <a:latin typeface="Trebuchet MS"/>
                <a:cs typeface="Trebuchet MS"/>
              </a:rPr>
              <a:t>requereix.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2344509"/>
            <a:ext cx="2159990" cy="2407494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5012487"/>
            <a:ext cx="2699994" cy="1935516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7416000"/>
            <a:ext cx="2699994" cy="2034006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7168145" y="10226909"/>
            <a:ext cx="26924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5" b="1">
                <a:solidFill>
                  <a:srgbClr val="3A3938"/>
                </a:solidFill>
                <a:latin typeface="Tahoma"/>
                <a:cs typeface="Tahoma"/>
              </a:rPr>
              <a:t>50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300" y="2151822"/>
            <a:ext cx="262890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75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3.2</a:t>
            </a:r>
            <a:r>
              <a:rPr dirty="0" sz="2000" spc="-254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 </a:t>
            </a:r>
            <a:r>
              <a:rPr dirty="0" sz="2000" spc="-110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Sos</a:t>
            </a:r>
            <a:r>
              <a:rPr dirty="0" sz="2000" spc="-114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t</a:t>
            </a:r>
            <a:r>
              <a:rPr dirty="0" sz="2000" spc="-95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enibilitat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 </a:t>
            </a:r>
            <a:r>
              <a:rPr dirty="0" sz="2000" spc="-100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social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94510" y="2151822"/>
            <a:ext cx="35814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35" b="1">
                <a:solidFill>
                  <a:srgbClr val="66B364"/>
                </a:solidFill>
                <a:latin typeface="Tahoma"/>
                <a:cs typeface="Tahoma"/>
                <a:hlinkClick r:id="rId2" action="ppaction://hlinksldjump"/>
              </a:rPr>
              <a:t>80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07300" y="2830102"/>
            <a:ext cx="2812415" cy="152209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65" b="1">
                <a:latin typeface="Tahoma"/>
                <a:cs typeface="Tahoma"/>
                <a:hlinkClick r:id="rId3" action="ppaction://hlinksldjump"/>
              </a:rPr>
              <a:t>Personal</a:t>
            </a:r>
            <a:endParaRPr sz="1200">
              <a:latin typeface="Tahoma"/>
              <a:cs typeface="Tahoma"/>
            </a:endParaRPr>
          </a:p>
          <a:p>
            <a:pPr marL="12700" marR="577215">
              <a:lnSpc>
                <a:spcPct val="116900"/>
              </a:lnSpc>
            </a:pPr>
            <a:r>
              <a:rPr dirty="0" sz="1200">
                <a:latin typeface="Tahoma"/>
                <a:cs typeface="Tahoma"/>
                <a:hlinkClick r:id="rId4" action="ppaction://hlinksldjump"/>
              </a:rPr>
              <a:t>Diversitat</a:t>
            </a:r>
            <a:r>
              <a:rPr dirty="0" sz="1200" spc="-150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4" action="ppaction://hlinksldjump"/>
              </a:rPr>
              <a:t>i</a:t>
            </a:r>
            <a:r>
              <a:rPr dirty="0" sz="1200" spc="-145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>
                <a:latin typeface="Tahoma"/>
                <a:cs typeface="Tahoma"/>
                <a:hlinkClick r:id="rId4" action="ppaction://hlinksldjump"/>
              </a:rPr>
              <a:t>igualtat</a:t>
            </a:r>
            <a:r>
              <a:rPr dirty="0" sz="1200" spc="-145">
                <a:latin typeface="Tahoma"/>
                <a:cs typeface="Tahoma"/>
                <a:hlinkClick r:id="rId4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4" action="ppaction://hlinksldjump"/>
              </a:rPr>
              <a:t>d’oportunitats </a:t>
            </a:r>
            <a:r>
              <a:rPr dirty="0" sz="1200" spc="-360">
                <a:latin typeface="Tahoma"/>
                <a:cs typeface="Tahoma"/>
              </a:rPr>
              <a:t> </a:t>
            </a:r>
            <a:r>
              <a:rPr dirty="0" sz="1200" spc="85">
                <a:latin typeface="Tahoma"/>
                <a:cs typeface="Tahoma"/>
                <a:hlinkClick r:id="rId5" action="ppaction://hlinksldjump"/>
              </a:rPr>
              <a:t>No</a:t>
            </a:r>
            <a:r>
              <a:rPr dirty="0" sz="1200" spc="-155">
                <a:latin typeface="Tahoma"/>
                <a:cs typeface="Tahoma"/>
                <a:hlinkClick r:id="rId5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5" action="ppaction://hlinksldjump"/>
              </a:rPr>
              <a:t>discriminació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200" spc="45">
                <a:latin typeface="Tahoma"/>
                <a:cs typeface="Tahoma"/>
                <a:hlinkClick r:id="rId6" action="ppaction://hlinksldjump"/>
              </a:rPr>
              <a:t>Ocupació</a:t>
            </a:r>
            <a:endParaRPr sz="1200">
              <a:latin typeface="Tahoma"/>
              <a:cs typeface="Tahoma"/>
            </a:endParaRPr>
          </a:p>
          <a:p>
            <a:pPr marL="12700" marR="887730">
              <a:lnSpc>
                <a:spcPct val="116900"/>
              </a:lnSpc>
            </a:pPr>
            <a:r>
              <a:rPr dirty="0" sz="1200" spc="15">
                <a:latin typeface="Tahoma"/>
                <a:cs typeface="Tahoma"/>
                <a:hlinkClick r:id="rId7" action="ppaction://hlinksldjump"/>
              </a:rPr>
              <a:t>Relacions</a:t>
            </a:r>
            <a:r>
              <a:rPr dirty="0" sz="1200" spc="-155">
                <a:latin typeface="Tahoma"/>
                <a:cs typeface="Tahoma"/>
                <a:hlinkClick r:id="rId7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7" action="ppaction://hlinksldjump"/>
              </a:rPr>
              <a:t>empresa-personal </a:t>
            </a:r>
            <a:r>
              <a:rPr dirty="0" sz="1200" spc="5">
                <a:latin typeface="Tahoma"/>
                <a:cs typeface="Tahoma"/>
              </a:rPr>
              <a:t> </a:t>
            </a:r>
            <a:r>
              <a:rPr dirty="0" sz="1200">
                <a:latin typeface="Tahoma"/>
                <a:cs typeface="Tahoma"/>
                <a:hlinkClick r:id="rId8" action="ppaction://hlinksldjump"/>
              </a:rPr>
              <a:t>Salut</a:t>
            </a:r>
            <a:r>
              <a:rPr dirty="0" sz="1200" spc="-155">
                <a:latin typeface="Tahoma"/>
                <a:cs typeface="Tahoma"/>
                <a:hlinkClick r:id="rId8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8" action="ppaction://hlinksldjump"/>
              </a:rPr>
              <a:t>i</a:t>
            </a:r>
            <a:r>
              <a:rPr dirty="0" sz="1200" spc="-155">
                <a:latin typeface="Tahoma"/>
                <a:cs typeface="Tahoma"/>
                <a:hlinkClick r:id="rId8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8" action="ppaction://hlinksldjump"/>
              </a:rPr>
              <a:t>benestar</a:t>
            </a:r>
            <a:r>
              <a:rPr dirty="0" sz="1200" spc="-155">
                <a:latin typeface="Tahoma"/>
                <a:cs typeface="Tahoma"/>
                <a:hlinkClick r:id="rId8" action="ppaction://hlinksldjump"/>
              </a:rPr>
              <a:t> </a:t>
            </a:r>
            <a:r>
              <a:rPr dirty="0" sz="1200">
                <a:latin typeface="Tahoma"/>
                <a:cs typeface="Tahoma"/>
                <a:hlinkClick r:id="rId8" action="ppaction://hlinksldjump"/>
              </a:rPr>
              <a:t>laboral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200" spc="45">
                <a:latin typeface="Tahoma"/>
                <a:cs typeface="Tahoma"/>
                <a:hlinkClick r:id="rId9" action="ppaction://hlinksldjump"/>
              </a:rPr>
              <a:t>F</a:t>
            </a:r>
            <a:r>
              <a:rPr dirty="0" sz="1200" spc="15">
                <a:latin typeface="Tahoma"/>
                <a:cs typeface="Tahoma"/>
                <a:hlinkClick r:id="rId9" action="ppaction://hlinksldjump"/>
              </a:rPr>
              <a:t>ormació</a:t>
            </a:r>
            <a:r>
              <a:rPr dirty="0" sz="1200" spc="-155">
                <a:latin typeface="Tahoma"/>
                <a:cs typeface="Tahoma"/>
                <a:hlinkClick r:id="rId9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9" action="ppaction://hlinksldjump"/>
              </a:rPr>
              <a:t>i</a:t>
            </a:r>
            <a:r>
              <a:rPr dirty="0" sz="1200" spc="-155">
                <a:latin typeface="Tahoma"/>
                <a:cs typeface="Tahoma"/>
                <a:hlinkClick r:id="rId9" action="ppaction://hlinksldjump"/>
              </a:rPr>
              <a:t> </a:t>
            </a:r>
            <a:r>
              <a:rPr dirty="0" sz="1200" spc="15">
                <a:latin typeface="Tahoma"/>
                <a:cs typeface="Tahoma"/>
                <a:hlinkClick r:id="rId9" action="ppaction://hlinksldjump"/>
              </a:rPr>
              <a:t>desenvolupament</a:t>
            </a:r>
            <a:r>
              <a:rPr dirty="0" sz="1200" spc="-155">
                <a:latin typeface="Tahoma"/>
                <a:cs typeface="Tahoma"/>
                <a:hlinkClick r:id="rId9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9" action="ppaction://hlinksldjump"/>
              </a:rPr>
              <a:t>professional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582246" y="2830102"/>
            <a:ext cx="270510" cy="152209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80010">
              <a:lnSpc>
                <a:spcPct val="100000"/>
              </a:lnSpc>
              <a:spcBef>
                <a:spcPts val="340"/>
              </a:spcBef>
            </a:pPr>
            <a:r>
              <a:rPr dirty="0" sz="1200" spc="-70" b="1">
                <a:latin typeface="Tahoma"/>
                <a:cs typeface="Tahoma"/>
                <a:hlinkClick r:id="rId3" action="ppaction://hlinksldjump"/>
              </a:rPr>
              <a:t>82</a:t>
            </a:r>
            <a:endParaRPr sz="1200">
              <a:latin typeface="Tahoma"/>
              <a:cs typeface="Tahoma"/>
            </a:endParaRPr>
          </a:p>
          <a:p>
            <a:pPr marL="80645">
              <a:lnSpc>
                <a:spcPct val="100000"/>
              </a:lnSpc>
              <a:spcBef>
                <a:spcPts val="245"/>
              </a:spcBef>
            </a:pPr>
            <a:r>
              <a:rPr dirty="0" sz="1200" spc="40">
                <a:latin typeface="Tahoma"/>
                <a:cs typeface="Tahoma"/>
                <a:hlinkClick r:id="rId4" action="ppaction://hlinksldjump"/>
              </a:rPr>
              <a:t>88</a:t>
            </a:r>
            <a:endParaRPr sz="1200">
              <a:latin typeface="Tahoma"/>
              <a:cs typeface="Tahoma"/>
            </a:endParaRPr>
          </a:p>
          <a:p>
            <a:pPr marL="86995">
              <a:lnSpc>
                <a:spcPct val="100000"/>
              </a:lnSpc>
              <a:spcBef>
                <a:spcPts val="245"/>
              </a:spcBef>
            </a:pPr>
            <a:r>
              <a:rPr dirty="0" sz="1200" spc="15">
                <a:latin typeface="Tahoma"/>
                <a:cs typeface="Tahoma"/>
                <a:hlinkClick r:id="rId5" action="ppaction://hlinksldjump"/>
              </a:rPr>
              <a:t>92</a:t>
            </a:r>
            <a:endParaRPr sz="1200">
              <a:latin typeface="Tahoma"/>
              <a:cs typeface="Tahoma"/>
            </a:endParaRPr>
          </a:p>
          <a:p>
            <a:pPr marL="85090">
              <a:lnSpc>
                <a:spcPct val="100000"/>
              </a:lnSpc>
              <a:spcBef>
                <a:spcPts val="240"/>
              </a:spcBef>
            </a:pPr>
            <a:r>
              <a:rPr dirty="0" sz="1200" spc="5">
                <a:latin typeface="Tahoma"/>
                <a:cs typeface="Tahoma"/>
                <a:hlinkClick r:id="rId6" action="ppaction://hlinksldjump"/>
              </a:rPr>
              <a:t>9</a:t>
            </a:r>
            <a:r>
              <a:rPr dirty="0" sz="1200" spc="30">
                <a:latin typeface="Tahoma"/>
                <a:cs typeface="Tahoma"/>
                <a:hlinkClick r:id="rId6" action="ppaction://hlinksldjump"/>
              </a:rPr>
              <a:t>6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200" spc="-15">
                <a:latin typeface="Tahoma"/>
                <a:cs typeface="Tahoma"/>
                <a:hlinkClick r:id="rId7" action="ppaction://hlinksldjump"/>
              </a:rPr>
              <a:t>105</a:t>
            </a:r>
            <a:endParaRPr sz="1200">
              <a:latin typeface="Tahoma"/>
              <a:cs typeface="Tahoma"/>
            </a:endParaRPr>
          </a:p>
          <a:p>
            <a:pPr marL="14604">
              <a:lnSpc>
                <a:spcPct val="100000"/>
              </a:lnSpc>
              <a:spcBef>
                <a:spcPts val="245"/>
              </a:spcBef>
            </a:pPr>
            <a:r>
              <a:rPr dirty="0" sz="1200" spc="-20">
                <a:latin typeface="Tahoma"/>
                <a:cs typeface="Tahoma"/>
                <a:hlinkClick r:id="rId8" action="ppaction://hlinksldjump"/>
              </a:rPr>
              <a:t>108</a:t>
            </a:r>
            <a:endParaRPr sz="1200">
              <a:latin typeface="Tahoma"/>
              <a:cs typeface="Tahoma"/>
            </a:endParaRPr>
          </a:p>
          <a:p>
            <a:pPr marL="69215">
              <a:lnSpc>
                <a:spcPct val="100000"/>
              </a:lnSpc>
              <a:spcBef>
                <a:spcPts val="244"/>
              </a:spcBef>
            </a:pPr>
            <a:r>
              <a:rPr dirty="0" sz="1200" spc="-165">
                <a:latin typeface="Tahoma"/>
                <a:cs typeface="Tahoma"/>
                <a:hlinkClick r:id="rId9" action="ppaction://hlinksldjump"/>
              </a:rPr>
              <a:t>112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07300" y="4506703"/>
            <a:ext cx="1728470" cy="1522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51510">
              <a:lnSpc>
                <a:spcPct val="116900"/>
              </a:lnSpc>
              <a:spcBef>
                <a:spcPts val="100"/>
              </a:spcBef>
            </a:pPr>
            <a:r>
              <a:rPr dirty="0" sz="1200" spc="-50" b="1">
                <a:latin typeface="Tahoma"/>
                <a:cs typeface="Tahoma"/>
                <a:hlinkClick r:id="rId10" action="ppaction://hlinksldjump"/>
              </a:rPr>
              <a:t>Ciutadania </a:t>
            </a:r>
            <a:r>
              <a:rPr dirty="0" sz="1200" spc="-45" b="1">
                <a:latin typeface="Tahoma"/>
                <a:cs typeface="Tahoma"/>
              </a:rPr>
              <a:t> </a:t>
            </a:r>
            <a:r>
              <a:rPr dirty="0" sz="1200" spc="25">
                <a:latin typeface="Tahoma"/>
                <a:cs typeface="Tahoma"/>
                <a:hlinkClick r:id="rId10" action="ppaction://hlinksldjump"/>
              </a:rPr>
              <a:t>Clients/clien</a:t>
            </a:r>
            <a:r>
              <a:rPr dirty="0" sz="1200" spc="-5">
                <a:latin typeface="Tahoma"/>
                <a:cs typeface="Tahoma"/>
                <a:hlinkClick r:id="rId10" action="ppaction://hlinksldjump"/>
              </a:rPr>
              <a:t>t</a:t>
            </a:r>
            <a:r>
              <a:rPr dirty="0" sz="1200">
                <a:latin typeface="Tahoma"/>
                <a:cs typeface="Tahoma"/>
                <a:hlinkClick r:id="rId10" action="ppaction://hlinksldjump"/>
              </a:rPr>
              <a:t>es </a:t>
            </a:r>
            <a:r>
              <a:rPr dirty="0" sz="1200">
                <a:latin typeface="Tahoma"/>
                <a:cs typeface="Tahoma"/>
              </a:rPr>
              <a:t> </a:t>
            </a:r>
            <a:r>
              <a:rPr dirty="0" sz="1200" spc="5">
                <a:latin typeface="Tahoma"/>
                <a:cs typeface="Tahoma"/>
                <a:hlinkClick r:id="rId11" action="ppaction://hlinksldjump"/>
              </a:rPr>
              <a:t>Visitants</a:t>
            </a:r>
            <a:endParaRPr sz="1200">
              <a:latin typeface="Tahoma"/>
              <a:cs typeface="Tahoma"/>
            </a:endParaRPr>
          </a:p>
          <a:p>
            <a:pPr marL="12700" marR="1188085">
              <a:lnSpc>
                <a:spcPct val="116900"/>
              </a:lnSpc>
            </a:pPr>
            <a:r>
              <a:rPr dirty="0" sz="1200" spc="5">
                <a:latin typeface="Tahoma"/>
                <a:cs typeface="Tahoma"/>
                <a:hlinkClick r:id="rId12" action="ppaction://hlinksldjump"/>
              </a:rPr>
              <a:t>Veïnat </a:t>
            </a:r>
            <a:r>
              <a:rPr dirty="0" sz="1200" spc="10">
                <a:latin typeface="Tahoma"/>
                <a:cs typeface="Tahoma"/>
              </a:rPr>
              <a:t> </a:t>
            </a:r>
            <a:r>
              <a:rPr dirty="0" sz="1200" spc="10">
                <a:latin typeface="Tahoma"/>
                <a:cs typeface="Tahoma"/>
                <a:hlinkClick r:id="rId13" action="ppaction://hlinksldjump"/>
              </a:rPr>
              <a:t>Entitats</a:t>
            </a:r>
            <a:endParaRPr sz="1200">
              <a:latin typeface="Tahoma"/>
              <a:cs typeface="Tahoma"/>
            </a:endParaRPr>
          </a:p>
          <a:p>
            <a:pPr marL="12700" marR="5080">
              <a:lnSpc>
                <a:spcPct val="116900"/>
              </a:lnSpc>
            </a:pPr>
            <a:r>
              <a:rPr dirty="0" sz="1200" spc="80">
                <a:latin typeface="Tahoma"/>
                <a:cs typeface="Tahoma"/>
                <a:hlinkClick r:id="rId13" action="ppaction://hlinksldjump"/>
              </a:rPr>
              <a:t>P</a:t>
            </a:r>
            <a:r>
              <a:rPr dirty="0" sz="1200" spc="10">
                <a:latin typeface="Tahoma"/>
                <a:cs typeface="Tahoma"/>
                <a:hlinkClick r:id="rId13" action="ppaction://hlinksldjump"/>
              </a:rPr>
              <a:t>ertinença</a:t>
            </a:r>
            <a:r>
              <a:rPr dirty="0" sz="1200" spc="-155">
                <a:latin typeface="Tahoma"/>
                <a:cs typeface="Tahoma"/>
                <a:hlinkClick r:id="rId13" action="ppaction://hlinksldjump"/>
              </a:rPr>
              <a:t> </a:t>
            </a:r>
            <a:r>
              <a:rPr dirty="0" sz="1200" spc="-30">
                <a:latin typeface="Tahoma"/>
                <a:cs typeface="Tahoma"/>
                <a:hlinkClick r:id="rId13" action="ppaction://hlinksldjump"/>
              </a:rPr>
              <a:t>a</a:t>
            </a:r>
            <a:r>
              <a:rPr dirty="0" sz="1200" spc="-155">
                <a:latin typeface="Tahoma"/>
                <a:cs typeface="Tahoma"/>
                <a:hlinkClick r:id="rId13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13" action="ppaction://hlinksldjump"/>
              </a:rPr>
              <a:t>associacions </a:t>
            </a:r>
            <a:r>
              <a:rPr dirty="0" sz="1200" spc="5">
                <a:latin typeface="Tahoma"/>
                <a:cs typeface="Tahoma"/>
              </a:rPr>
              <a:t> </a:t>
            </a:r>
            <a:r>
              <a:rPr dirty="0" sz="1200" spc="5">
                <a:latin typeface="Tahoma"/>
                <a:cs typeface="Tahoma"/>
                <a:hlinkClick r:id="rId14" action="ppaction://hlinksldjump"/>
              </a:rPr>
              <a:t>Privacitat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89561" y="4506703"/>
            <a:ext cx="263525" cy="152209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36830">
              <a:lnSpc>
                <a:spcPct val="100000"/>
              </a:lnSpc>
              <a:spcBef>
                <a:spcPts val="340"/>
              </a:spcBef>
            </a:pPr>
            <a:r>
              <a:rPr dirty="0" sz="1200" spc="-204" b="1">
                <a:latin typeface="Tahoma"/>
                <a:cs typeface="Tahoma"/>
                <a:hlinkClick r:id="rId10" action="ppaction://hlinksldjump"/>
              </a:rPr>
              <a:t>115</a:t>
            </a:r>
            <a:endParaRPr sz="1200">
              <a:latin typeface="Tahoma"/>
              <a:cs typeface="Tahoma"/>
            </a:endParaRPr>
          </a:p>
          <a:p>
            <a:pPr marL="54610">
              <a:lnSpc>
                <a:spcPct val="100000"/>
              </a:lnSpc>
              <a:spcBef>
                <a:spcPts val="245"/>
              </a:spcBef>
            </a:pPr>
            <a:r>
              <a:rPr dirty="0" sz="1200" spc="-145">
                <a:latin typeface="Tahoma"/>
                <a:cs typeface="Tahoma"/>
                <a:hlinkClick r:id="rId10" action="ppaction://hlinksldjump"/>
              </a:rPr>
              <a:t>115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200" spc="-35">
                <a:latin typeface="Tahoma"/>
                <a:cs typeface="Tahoma"/>
                <a:hlinkClick r:id="rId11" action="ppaction://hlinksldjump"/>
              </a:rPr>
              <a:t>120</a:t>
            </a:r>
            <a:endParaRPr sz="1200">
              <a:latin typeface="Tahoma"/>
              <a:cs typeface="Tahoma"/>
            </a:endParaRPr>
          </a:p>
          <a:p>
            <a:pPr marL="61594">
              <a:lnSpc>
                <a:spcPct val="100000"/>
              </a:lnSpc>
              <a:spcBef>
                <a:spcPts val="240"/>
              </a:spcBef>
            </a:pPr>
            <a:r>
              <a:rPr dirty="0" sz="1200" spc="-165">
                <a:latin typeface="Tahoma"/>
                <a:cs typeface="Tahoma"/>
                <a:hlinkClick r:id="rId12" action="ppaction://hlinksldjump"/>
              </a:rPr>
              <a:t>121</a:t>
            </a:r>
            <a:endParaRPr sz="1200">
              <a:latin typeface="Tahoma"/>
              <a:cs typeface="Tahoma"/>
            </a:endParaRPr>
          </a:p>
          <a:p>
            <a:pPr marL="31115">
              <a:lnSpc>
                <a:spcPct val="100000"/>
              </a:lnSpc>
              <a:spcBef>
                <a:spcPts val="245"/>
              </a:spcBef>
            </a:pPr>
            <a:r>
              <a:rPr dirty="0" sz="1200" spc="-85">
                <a:latin typeface="Tahoma"/>
                <a:cs typeface="Tahoma"/>
                <a:hlinkClick r:id="rId13" action="ppaction://hlinksldjump"/>
              </a:rPr>
              <a:t>122</a:t>
            </a:r>
            <a:endParaRPr sz="1200">
              <a:latin typeface="Tahoma"/>
              <a:cs typeface="Tahoma"/>
            </a:endParaRPr>
          </a:p>
          <a:p>
            <a:pPr marL="31115">
              <a:lnSpc>
                <a:spcPct val="100000"/>
              </a:lnSpc>
              <a:spcBef>
                <a:spcPts val="245"/>
              </a:spcBef>
            </a:pPr>
            <a:r>
              <a:rPr dirty="0" sz="1200" spc="-85">
                <a:latin typeface="Tahoma"/>
                <a:cs typeface="Tahoma"/>
                <a:hlinkClick r:id="rId13" action="ppaction://hlinksldjump"/>
              </a:rPr>
              <a:t>122</a:t>
            </a:r>
            <a:endParaRPr sz="1200">
              <a:latin typeface="Tahoma"/>
              <a:cs typeface="Tahoma"/>
            </a:endParaRPr>
          </a:p>
          <a:p>
            <a:pPr marL="24130">
              <a:lnSpc>
                <a:spcPct val="100000"/>
              </a:lnSpc>
              <a:spcBef>
                <a:spcPts val="244"/>
              </a:spcBef>
            </a:pPr>
            <a:r>
              <a:rPr dirty="0" sz="1200" spc="-65">
                <a:latin typeface="Tahoma"/>
                <a:cs typeface="Tahoma"/>
                <a:hlinkClick r:id="rId14" action="ppaction://hlinksldjump"/>
              </a:rPr>
              <a:t>125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07300" y="6900222"/>
            <a:ext cx="323850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80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3.3</a:t>
            </a:r>
            <a:r>
              <a:rPr dirty="0" sz="2000" spc="-254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 </a:t>
            </a:r>
            <a:r>
              <a:rPr dirty="0" sz="2000" spc="-110" b="1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Sos</a:t>
            </a:r>
            <a:r>
              <a:rPr dirty="0" sz="2000" spc="-114" b="1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t</a:t>
            </a:r>
            <a:r>
              <a:rPr dirty="0" sz="2000" spc="-95" b="1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enibilitat</a:t>
            </a:r>
            <a:r>
              <a:rPr dirty="0" sz="2000" spc="-190" b="1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 </a:t>
            </a:r>
            <a:r>
              <a:rPr dirty="0" sz="2000" spc="-90" b="1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econòmica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431009" y="6900222"/>
            <a:ext cx="42164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235" b="1">
                <a:solidFill>
                  <a:srgbClr val="66B364"/>
                </a:solidFill>
                <a:latin typeface="Tahoma"/>
                <a:cs typeface="Tahoma"/>
                <a:hlinkClick r:id="rId15" action="ppaction://hlinksldjump"/>
              </a:rPr>
              <a:t>126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07300" y="7578501"/>
            <a:ext cx="2180590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65" b="1">
                <a:latin typeface="Tahoma"/>
                <a:cs typeface="Tahoma"/>
                <a:hlinkClick r:id="rId16" action="ppaction://hlinksldjump"/>
              </a:rPr>
              <a:t>Resultats</a:t>
            </a:r>
            <a:r>
              <a:rPr dirty="0" sz="1200" spc="-114" b="1">
                <a:latin typeface="Tahoma"/>
                <a:cs typeface="Tahoma"/>
                <a:hlinkClick r:id="rId16" action="ppaction://hlinksldjump"/>
              </a:rPr>
              <a:t> </a:t>
            </a:r>
            <a:r>
              <a:rPr dirty="0" sz="1200" spc="-55" b="1">
                <a:latin typeface="Tahoma"/>
                <a:cs typeface="Tahoma"/>
                <a:hlinkClick r:id="rId16" action="ppaction://hlinksldjump"/>
              </a:rPr>
              <a:t>econòmics</a:t>
            </a:r>
            <a:endParaRPr sz="1200">
              <a:latin typeface="Tahoma"/>
              <a:cs typeface="Tahoma"/>
            </a:endParaRPr>
          </a:p>
          <a:p>
            <a:pPr marL="12700" marR="1454150">
              <a:lnSpc>
                <a:spcPct val="116900"/>
              </a:lnSpc>
            </a:pPr>
            <a:r>
              <a:rPr dirty="0" sz="1200" spc="-10">
                <a:latin typeface="Tahoma"/>
                <a:cs typeface="Tahoma"/>
                <a:hlinkClick r:id="rId17" action="ppaction://hlinksldjump"/>
              </a:rPr>
              <a:t>Inversions </a:t>
            </a:r>
            <a:r>
              <a:rPr dirty="0" sz="1200" spc="-360">
                <a:latin typeface="Tahoma"/>
                <a:cs typeface="Tahoma"/>
              </a:rPr>
              <a:t> </a:t>
            </a:r>
            <a:r>
              <a:rPr dirty="0" sz="1200" spc="50">
                <a:latin typeface="Tahoma"/>
                <a:cs typeface="Tahoma"/>
                <a:hlinkClick r:id="rId18" action="ppaction://hlinksldjump"/>
              </a:rPr>
              <a:t>Grup</a:t>
            </a:r>
            <a:r>
              <a:rPr dirty="0" sz="1200" spc="-155">
                <a:latin typeface="Tahoma"/>
                <a:cs typeface="Tahoma"/>
                <a:hlinkClick r:id="rId18" action="ppaction://hlinksldjump"/>
              </a:rPr>
              <a:t> </a:t>
            </a:r>
            <a:r>
              <a:rPr dirty="0" sz="1200" spc="85">
                <a:latin typeface="Tahoma"/>
                <a:cs typeface="Tahoma"/>
                <a:hlinkClick r:id="rId18" action="ppaction://hlinksldjump"/>
              </a:rPr>
              <a:t>BSM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200" spc="25">
                <a:latin typeface="Tahoma"/>
                <a:cs typeface="Tahoma"/>
                <a:hlinkClick r:id="rId19" action="ppaction://hlinksldjump"/>
              </a:rPr>
              <a:t>Evolució</a:t>
            </a:r>
            <a:r>
              <a:rPr dirty="0" sz="1200" spc="-155">
                <a:latin typeface="Tahoma"/>
                <a:cs typeface="Tahoma"/>
                <a:hlinkClick r:id="rId19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19" action="ppaction://hlinksldjump"/>
              </a:rPr>
              <a:t>previsible</a:t>
            </a:r>
            <a:r>
              <a:rPr dirty="0" sz="1200" spc="-155">
                <a:latin typeface="Tahoma"/>
                <a:cs typeface="Tahoma"/>
                <a:hlinkClick r:id="rId19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19" action="ppaction://hlinksldjump"/>
              </a:rPr>
              <a:t>de</a:t>
            </a:r>
            <a:r>
              <a:rPr dirty="0" sz="1200" spc="-155">
                <a:latin typeface="Tahoma"/>
                <a:cs typeface="Tahoma"/>
                <a:hlinkClick r:id="rId19" action="ppaction://hlinksldjump"/>
              </a:rPr>
              <a:t> </a:t>
            </a:r>
            <a:r>
              <a:rPr dirty="0" sz="1200" spc="-20">
                <a:latin typeface="Tahoma"/>
                <a:cs typeface="Tahoma"/>
                <a:hlinkClick r:id="rId19" action="ppaction://hlinksldjump"/>
              </a:rPr>
              <a:t>la</a:t>
            </a:r>
            <a:r>
              <a:rPr dirty="0" sz="1200" spc="-155">
                <a:latin typeface="Tahoma"/>
                <a:cs typeface="Tahoma"/>
                <a:hlinkClick r:id="rId19" action="ppaction://hlinksldjump"/>
              </a:rPr>
              <a:t> </a:t>
            </a:r>
            <a:r>
              <a:rPr dirty="0" sz="1200" spc="15">
                <a:latin typeface="Tahoma"/>
                <a:cs typeface="Tahoma"/>
                <a:hlinkClick r:id="rId19" action="ppaction://hlinksldjump"/>
              </a:rPr>
              <a:t>societat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89561" y="7578501"/>
            <a:ext cx="263525" cy="880744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145" b="1">
                <a:latin typeface="Tahoma"/>
                <a:cs typeface="Tahoma"/>
                <a:hlinkClick r:id="rId16" action="ppaction://hlinksldjump"/>
              </a:rPr>
              <a:t>129</a:t>
            </a:r>
            <a:endParaRPr sz="1200">
              <a:latin typeface="Tahoma"/>
              <a:cs typeface="Tahoma"/>
            </a:endParaRPr>
          </a:p>
          <a:p>
            <a:pPr marL="13335">
              <a:lnSpc>
                <a:spcPct val="100000"/>
              </a:lnSpc>
              <a:spcBef>
                <a:spcPts val="245"/>
              </a:spcBef>
            </a:pPr>
            <a:r>
              <a:rPr dirty="0" sz="1200" spc="-35">
                <a:latin typeface="Tahoma"/>
                <a:cs typeface="Tahoma"/>
                <a:hlinkClick r:id="rId17" action="ppaction://hlinksldjump"/>
              </a:rPr>
              <a:t>130</a:t>
            </a:r>
            <a:endParaRPr sz="1200">
              <a:latin typeface="Tahoma"/>
              <a:cs typeface="Tahoma"/>
            </a:endParaRPr>
          </a:p>
          <a:p>
            <a:pPr marL="29209">
              <a:lnSpc>
                <a:spcPct val="100000"/>
              </a:lnSpc>
              <a:spcBef>
                <a:spcPts val="245"/>
              </a:spcBef>
            </a:pPr>
            <a:r>
              <a:rPr dirty="0" sz="1200" spc="-80">
                <a:latin typeface="Tahoma"/>
                <a:cs typeface="Tahoma"/>
                <a:hlinkClick r:id="rId18" action="ppaction://hlinksldjump"/>
              </a:rPr>
              <a:t>134</a:t>
            </a:r>
            <a:endParaRPr sz="1200">
              <a:latin typeface="Tahoma"/>
              <a:cs typeface="Tahoma"/>
            </a:endParaRPr>
          </a:p>
          <a:p>
            <a:pPr marL="45720">
              <a:lnSpc>
                <a:spcPct val="100000"/>
              </a:lnSpc>
              <a:spcBef>
                <a:spcPts val="240"/>
              </a:spcBef>
            </a:pPr>
            <a:r>
              <a:rPr dirty="0" sz="1200" spc="-125">
                <a:latin typeface="Tahoma"/>
                <a:cs typeface="Tahoma"/>
                <a:hlinkClick r:id="rId19" action="ppaction://hlinksldjump"/>
              </a:rPr>
              <a:t>1</a:t>
            </a:r>
            <a:r>
              <a:rPr dirty="0" sz="1200" spc="-150">
                <a:latin typeface="Tahoma"/>
                <a:cs typeface="Tahoma"/>
                <a:hlinkClick r:id="rId19" action="ppaction://hlinksldjump"/>
              </a:rPr>
              <a:t>3</a:t>
            </a:r>
            <a:r>
              <a:rPr dirty="0" sz="1200" spc="-90">
                <a:latin typeface="Tahoma"/>
                <a:cs typeface="Tahoma"/>
                <a:hlinkClick r:id="rId19" action="ppaction://hlinksldjump"/>
              </a:rPr>
              <a:t>7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07300" y="8613701"/>
            <a:ext cx="2461260" cy="6673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dirty="0" sz="1200" spc="-35" b="1">
                <a:latin typeface="Tahoma"/>
                <a:cs typeface="Tahoma"/>
                <a:hlinkClick r:id="rId20" action="ppaction://hlinksldjump"/>
              </a:rPr>
              <a:t>Cadena</a:t>
            </a:r>
            <a:r>
              <a:rPr dirty="0" sz="1200" spc="-114" b="1">
                <a:latin typeface="Tahoma"/>
                <a:cs typeface="Tahoma"/>
                <a:hlinkClick r:id="rId20" action="ppaction://hlinksldjump"/>
              </a:rPr>
              <a:t> </a:t>
            </a:r>
            <a:r>
              <a:rPr dirty="0" sz="1200" spc="-35" b="1">
                <a:latin typeface="Tahoma"/>
                <a:cs typeface="Tahoma"/>
                <a:hlinkClick r:id="rId20" action="ppaction://hlinksldjump"/>
              </a:rPr>
              <a:t>de</a:t>
            </a:r>
            <a:r>
              <a:rPr dirty="0" sz="1200" spc="-114" b="1">
                <a:latin typeface="Tahoma"/>
                <a:cs typeface="Tahoma"/>
                <a:hlinkClick r:id="rId20" action="ppaction://hlinksldjump"/>
              </a:rPr>
              <a:t> </a:t>
            </a:r>
            <a:r>
              <a:rPr dirty="0" sz="1200" spc="-75" b="1">
                <a:latin typeface="Tahoma"/>
                <a:cs typeface="Tahoma"/>
                <a:hlinkClick r:id="rId20" action="ppaction://hlinksldjump"/>
              </a:rPr>
              <a:t>subministrament </a:t>
            </a:r>
            <a:r>
              <a:rPr dirty="0" sz="1200" spc="-40" b="1">
                <a:latin typeface="Tahoma"/>
                <a:cs typeface="Tahoma"/>
              </a:rPr>
              <a:t> </a:t>
            </a:r>
            <a:r>
              <a:rPr dirty="0" sz="1200" spc="20">
                <a:latin typeface="Tahoma"/>
                <a:cs typeface="Tahoma"/>
                <a:hlinkClick r:id="rId21" action="ppaction://hlinksldjump"/>
              </a:rPr>
              <a:t>Resum</a:t>
            </a:r>
            <a:r>
              <a:rPr dirty="0" sz="1200" spc="-155">
                <a:latin typeface="Tahoma"/>
                <a:cs typeface="Tahoma"/>
                <a:hlinkClick r:id="rId21" action="ppaction://hlinksldjump"/>
              </a:rPr>
              <a:t> </a:t>
            </a:r>
            <a:r>
              <a:rPr dirty="0" sz="1200" spc="35">
                <a:latin typeface="Tahoma"/>
                <a:cs typeface="Tahoma"/>
                <a:hlinkClick r:id="rId21" action="ppaction://hlinksldjump"/>
              </a:rPr>
              <a:t>de</a:t>
            </a:r>
            <a:r>
              <a:rPr dirty="0" sz="1200" spc="-155">
                <a:latin typeface="Tahoma"/>
                <a:cs typeface="Tahoma"/>
                <a:hlinkClick r:id="rId21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21" action="ppaction://hlinksldjump"/>
              </a:rPr>
              <a:t>mesures</a:t>
            </a:r>
            <a:r>
              <a:rPr dirty="0" sz="1200" spc="-155">
                <a:latin typeface="Tahoma"/>
                <a:cs typeface="Tahoma"/>
                <a:hlinkClick r:id="rId21" action="ppaction://hlinksldjump"/>
              </a:rPr>
              <a:t> </a:t>
            </a:r>
            <a:r>
              <a:rPr dirty="0" sz="1200" spc="-5">
                <a:latin typeface="Tahoma"/>
                <a:cs typeface="Tahoma"/>
                <a:hlinkClick r:id="rId21" action="ppaction://hlinksldjump"/>
              </a:rPr>
              <a:t>i</a:t>
            </a:r>
            <a:r>
              <a:rPr dirty="0" sz="1200" spc="-155">
                <a:latin typeface="Tahoma"/>
                <a:cs typeface="Tahoma"/>
                <a:hlinkClick r:id="rId21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21" action="ppaction://hlinksldjump"/>
              </a:rPr>
              <a:t>cri</a:t>
            </a:r>
            <a:r>
              <a:rPr dirty="0" sz="1200" spc="-15">
                <a:latin typeface="Tahoma"/>
                <a:cs typeface="Tahoma"/>
                <a:hlinkClick r:id="rId21" action="ppaction://hlinksldjump"/>
              </a:rPr>
              <a:t>t</a:t>
            </a:r>
            <a:r>
              <a:rPr dirty="0" sz="1200" spc="-5">
                <a:latin typeface="Tahoma"/>
                <a:cs typeface="Tahoma"/>
                <a:hlinkClick r:id="rId21" action="ppaction://hlinksldjump"/>
              </a:rPr>
              <a:t>eris</a:t>
            </a:r>
            <a:r>
              <a:rPr dirty="0" sz="1200" spc="-155">
                <a:latin typeface="Tahoma"/>
                <a:cs typeface="Tahoma"/>
                <a:hlinkClick r:id="rId21" action="ppaction://hlinksldjump"/>
              </a:rPr>
              <a:t> </a:t>
            </a:r>
            <a:r>
              <a:rPr dirty="0" sz="1200" spc="10">
                <a:latin typeface="Tahoma"/>
                <a:cs typeface="Tahoma"/>
                <a:hlinkClick r:id="rId21" action="ppaction://hlinksldjump"/>
              </a:rPr>
              <a:t>adoptats </a:t>
            </a:r>
            <a:r>
              <a:rPr dirty="0" sz="1200" spc="5">
                <a:latin typeface="Tahoma"/>
                <a:cs typeface="Tahoma"/>
              </a:rPr>
              <a:t> </a:t>
            </a:r>
            <a:r>
              <a:rPr dirty="0" sz="1200" spc="10">
                <a:latin typeface="Tahoma"/>
                <a:cs typeface="Tahoma"/>
                <a:hlinkClick r:id="rId22" action="ppaction://hlinksldjump"/>
              </a:rPr>
              <a:t>Rese</a:t>
            </a:r>
            <a:r>
              <a:rPr dirty="0" sz="1200" spc="40">
                <a:latin typeface="Tahoma"/>
                <a:cs typeface="Tahoma"/>
                <a:hlinkClick r:id="rId22" action="ppaction://hlinksldjump"/>
              </a:rPr>
              <a:t>r</a:t>
            </a:r>
            <a:r>
              <a:rPr dirty="0" sz="1200" spc="-30">
                <a:latin typeface="Tahoma"/>
                <a:cs typeface="Tahoma"/>
                <a:hlinkClick r:id="rId22" action="ppaction://hlinksldjump"/>
              </a:rPr>
              <a:t>va</a:t>
            </a:r>
            <a:r>
              <a:rPr dirty="0" sz="1200" spc="-155">
                <a:latin typeface="Tahoma"/>
                <a:cs typeface="Tahoma"/>
                <a:hlinkClick r:id="rId22" action="ppaction://hlinksldjump"/>
              </a:rPr>
              <a:t> </a:t>
            </a:r>
            <a:r>
              <a:rPr dirty="0" sz="1200" spc="5">
                <a:latin typeface="Tahoma"/>
                <a:cs typeface="Tahoma"/>
                <a:hlinkClick r:id="rId22" action="ppaction://hlinksldjump"/>
              </a:rPr>
              <a:t>social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90323" y="8613701"/>
            <a:ext cx="262890" cy="66738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dirty="0" sz="1200" spc="-145" b="1">
                <a:latin typeface="Tahoma"/>
                <a:cs typeface="Tahoma"/>
                <a:hlinkClick r:id="rId20" action="ppaction://hlinksldjump"/>
              </a:rPr>
              <a:t>138</a:t>
            </a:r>
            <a:endParaRPr sz="1200">
              <a:latin typeface="Tahoma"/>
              <a:cs typeface="Tahoma"/>
            </a:endParaRPr>
          </a:p>
          <a:p>
            <a:pPr marL="26670">
              <a:lnSpc>
                <a:spcPct val="100000"/>
              </a:lnSpc>
              <a:spcBef>
                <a:spcPts val="245"/>
              </a:spcBef>
            </a:pPr>
            <a:r>
              <a:rPr dirty="0" sz="1200" spc="-75">
                <a:latin typeface="Tahoma"/>
                <a:cs typeface="Tahoma"/>
                <a:hlinkClick r:id="rId21" action="ppaction://hlinksldjump"/>
              </a:rPr>
              <a:t>139</a:t>
            </a:r>
            <a:endParaRPr sz="1200">
              <a:latin typeface="Tahoma"/>
              <a:cs typeface="Tahoma"/>
            </a:endParaRPr>
          </a:p>
          <a:p>
            <a:pPr marL="27940">
              <a:lnSpc>
                <a:spcPct val="100000"/>
              </a:lnSpc>
              <a:spcBef>
                <a:spcPts val="245"/>
              </a:spcBef>
            </a:pPr>
            <a:r>
              <a:rPr dirty="0" sz="1200" spc="-75">
                <a:latin typeface="Tahoma"/>
                <a:cs typeface="Tahoma"/>
                <a:hlinkClick r:id="rId22" action="ppaction://hlinksldjump"/>
              </a:rPr>
              <a:t>142</a:t>
            </a:r>
            <a:endParaRPr sz="1200">
              <a:latin typeface="Tahoma"/>
              <a:cs typeface="Tahom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16" name="object 1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807720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70" b="1">
                <a:latin typeface="Tahoma"/>
                <a:cs typeface="Tahoma"/>
              </a:rPr>
              <a:t>Social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2296924"/>
            <a:ext cx="4166235" cy="42970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8.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Accions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per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igualtat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>
                <a:latin typeface="Trebuchet MS"/>
                <a:cs typeface="Trebuchet MS"/>
              </a:rPr>
              <a:t>Dins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marc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d’igualtat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90">
                <a:latin typeface="Trebuchet MS"/>
                <a:cs typeface="Trebuchet MS"/>
              </a:rPr>
              <a:t>BSM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consonància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amb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compromís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té</a:t>
            </a:r>
            <a:r>
              <a:rPr dirty="0" sz="1000" spc="-55">
                <a:latin typeface="Trebuchet MS"/>
                <a:cs typeface="Trebuchet MS"/>
              </a:rPr>
              <a:t> 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amb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Pacte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Mundial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Nacions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Unides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50">
                <a:latin typeface="Trebuchet MS"/>
                <a:cs typeface="Trebuchet MS"/>
              </a:rPr>
              <a:t> Objectius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Desenvolupament </a:t>
            </a:r>
            <a:r>
              <a:rPr dirty="0" sz="1000" spc="-45">
                <a:latin typeface="Trebuchet MS"/>
                <a:cs typeface="Trebuchet MS"/>
              </a:rPr>
              <a:t>Sostenible, </a:t>
            </a:r>
            <a:r>
              <a:rPr dirty="0" sz="1000" spc="-55">
                <a:latin typeface="Trebuchet MS"/>
                <a:cs typeface="Trebuchet MS"/>
              </a:rPr>
              <a:t>al llarg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l’any </a:t>
            </a:r>
            <a:r>
              <a:rPr dirty="0" sz="1000" spc="20">
                <a:latin typeface="Trebuchet MS"/>
                <a:cs typeface="Trebuchet MS"/>
              </a:rPr>
              <a:t>2018 </a:t>
            </a:r>
            <a:r>
              <a:rPr dirty="0" sz="1000" spc="-20">
                <a:latin typeface="Trebuchet MS"/>
                <a:cs typeface="Trebuchet MS"/>
              </a:rPr>
              <a:t>hem </a:t>
            </a:r>
            <a:r>
              <a:rPr dirty="0" sz="1000" spc="-45">
                <a:latin typeface="Trebuchet MS"/>
                <a:cs typeface="Trebuchet MS"/>
              </a:rPr>
              <a:t>dut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5">
                <a:latin typeface="Trebuchet MS"/>
                <a:cs typeface="Trebuchet MS"/>
              </a:rPr>
              <a:t>terme </a:t>
            </a:r>
            <a:r>
              <a:rPr dirty="0" sz="1000" spc="-35">
                <a:latin typeface="Trebuchet MS"/>
                <a:cs typeface="Trebuchet MS"/>
              </a:rPr>
              <a:t>diverses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accions </a:t>
            </a:r>
            <a:r>
              <a:rPr dirty="0" sz="1000" spc="-55">
                <a:latin typeface="Trebuchet MS"/>
                <a:cs typeface="Trebuchet MS"/>
              </a:rPr>
              <a:t>formatives </a:t>
            </a:r>
            <a:r>
              <a:rPr dirty="0" sz="1000" spc="-30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sensibilització, </a:t>
            </a:r>
            <a:r>
              <a:rPr dirty="0" sz="1000" spc="-30">
                <a:latin typeface="Trebuchet MS"/>
                <a:cs typeface="Trebuchet MS"/>
              </a:rPr>
              <a:t>adreçades a </a:t>
            </a:r>
            <a:r>
              <a:rPr dirty="0" sz="1000" spc="-60">
                <a:latin typeface="Trebuchet MS"/>
                <a:cs typeface="Trebuchet MS"/>
              </a:rPr>
              <a:t>pal·liar </a:t>
            </a:r>
            <a:r>
              <a:rPr dirty="0" sz="1000" spc="-35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desigualtats exis-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tent</a:t>
            </a:r>
            <a:r>
              <a:rPr dirty="0" sz="1000" spc="-45">
                <a:latin typeface="Trebuchet MS"/>
                <a:cs typeface="Trebuchet MS"/>
              </a:rPr>
              <a:t>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</a:t>
            </a:r>
            <a:r>
              <a:rPr dirty="0" sz="1000" spc="-20">
                <a:latin typeface="Trebuchet MS"/>
                <a:cs typeface="Trebuchet MS"/>
              </a:rPr>
              <a:t>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</a:t>
            </a:r>
            <a:r>
              <a:rPr dirty="0" sz="1000" spc="-65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nostr</a:t>
            </a:r>
            <a:r>
              <a:rPr dirty="0" sz="1000" spc="-4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societat.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0">
                <a:latin typeface="Trebuchet MS"/>
                <a:cs typeface="Trebuchet MS"/>
              </a:rPr>
              <a:t>construir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aprovar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50">
                <a:latin typeface="Trebuchet MS"/>
                <a:cs typeface="Trebuchet MS"/>
              </a:rPr>
              <a:t>política integral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5">
                <a:latin typeface="Trebuchet MS"/>
                <a:cs typeface="Trebuchet MS"/>
              </a:rPr>
              <a:t>gar-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anteix la </a:t>
            </a:r>
            <a:r>
              <a:rPr dirty="0" sz="1000" spc="-55">
                <a:latin typeface="Trebuchet MS"/>
                <a:cs typeface="Trebuchet MS"/>
              </a:rPr>
              <a:t>igualtat d’oportunitats.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redissenyar </a:t>
            </a:r>
            <a:r>
              <a:rPr dirty="0" sz="1000" spc="-45">
                <a:latin typeface="Trebuchet MS"/>
                <a:cs typeface="Trebuchet MS"/>
              </a:rPr>
              <a:t>l’espai </a:t>
            </a:r>
            <a:r>
              <a:rPr dirty="0" sz="1000" spc="-55">
                <a:latin typeface="Trebuchet MS"/>
                <a:cs typeface="Trebuchet MS"/>
              </a:rPr>
              <a:t>“Igualtat”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portal,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60">
                <a:latin typeface="Trebuchet MS"/>
                <a:cs typeface="Trebuchet MS"/>
              </a:rPr>
              <a:t>facilitar </a:t>
            </a:r>
            <a:r>
              <a:rPr dirty="0" sz="1000" spc="-35">
                <a:latin typeface="Trebuchet MS"/>
                <a:cs typeface="Trebuchet MS"/>
              </a:rPr>
              <a:t>l’accés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30">
                <a:latin typeface="Trebuchet MS"/>
                <a:cs typeface="Trebuchet MS"/>
              </a:rPr>
              <a:t>a les informacions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companyia </a:t>
            </a:r>
            <a:r>
              <a:rPr dirty="0" sz="1000" spc="5">
                <a:latin typeface="Trebuchet MS"/>
                <a:cs typeface="Trebuchet MS"/>
              </a:rPr>
              <a:t>duu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matèria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d’igualtat.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5">
                <a:latin typeface="Trebuchet MS"/>
                <a:cs typeface="Trebuchet MS"/>
              </a:rPr>
              <a:t>Així,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60">
                <a:latin typeface="Trebuchet MS"/>
                <a:cs typeface="Trebuchet MS"/>
              </a:rPr>
              <a:t>oferir </a:t>
            </a:r>
            <a:r>
              <a:rPr dirty="0" sz="1000" spc="-25">
                <a:latin typeface="Trebuchet MS"/>
                <a:cs typeface="Trebuchet MS"/>
              </a:rPr>
              <a:t>píndoles </a:t>
            </a:r>
            <a:r>
              <a:rPr dirty="0" sz="1000" spc="-45">
                <a:latin typeface="Trebuchet MS"/>
                <a:cs typeface="Trebuchet MS"/>
              </a:rPr>
              <a:t>formatives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del </a:t>
            </a:r>
            <a:r>
              <a:rPr dirty="0" sz="1000" spc="-25">
                <a:latin typeface="Trebuchet MS"/>
                <a:cs typeface="Trebuchet MS"/>
              </a:rPr>
              <a:t>temps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subvencions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0">
                <a:latin typeface="Trebuchet MS"/>
                <a:cs typeface="Trebuchet MS"/>
              </a:rPr>
              <a:t>dones </a:t>
            </a:r>
            <a:r>
              <a:rPr dirty="0" sz="1000" spc="-25">
                <a:latin typeface="Trebuchet MS"/>
                <a:cs typeface="Trebuchet MS"/>
              </a:rPr>
              <a:t>interessades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desenvolupar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40">
                <a:latin typeface="Trebuchet MS"/>
                <a:cs typeface="Trebuchet MS"/>
              </a:rPr>
              <a:t>carrera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operadores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conductores de grues;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possibilitat </a:t>
            </a:r>
            <a:r>
              <a:rPr dirty="0" sz="1000" spc="-40">
                <a:latin typeface="Trebuchet MS"/>
                <a:cs typeface="Trebuchet MS"/>
              </a:rPr>
              <a:t> d’assistir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jornades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lideratge femení,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formacions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llenguatge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inclusiu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40">
                <a:latin typeface="Trebuchet MS"/>
                <a:cs typeface="Trebuchet MS"/>
              </a:rPr>
              <a:t>sexista. 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destinat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20">
                <a:latin typeface="Trebuchet MS"/>
                <a:cs typeface="Trebuchet MS"/>
              </a:rPr>
              <a:t>espai </a:t>
            </a:r>
            <a:r>
              <a:rPr dirty="0" sz="1000" spc="-35">
                <a:latin typeface="Trebuchet MS"/>
                <a:cs typeface="Trebuchet MS"/>
              </a:rPr>
              <a:t>per recordar </a:t>
            </a:r>
            <a:r>
              <a:rPr dirty="0" sz="1000" spc="-30">
                <a:latin typeface="Trebuchet MS"/>
                <a:cs typeface="Trebuchet MS"/>
              </a:rPr>
              <a:t>les me-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sures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5">
                <a:latin typeface="Trebuchet MS"/>
                <a:cs typeface="Trebuchet MS"/>
              </a:rPr>
              <a:t>conciliació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beneficis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35">
                <a:latin typeface="Trebuchet MS"/>
                <a:cs typeface="Trebuchet MS"/>
              </a:rPr>
              <a:t>vigents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companyia.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5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visibilitzar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dones,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dia </a:t>
            </a:r>
            <a:r>
              <a:rPr dirty="0" sz="1000" spc="30">
                <a:latin typeface="Trebuchet MS"/>
                <a:cs typeface="Trebuchet MS"/>
              </a:rPr>
              <a:t>8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març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45">
                <a:latin typeface="Trebuchet MS"/>
                <a:cs typeface="Trebuchet MS"/>
              </a:rPr>
              <a:t>organitzar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reivindicativa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sensibilitzar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dificultats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d’afrontar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dones. </a:t>
            </a: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el </a:t>
            </a:r>
            <a:r>
              <a:rPr dirty="0" sz="1000" spc="-30">
                <a:latin typeface="Trebuchet MS"/>
                <a:cs typeface="Trebuchet MS"/>
              </a:rPr>
              <a:t>dia </a:t>
            </a:r>
            <a:r>
              <a:rPr dirty="0" sz="1000" spc="30">
                <a:latin typeface="Trebuchet MS"/>
                <a:cs typeface="Trebuchet MS"/>
              </a:rPr>
              <a:t>19 </a:t>
            </a:r>
            <a:r>
              <a:rPr dirty="0" sz="1000" spc="-45">
                <a:latin typeface="Trebuchet MS"/>
                <a:cs typeface="Trebuchet MS"/>
              </a:rPr>
              <a:t>d’octubre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25">
                <a:latin typeface="Trebuchet MS"/>
                <a:cs typeface="Trebuchet MS"/>
              </a:rPr>
              <a:t>vam </a:t>
            </a:r>
            <a:r>
              <a:rPr dirty="0" sz="1000" spc="-45">
                <a:latin typeface="Trebuchet MS"/>
                <a:cs typeface="Trebuchet MS"/>
              </a:rPr>
              <a:t>participar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Dia </a:t>
            </a:r>
            <a:r>
              <a:rPr dirty="0" sz="1000" spc="-55">
                <a:latin typeface="Trebuchet MS"/>
                <a:cs typeface="Trebuchet MS"/>
              </a:rPr>
              <a:t>Inter-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nacional </a:t>
            </a:r>
            <a:r>
              <a:rPr dirty="0" sz="1000" spc="-40">
                <a:latin typeface="Trebuchet MS"/>
                <a:cs typeface="Trebuchet MS"/>
              </a:rPr>
              <a:t>contra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Càncer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Mama,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0">
                <a:latin typeface="Trebuchet MS"/>
                <a:cs typeface="Trebuchet MS"/>
              </a:rPr>
              <a:t>taula </a:t>
            </a:r>
            <a:r>
              <a:rPr dirty="0" sz="1000" spc="-35">
                <a:latin typeface="Trebuchet MS"/>
                <a:cs typeface="Trebuchet MS"/>
              </a:rPr>
              <a:t>solidària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25">
                <a:latin typeface="Trebuchet MS"/>
                <a:cs typeface="Trebuchet MS"/>
              </a:rPr>
              <a:t>vam </a:t>
            </a:r>
            <a:r>
              <a:rPr dirty="0" sz="1000" spc="-35">
                <a:latin typeface="Trebuchet MS"/>
                <a:cs typeface="Trebuchet MS"/>
              </a:rPr>
              <a:t>vendre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ulleres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agendes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favor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l’Asociación </a:t>
            </a:r>
            <a:r>
              <a:rPr dirty="0" sz="1000" spc="-15">
                <a:latin typeface="Trebuchet MS"/>
                <a:cs typeface="Trebuchet MS"/>
              </a:rPr>
              <a:t>Española </a:t>
            </a:r>
            <a:r>
              <a:rPr dirty="0" sz="1000" spc="-40">
                <a:latin typeface="Trebuchet MS"/>
                <a:cs typeface="Trebuchet MS"/>
              </a:rPr>
              <a:t>Contra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Cáncer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destinar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diners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recaptats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investigació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malaltia.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9" y="6964574"/>
            <a:ext cx="4166235" cy="29889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9.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’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acció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social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voluntariat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BSM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50">
                <a:latin typeface="Trebuchet MS"/>
                <a:cs typeface="Trebuchet MS"/>
              </a:rPr>
              <a:t>L’equip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20">
                <a:latin typeface="Trebuchet MS"/>
                <a:cs typeface="Trebuchet MS"/>
              </a:rPr>
              <a:t>Corresponsable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0">
                <a:latin typeface="Trebuchet MS"/>
                <a:cs typeface="Trebuchet MS"/>
              </a:rPr>
              <a:t>dut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0">
                <a:latin typeface="Trebuchet MS"/>
                <a:cs typeface="Trebuchet MS"/>
              </a:rPr>
              <a:t>d’acció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vol-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untariat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45">
                <a:latin typeface="Trebuchet MS"/>
                <a:cs typeface="Trebuchet MS"/>
              </a:rPr>
              <a:t>enfocat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pobresa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l’exclusió </a:t>
            </a:r>
            <a:r>
              <a:rPr dirty="0" sz="1000" spc="-35">
                <a:latin typeface="Trebuchet MS"/>
                <a:cs typeface="Trebuchet MS"/>
              </a:rPr>
              <a:t>social.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Gràcies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participació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plantilla,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desplegades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èxit.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primera </a:t>
            </a:r>
            <a:r>
              <a:rPr dirty="0" sz="1000" spc="-65">
                <a:latin typeface="Trebuchet MS"/>
                <a:cs typeface="Trebuchet MS"/>
              </a:rPr>
              <a:t>iniciativa </a:t>
            </a:r>
            <a:r>
              <a:rPr dirty="0" sz="1000" spc="-1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va </a:t>
            </a:r>
            <a:r>
              <a:rPr dirty="0" sz="1000" spc="-45">
                <a:latin typeface="Trebuchet MS"/>
                <a:cs typeface="Trebuchet MS"/>
              </a:rPr>
              <a:t>emmarcar </a:t>
            </a:r>
            <a:r>
              <a:rPr dirty="0" sz="1000" spc="-60">
                <a:latin typeface="Trebuchet MS"/>
                <a:cs typeface="Trebuchet MS"/>
              </a:rPr>
              <a:t>al </a:t>
            </a:r>
            <a:r>
              <a:rPr dirty="0" sz="1000" spc="-80">
                <a:latin typeface="Trebuchet MS"/>
                <a:cs typeface="Trebuchet MS"/>
              </a:rPr>
              <a:t>voltant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diada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Sant </a:t>
            </a:r>
            <a:r>
              <a:rPr dirty="0" sz="1000" spc="-55">
                <a:latin typeface="Trebuchet MS"/>
                <a:cs typeface="Trebuchet MS"/>
              </a:rPr>
              <a:t>Jordi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7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pro-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grama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#reciclacultura.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L’objectiu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era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recaptar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fons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destinar-los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íntegrament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al 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finançament </a:t>
            </a:r>
            <a:r>
              <a:rPr dirty="0" sz="1000" spc="-40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cursos </a:t>
            </a:r>
            <a:r>
              <a:rPr dirty="0" sz="1000" spc="-75">
                <a:latin typeface="Trebuchet MS"/>
                <a:cs typeface="Trebuchet MS"/>
              </a:rPr>
              <a:t>d’alfabetització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llengua </a:t>
            </a:r>
            <a:r>
              <a:rPr dirty="0" sz="1000" spc="-30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Fundació </a:t>
            </a:r>
            <a:r>
              <a:rPr dirty="0" sz="1000" spc="-50">
                <a:latin typeface="Trebuchet MS"/>
                <a:cs typeface="Trebuchet MS"/>
              </a:rPr>
              <a:t>Servei </a:t>
            </a:r>
            <a:r>
              <a:rPr dirty="0" sz="1000" spc="-55">
                <a:latin typeface="Trebuchet MS"/>
                <a:cs typeface="Trebuchet MS"/>
              </a:rPr>
              <a:t>Solidari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imparteix </a:t>
            </a:r>
            <a:r>
              <a:rPr dirty="0" sz="1000" spc="-30">
                <a:latin typeface="Trebuchet MS"/>
                <a:cs typeface="Trebuchet MS"/>
              </a:rPr>
              <a:t>a persones en </a:t>
            </a:r>
            <a:r>
              <a:rPr dirty="0" sz="1000" spc="-35">
                <a:latin typeface="Trebuchet MS"/>
                <a:cs typeface="Trebuchet MS"/>
              </a:rPr>
              <a:t>risc </a:t>
            </a:r>
            <a:r>
              <a:rPr dirty="0" sz="1000" spc="-55">
                <a:latin typeface="Trebuchet MS"/>
                <a:cs typeface="Trebuchet MS"/>
              </a:rPr>
              <a:t>d’exclusió social. </a:t>
            </a:r>
            <a:r>
              <a:rPr dirty="0" sz="1000" spc="-30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fer-ho </a:t>
            </a:r>
            <a:r>
              <a:rPr dirty="0" sz="1000" spc="-40">
                <a:latin typeface="Trebuchet MS"/>
                <a:cs typeface="Trebuchet MS"/>
              </a:rPr>
              <a:t>vam </a:t>
            </a:r>
            <a:r>
              <a:rPr dirty="0" sz="1000" spc="-70">
                <a:latin typeface="Trebuchet MS"/>
                <a:cs typeface="Trebuchet MS"/>
              </a:rPr>
              <a:t>recollir </a:t>
            </a:r>
            <a:r>
              <a:rPr dirty="0" sz="1000" spc="-60">
                <a:latin typeface="Trebuchet MS"/>
                <a:cs typeface="Trebuchet MS"/>
              </a:rPr>
              <a:t>llibres </a:t>
            </a:r>
            <a:r>
              <a:rPr dirty="0" sz="1000" spc="-5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dies </a:t>
            </a:r>
            <a:r>
              <a:rPr dirty="0" sz="1000" spc="-55">
                <a:latin typeface="Trebuchet MS"/>
                <a:cs typeface="Trebuchet MS"/>
              </a:rPr>
              <a:t>previs, </a:t>
            </a:r>
            <a:r>
              <a:rPr dirty="0" sz="1000" spc="-40">
                <a:latin typeface="Trebuchet MS"/>
                <a:cs typeface="Trebuchet MS"/>
              </a:rPr>
              <a:t>vam </a:t>
            </a:r>
            <a:r>
              <a:rPr dirty="0" sz="1000" spc="-50">
                <a:latin typeface="Trebuchet MS"/>
                <a:cs typeface="Trebuchet MS"/>
              </a:rPr>
              <a:t>muntar </a:t>
            </a:r>
            <a:r>
              <a:rPr dirty="0" sz="1000" spc="-30">
                <a:latin typeface="Trebuchet MS"/>
                <a:cs typeface="Trebuchet MS"/>
              </a:rPr>
              <a:t>punts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venda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vam </a:t>
            </a:r>
            <a:r>
              <a:rPr dirty="0" sz="1000" spc="-25">
                <a:latin typeface="Trebuchet MS"/>
                <a:cs typeface="Trebuchet MS"/>
              </a:rPr>
              <a:t>buscar </a:t>
            </a:r>
            <a:r>
              <a:rPr dirty="0" sz="1000" spc="-30">
                <a:latin typeface="Trebuchet MS"/>
                <a:cs typeface="Trebuchet MS"/>
              </a:rPr>
              <a:t>persones </a:t>
            </a:r>
            <a:r>
              <a:rPr dirty="0" sz="1000" spc="-55">
                <a:latin typeface="Trebuchet MS"/>
                <a:cs typeface="Trebuchet MS"/>
              </a:rPr>
              <a:t>voluntàries per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participar-hi.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resultats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superar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amb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escreix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expectatives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l’equip: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van </a:t>
            </a:r>
            <a:r>
              <a:rPr dirty="0" sz="1000" spc="-70">
                <a:latin typeface="Trebuchet MS"/>
                <a:cs typeface="Trebuchet MS"/>
              </a:rPr>
              <a:t>recollir </a:t>
            </a:r>
            <a:r>
              <a:rPr dirty="0" sz="1000" spc="-1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2.000 </a:t>
            </a:r>
            <a:r>
              <a:rPr dirty="0" sz="1000" spc="-65">
                <a:latin typeface="Trebuchet MS"/>
                <a:cs typeface="Trebuchet MS"/>
              </a:rPr>
              <a:t>llibres, </a:t>
            </a:r>
            <a:r>
              <a:rPr dirty="0" sz="1000" spc="-1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van </a:t>
            </a:r>
            <a:r>
              <a:rPr dirty="0" sz="1000" spc="-60">
                <a:latin typeface="Trebuchet MS"/>
                <a:cs typeface="Trebuchet MS"/>
              </a:rPr>
              <a:t>recaptar </a:t>
            </a:r>
            <a:r>
              <a:rPr dirty="0" sz="1000" spc="-40">
                <a:latin typeface="Trebuchet MS"/>
                <a:cs typeface="Trebuchet MS"/>
              </a:rPr>
              <a:t>prop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2.800 </a:t>
            </a:r>
            <a:r>
              <a:rPr dirty="0" sz="1000" spc="-35">
                <a:latin typeface="Trebuchet MS"/>
                <a:cs typeface="Trebuchet MS"/>
              </a:rPr>
              <a:t>euros </a:t>
            </a:r>
            <a:r>
              <a:rPr dirty="0" sz="1000" spc="-40">
                <a:latin typeface="Trebuchet MS"/>
                <a:cs typeface="Trebuchet MS"/>
              </a:rPr>
              <a:t>dels </a:t>
            </a:r>
            <a:r>
              <a:rPr dirty="0" sz="1000" spc="-25">
                <a:latin typeface="Trebuchet MS"/>
                <a:cs typeface="Trebuchet MS"/>
              </a:rPr>
              <a:t>més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500</a:t>
            </a:r>
            <a:r>
              <a:rPr dirty="0" sz="1000" spc="-60">
                <a:latin typeface="Trebuchet MS"/>
                <a:cs typeface="Trebuchet MS"/>
              </a:rPr>
              <a:t> llibres </a:t>
            </a:r>
            <a:r>
              <a:rPr dirty="0" sz="1000" spc="-45">
                <a:latin typeface="Trebuchet MS"/>
                <a:cs typeface="Trebuchet MS"/>
              </a:rPr>
              <a:t>venuts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s’hi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van</a:t>
            </a:r>
            <a:r>
              <a:rPr dirty="0" sz="1000" spc="-55">
                <a:latin typeface="Trebuchet MS"/>
                <a:cs typeface="Trebuchet MS"/>
              </a:rPr>
              <a:t> implicar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145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persones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voluntàries.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l’estiu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55">
                <a:latin typeface="Trebuchet MS"/>
                <a:cs typeface="Trebuchet MS"/>
              </a:rPr>
              <a:t> tenir </a:t>
            </a:r>
            <a:r>
              <a:rPr dirty="0" sz="1000" spc="-45">
                <a:latin typeface="Trebuchet MS"/>
                <a:cs typeface="Trebuchet MS"/>
              </a:rPr>
              <a:t>lloc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segona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social;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caminar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>
                <a:latin typeface="Trebuchet MS"/>
                <a:cs typeface="Trebuchet MS"/>
              </a:rPr>
              <a:t>6a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Transpire-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naica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Solidària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9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transcorria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sota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9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lema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“Pels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drets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7037997"/>
            <a:ext cx="2160003" cy="1728000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2367013"/>
            <a:ext cx="2699994" cy="2006993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4" y="8964003"/>
            <a:ext cx="2159990" cy="1728000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4572012"/>
            <a:ext cx="2699994" cy="1979993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7168145" y="10226909"/>
            <a:ext cx="26924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5" b="1">
                <a:solidFill>
                  <a:srgbClr val="3A3938"/>
                </a:solidFill>
                <a:latin typeface="Tahoma"/>
                <a:cs typeface="Tahoma"/>
              </a:rPr>
              <a:t>50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8886" y="1372944"/>
            <a:ext cx="4164329" cy="21913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5">
                <a:latin typeface="Trebuchet MS"/>
                <a:cs typeface="Trebuchet MS"/>
              </a:rPr>
              <a:t>humans”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commemorar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70è </a:t>
            </a:r>
            <a:r>
              <a:rPr dirty="0" sz="1000" spc="-35">
                <a:latin typeface="Trebuchet MS"/>
                <a:cs typeface="Trebuchet MS"/>
              </a:rPr>
              <a:t>aniversari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Declaració </a:t>
            </a:r>
            <a:r>
              <a:rPr dirty="0" sz="1000" spc="-25">
                <a:latin typeface="Trebuchet MS"/>
                <a:cs typeface="Trebuchet MS"/>
              </a:rPr>
              <a:t>Universal dels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Drets </a:t>
            </a:r>
            <a:r>
              <a:rPr dirty="0" sz="1000">
                <a:latin typeface="Trebuchet MS"/>
                <a:cs typeface="Trebuchet MS"/>
              </a:rPr>
              <a:t>Humans.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travessa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30">
                <a:latin typeface="Trebuchet MS"/>
                <a:cs typeface="Trebuchet MS"/>
              </a:rPr>
              <a:t>educatiu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integració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joves </a:t>
            </a:r>
            <a:r>
              <a:rPr dirty="0" sz="1000" spc="-20">
                <a:latin typeface="Trebuchet MS"/>
                <a:cs typeface="Trebuchet MS"/>
              </a:rPr>
              <a:t>en risc </a:t>
            </a:r>
            <a:r>
              <a:rPr dirty="0" sz="1000" spc="-40">
                <a:latin typeface="Trebuchet MS"/>
                <a:cs typeface="Trebuchet MS"/>
              </a:rPr>
              <a:t>d’exclusió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impulsar-ne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65">
                <a:latin typeface="Trebuchet MS"/>
                <a:cs typeface="Trebuchet MS"/>
              </a:rPr>
              <a:t>talent fent </a:t>
            </a:r>
            <a:r>
              <a:rPr dirty="0" sz="1000" spc="-40">
                <a:latin typeface="Trebuchet MS"/>
                <a:cs typeface="Trebuchet MS"/>
              </a:rPr>
              <a:t>servir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muntanya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“aula”. </a:t>
            </a:r>
            <a:r>
              <a:rPr dirty="0" sz="1000">
                <a:latin typeface="Trebuchet MS"/>
                <a:cs typeface="Trebuchet MS"/>
              </a:rPr>
              <a:t>Hi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haver </a:t>
            </a:r>
            <a:r>
              <a:rPr dirty="0" sz="1000" spc="30">
                <a:latin typeface="Trebuchet MS"/>
                <a:cs typeface="Trebuchet MS"/>
              </a:rPr>
              <a:t>5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40">
                <a:latin typeface="Trebuchet MS"/>
                <a:cs typeface="Trebuchet MS"/>
              </a:rPr>
              <a:t>voluntàries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l’empresa,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200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compartir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l’experiència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caminant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alguna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etapa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800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quilòmetres, </a:t>
            </a:r>
            <a:r>
              <a:rPr dirty="0" sz="1000" spc="30">
                <a:latin typeface="Trebuchet MS"/>
                <a:cs typeface="Trebuchet MS"/>
              </a:rPr>
              <a:t>42 </a:t>
            </a:r>
            <a:r>
              <a:rPr dirty="0" sz="1000" spc="-35">
                <a:latin typeface="Trebuchet MS"/>
                <a:cs typeface="Trebuchet MS"/>
              </a:rPr>
              <a:t>dies, </a:t>
            </a:r>
            <a:r>
              <a:rPr dirty="0" sz="1000" spc="30">
                <a:latin typeface="Trebuchet MS"/>
                <a:cs typeface="Trebuchet MS"/>
              </a:rPr>
              <a:t>300 </a:t>
            </a:r>
            <a:r>
              <a:rPr dirty="0" sz="1000" spc="-55">
                <a:latin typeface="Trebuchet MS"/>
                <a:cs typeface="Trebuchet MS"/>
              </a:rPr>
              <a:t>joves,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15">
                <a:latin typeface="Trebuchet MS"/>
                <a:cs typeface="Trebuchet MS"/>
              </a:rPr>
              <a:t>Higuer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>
                <a:latin typeface="Trebuchet MS"/>
                <a:cs typeface="Trebuchet MS"/>
              </a:rPr>
              <a:t>País </a:t>
            </a:r>
            <a:r>
              <a:rPr dirty="0" sz="1000" spc="25">
                <a:latin typeface="Trebuchet MS"/>
                <a:cs typeface="Trebuchet MS"/>
              </a:rPr>
              <a:t>Basc </a:t>
            </a:r>
            <a:r>
              <a:rPr dirty="0" sz="1000" spc="-30">
                <a:latin typeface="Trebuchet MS"/>
                <a:cs typeface="Trebuchet MS"/>
              </a:rPr>
              <a:t>fins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Creus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Catalunya.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Vam concloure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45">
                <a:latin typeface="Trebuchet MS"/>
                <a:cs typeface="Trebuchet MS"/>
              </a:rPr>
              <a:t>col·laborant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">
                <a:latin typeface="Trebuchet MS"/>
                <a:cs typeface="Trebuchet MS"/>
              </a:rPr>
              <a:t>XIX </a:t>
            </a:r>
            <a:r>
              <a:rPr dirty="0" sz="1000" spc="-25">
                <a:latin typeface="Trebuchet MS"/>
                <a:cs typeface="Trebuchet MS"/>
              </a:rPr>
              <a:t>Festa de </a:t>
            </a:r>
            <a:r>
              <a:rPr dirty="0" sz="1000" spc="-10">
                <a:latin typeface="Trebuchet MS"/>
                <a:cs typeface="Trebuchet MS"/>
              </a:rPr>
              <a:t>Nadal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Fundació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Soñar </a:t>
            </a:r>
            <a:r>
              <a:rPr dirty="0" sz="1000" spc="-40">
                <a:latin typeface="Trebuchet MS"/>
                <a:cs typeface="Trebuchet MS"/>
              </a:rPr>
              <a:t>Despierto,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integració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menors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joves </a:t>
            </a:r>
            <a:r>
              <a:rPr dirty="0" sz="1000" spc="-30">
                <a:latin typeface="Trebuchet MS"/>
                <a:cs typeface="Trebuchet MS"/>
              </a:rPr>
              <a:t>proce-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dents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d’ambients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marginals.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</a:t>
            </a:r>
            <a:r>
              <a:rPr dirty="0" sz="1000" spc="-75">
                <a:latin typeface="Trebuchet MS"/>
                <a:cs typeface="Trebuchet MS"/>
              </a:rPr>
              <a:t> total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215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realitat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somnis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57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infants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fundació</a:t>
            </a:r>
            <a:r>
              <a:rPr dirty="0" sz="1000" spc="-10">
                <a:latin typeface="Trebuchet MS"/>
                <a:cs typeface="Trebuchet MS"/>
              </a:rPr>
              <a:t> amb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participació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Reis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Mags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l’assistència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voluntaris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Festa.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8886" y="3934345"/>
            <a:ext cx="4164329" cy="14014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10.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F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es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solidàries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oo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50">
                <a:latin typeface="Trebuchet MS"/>
                <a:cs typeface="Trebuchet MS"/>
              </a:rPr>
              <a:t>llarg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celebrat </a:t>
            </a:r>
            <a:r>
              <a:rPr dirty="0" sz="1000" spc="-25">
                <a:latin typeface="Trebuchet MS"/>
                <a:cs typeface="Trebuchet MS"/>
              </a:rPr>
              <a:t>diverses </a:t>
            </a:r>
            <a:r>
              <a:rPr dirty="0" sz="1000" spc="-40">
                <a:latin typeface="Trebuchet MS"/>
                <a:cs typeface="Trebuchet MS"/>
              </a:rPr>
              <a:t>festes </a:t>
            </a:r>
            <a:r>
              <a:rPr dirty="0" sz="1000" spc="-30">
                <a:latin typeface="Trebuchet MS"/>
                <a:cs typeface="Trebuchet MS"/>
              </a:rPr>
              <a:t>solidàries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0">
                <a:latin typeface="Trebuchet MS"/>
                <a:cs typeface="Trebuchet MS"/>
              </a:rPr>
              <a:t>dies especials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“El </a:t>
            </a:r>
            <a:r>
              <a:rPr dirty="0" sz="1000" spc="-30">
                <a:latin typeface="Trebuchet MS"/>
                <a:cs typeface="Trebuchet MS"/>
              </a:rPr>
              <a:t>dia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cor” </a:t>
            </a:r>
            <a:r>
              <a:rPr dirty="0" sz="1000" spc="-40">
                <a:latin typeface="Trebuchet MS"/>
                <a:cs typeface="Trebuchet MS"/>
              </a:rPr>
              <a:t>dedicat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cardiopaties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infan-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tils, </a:t>
            </a:r>
            <a:r>
              <a:rPr dirty="0" sz="1000">
                <a:latin typeface="Trebuchet MS"/>
                <a:cs typeface="Trebuchet MS"/>
              </a:rPr>
              <a:t>“Un </a:t>
            </a:r>
            <a:r>
              <a:rPr dirty="0" sz="1000" spc="-30">
                <a:latin typeface="Trebuchet MS"/>
                <a:cs typeface="Trebuchet MS"/>
              </a:rPr>
              <a:t>dia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nassos”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20">
                <a:latin typeface="Trebuchet MS"/>
                <a:cs typeface="Trebuchet MS"/>
              </a:rPr>
              <a:t>Pallapupas,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“Dreamnight </a:t>
            </a:r>
            <a:r>
              <a:rPr dirty="0" sz="1000" spc="-75">
                <a:latin typeface="Trebuchet MS"/>
                <a:cs typeface="Trebuchet MS"/>
              </a:rPr>
              <a:t>at </a:t>
            </a:r>
            <a:r>
              <a:rPr dirty="0" sz="1000" spc="-55">
                <a:latin typeface="Trebuchet MS"/>
                <a:cs typeface="Trebuchet MS"/>
              </a:rPr>
              <a:t>the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Zoo”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infants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5">
                <a:latin typeface="Trebuchet MS"/>
                <a:cs typeface="Trebuchet MS"/>
              </a:rPr>
              <a:t>malalties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discapacitats </a:t>
            </a:r>
            <a:r>
              <a:rPr dirty="0" sz="1000" spc="-25">
                <a:latin typeface="Trebuchet MS"/>
                <a:cs typeface="Trebuchet MS"/>
              </a:rPr>
              <a:t>cròniques, </a:t>
            </a:r>
            <a:r>
              <a:rPr dirty="0" sz="1000" spc="-50">
                <a:latin typeface="Trebuchet MS"/>
                <a:cs typeface="Trebuchet MS"/>
              </a:rPr>
              <a:t>la festa </a:t>
            </a:r>
            <a:r>
              <a:rPr dirty="0" sz="1000" spc="-45">
                <a:latin typeface="Trebuchet MS"/>
                <a:cs typeface="Trebuchet MS"/>
              </a:rPr>
              <a:t>“Posa’t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Gorra” </a:t>
            </a:r>
            <a:r>
              <a:rPr dirty="0" sz="1000" spc="-25">
                <a:latin typeface="Trebuchet MS"/>
                <a:cs typeface="Trebuchet MS"/>
              </a:rPr>
              <a:t>de l’AFANOC,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jornada “Visió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tothom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Catalunya”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>
                <a:latin typeface="Trebuchet MS"/>
                <a:cs typeface="Trebuchet MS"/>
              </a:rPr>
              <a:t>Fun-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Ramon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Martí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Bonet.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5711" y="5706245"/>
            <a:ext cx="4167504" cy="29387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4790" indent="-208915">
              <a:lnSpc>
                <a:spcPct val="100000"/>
              </a:lnSpc>
              <a:spcBef>
                <a:spcPts val="100"/>
              </a:spcBef>
              <a:buAutoNum type="arabicPeriod" startAt="11"/>
              <a:tabLst>
                <a:tab pos="224790" algn="l"/>
              </a:tabLst>
            </a:pPr>
            <a:r>
              <a:rPr dirty="0" sz="1400" spc="-10" b="1">
                <a:solidFill>
                  <a:srgbClr val="66B364"/>
                </a:solidFill>
                <a:latin typeface="Tahoma"/>
                <a:cs typeface="Tahoma"/>
              </a:rPr>
              <a:t>E</a:t>
            </a:r>
            <a:r>
              <a:rPr dirty="0" sz="1400" spc="10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o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o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00" b="1">
                <a:solidFill>
                  <a:srgbClr val="66B364"/>
                </a:solidFill>
                <a:latin typeface="Tahoma"/>
                <a:cs typeface="Tahoma"/>
              </a:rPr>
              <a:t>col·labor</a:t>
            </a:r>
            <a:r>
              <a:rPr dirty="0" sz="1400" spc="-8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am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b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5" b="1">
                <a:solidFill>
                  <a:srgbClr val="66B364"/>
                </a:solidFill>
                <a:latin typeface="Tahoma"/>
                <a:cs typeface="Tahoma"/>
              </a:rPr>
              <a:t>paner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solidàri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d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e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UB</a:t>
            </a:r>
            <a:endParaRPr sz="1400">
              <a:latin typeface="Tahoma"/>
              <a:cs typeface="Tahoma"/>
            </a:endParaRPr>
          </a:p>
          <a:p>
            <a:pPr algn="just" marL="15875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10">
                <a:latin typeface="Trebuchet MS"/>
                <a:cs typeface="Trebuchet MS"/>
              </a:rPr>
              <a:t>Parc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d’Atraccions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Tibidabo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cedit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quatre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entrades,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respectivament,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panera </a:t>
            </a:r>
            <a:r>
              <a:rPr dirty="0" sz="1000" spc="-35">
                <a:latin typeface="Trebuchet MS"/>
                <a:cs typeface="Trebuchet MS"/>
              </a:rPr>
              <a:t>solidària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Universitat </a:t>
            </a:r>
            <a:r>
              <a:rPr dirty="0" sz="1000" spc="-25">
                <a:latin typeface="Trebuchet MS"/>
                <a:cs typeface="Trebuchet MS"/>
              </a:rPr>
              <a:t>de Barcelona,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5">
                <a:latin typeface="Trebuchet MS"/>
                <a:cs typeface="Trebuchet MS"/>
              </a:rPr>
              <a:t>aconseguit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rècord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recaptació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5.300 </a:t>
            </a:r>
            <a:r>
              <a:rPr dirty="0" sz="1000" spc="-30">
                <a:latin typeface="Trebuchet MS"/>
                <a:cs typeface="Trebuchet MS"/>
              </a:rPr>
              <a:t>euros.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diners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destinat íntegrament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l’Obra </a:t>
            </a:r>
            <a:r>
              <a:rPr dirty="0" sz="1000" spc="-20">
                <a:latin typeface="Trebuchet MS"/>
                <a:cs typeface="Trebuchet MS"/>
              </a:rPr>
              <a:t>Social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25">
                <a:latin typeface="Trebuchet MS"/>
                <a:cs typeface="Trebuchet MS"/>
              </a:rPr>
              <a:t>Joan de </a:t>
            </a:r>
            <a:r>
              <a:rPr dirty="0" sz="1000" spc="-20">
                <a:latin typeface="Trebuchet MS"/>
                <a:cs typeface="Trebuchet MS"/>
              </a:rPr>
              <a:t>Déu,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diagnòstic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rehabilitació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d’infants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paràlisi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cerebral.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Trebuchet MS"/>
              <a:cs typeface="Trebuchet MS"/>
            </a:endParaRPr>
          </a:p>
          <a:p>
            <a:pPr marL="270510" indent="-255270">
              <a:lnSpc>
                <a:spcPct val="100000"/>
              </a:lnSpc>
              <a:buAutoNum type="arabicPeriod" startAt="12"/>
              <a:tabLst>
                <a:tab pos="271145" algn="l"/>
              </a:tabLst>
            </a:pP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In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ercanvi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cultural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ark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5" b="1">
                <a:solidFill>
                  <a:srgbClr val="66B364"/>
                </a:solidFill>
                <a:latin typeface="Tahoma"/>
                <a:cs typeface="Tahoma"/>
              </a:rPr>
              <a:t>Güell</a:t>
            </a:r>
            <a:endParaRPr sz="1400">
              <a:latin typeface="Tahoma"/>
              <a:cs typeface="Tahoma"/>
            </a:endParaRPr>
          </a:p>
          <a:p>
            <a:pPr algn="just" marL="12700" marR="5080" indent="3175">
              <a:lnSpc>
                <a:spcPct val="112500"/>
              </a:lnSpc>
              <a:spcBef>
                <a:spcPts val="1050"/>
              </a:spcBef>
            </a:pPr>
            <a:r>
              <a:rPr dirty="0" sz="1000" spc="5">
                <a:latin typeface="Trebuchet MS"/>
                <a:cs typeface="Trebuchet MS"/>
              </a:rPr>
              <a:t>Amb </a:t>
            </a:r>
            <a:r>
              <a:rPr dirty="0" sz="1000" spc="-45">
                <a:latin typeface="Trebuchet MS"/>
                <a:cs typeface="Trebuchet MS"/>
              </a:rPr>
              <a:t>motiu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setmana </a:t>
            </a:r>
            <a:r>
              <a:rPr dirty="0" sz="1000" spc="-20">
                <a:latin typeface="Trebuchet MS"/>
                <a:cs typeface="Trebuchet MS"/>
              </a:rPr>
              <a:t>Apropa </a:t>
            </a:r>
            <a:r>
              <a:rPr dirty="0" sz="1000" spc="-35">
                <a:latin typeface="Trebuchet MS"/>
                <a:cs typeface="Trebuchet MS"/>
              </a:rPr>
              <a:t>Cultura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marc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Cruïlles,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l’octubre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novembre </a:t>
            </a:r>
            <a:r>
              <a:rPr dirty="0" sz="1000" spc="-10">
                <a:latin typeface="Trebuchet MS"/>
                <a:cs typeface="Trebuchet MS"/>
              </a:rPr>
              <a:t>passats </a:t>
            </a:r>
            <a:r>
              <a:rPr dirty="0" sz="1000" spc="-25">
                <a:latin typeface="Trebuchet MS"/>
                <a:cs typeface="Trebuchet MS"/>
              </a:rPr>
              <a:t>vam </a:t>
            </a:r>
            <a:r>
              <a:rPr dirty="0" sz="1000" spc="-40">
                <a:latin typeface="Trebuchet MS"/>
                <a:cs typeface="Trebuchet MS"/>
              </a:rPr>
              <a:t>intercanviar visites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Fundació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Bayt </a:t>
            </a:r>
            <a:r>
              <a:rPr dirty="0" sz="1000" spc="-40">
                <a:latin typeface="Trebuchet MS"/>
                <a:cs typeface="Trebuchet MS"/>
              </a:rPr>
              <a:t>al-Thaqafa.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Apropa </a:t>
            </a:r>
            <a:r>
              <a:rPr dirty="0" sz="1000" spc="-35">
                <a:latin typeface="Trebuchet MS"/>
                <a:cs typeface="Trebuchet MS"/>
              </a:rPr>
              <a:t>Cultura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programa </a:t>
            </a:r>
            <a:r>
              <a:rPr dirty="0" sz="1000" spc="-35">
                <a:latin typeface="Trebuchet MS"/>
                <a:cs typeface="Trebuchet MS"/>
              </a:rPr>
              <a:t>d’inclusió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cultura adreçat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entitats,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centres</a:t>
            </a:r>
            <a:r>
              <a:rPr dirty="0" sz="1000" spc="-30">
                <a:latin typeface="Trebuchet MS"/>
                <a:cs typeface="Trebuchet MS"/>
              </a:rPr>
              <a:t> socials,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treballen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risc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d’exclusió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175" y="7363586"/>
            <a:ext cx="2695244" cy="1744408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87" y="4793500"/>
            <a:ext cx="2699994" cy="2325621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1591" y="3323746"/>
            <a:ext cx="2159990" cy="1314001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1591" y="1440002"/>
            <a:ext cx="2160003" cy="17280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7168145" y="10226909"/>
            <a:ext cx="26924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25" b="1">
                <a:solidFill>
                  <a:srgbClr val="3A3938"/>
                </a:solidFill>
                <a:latin typeface="Tahoma"/>
                <a:cs typeface="Tahoma"/>
              </a:rPr>
              <a:t>50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9644" y="10220242"/>
            <a:ext cx="132524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0807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35" b="1">
                <a:solidFill>
                  <a:srgbClr val="3A3938"/>
                </a:solidFill>
                <a:latin typeface="Tahoma"/>
                <a:cs typeface="Tahoma"/>
              </a:rPr>
              <a:t>52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2868249" y="1434589"/>
            <a:ext cx="4166235" cy="4811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90" b="1">
                <a:solidFill>
                  <a:srgbClr val="66B364"/>
                </a:solidFill>
                <a:latin typeface="Tahoma"/>
                <a:cs typeface="Tahoma"/>
              </a:rPr>
              <a:t>13.</a:t>
            </a:r>
            <a:r>
              <a:rPr dirty="0" sz="1400" spc="-21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00" b="1">
                <a:solidFill>
                  <a:srgbClr val="66B364"/>
                </a:solidFill>
                <a:latin typeface="Tahoma"/>
                <a:cs typeface="Tahoma"/>
              </a:rPr>
              <a:t>Donem</a:t>
            </a:r>
            <a:r>
              <a:rPr dirty="0" sz="1400" spc="-24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una</a:t>
            </a:r>
            <a:r>
              <a:rPr dirty="0" sz="1400" spc="-24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segona</a:t>
            </a:r>
            <a:r>
              <a:rPr dirty="0" sz="1400" spc="-24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05" b="1">
                <a:solidFill>
                  <a:srgbClr val="66B364"/>
                </a:solidFill>
                <a:latin typeface="Tahoma"/>
                <a:cs typeface="Tahoma"/>
              </a:rPr>
              <a:t>vida</a:t>
            </a:r>
            <a:r>
              <a:rPr dirty="0" sz="1400" spc="-23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24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més</a:t>
            </a:r>
            <a:r>
              <a:rPr dirty="0" sz="1400" spc="-24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24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3.600</a:t>
            </a:r>
            <a:r>
              <a:rPr dirty="0" sz="1400" spc="-23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objectes</a:t>
            </a:r>
            <a:endParaRPr sz="14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5">
                <a:latin typeface="Trebuchet MS"/>
                <a:cs typeface="Trebuchet MS"/>
              </a:rPr>
              <a:t>donat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15">
                <a:latin typeface="Trebuchet MS"/>
                <a:cs typeface="Trebuchet MS"/>
              </a:rPr>
              <a:t>segona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3.100 </a:t>
            </a:r>
            <a:r>
              <a:rPr dirty="0" sz="1000" spc="-50">
                <a:latin typeface="Trebuchet MS"/>
                <a:cs typeface="Trebuchet MS"/>
              </a:rPr>
              <a:t>objectes,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100.000 </a:t>
            </a:r>
            <a:r>
              <a:rPr dirty="0" sz="1000" spc="-30">
                <a:latin typeface="Trebuchet MS"/>
                <a:cs typeface="Trebuchet MS"/>
              </a:rPr>
              <a:t>euros,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beneficiat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fins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66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618.000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90">
                <a:latin typeface="Trebuchet MS"/>
                <a:cs typeface="Trebuchet MS"/>
              </a:rPr>
              <a:t>fet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donacions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5">
                <a:latin typeface="Trebuchet MS"/>
                <a:cs typeface="Trebuchet MS"/>
              </a:rPr>
              <a:t>portal </a:t>
            </a:r>
            <a:r>
              <a:rPr dirty="0" sz="1000" spc="-25">
                <a:latin typeface="Trebuchet MS"/>
                <a:cs typeface="Trebuchet MS"/>
              </a:rPr>
              <a:t>de donació de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75">
                <a:latin typeface="Trebuchet MS"/>
                <a:cs typeface="Trebuchet MS"/>
              </a:rPr>
              <a:t>+ </a:t>
            </a:r>
            <a:r>
              <a:rPr dirty="0" sz="1000" spc="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35">
                <a:latin typeface="Trebuchet MS"/>
                <a:cs typeface="Trebuchet MS"/>
              </a:rPr>
              <a:t>(B+S)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plataforma </a:t>
            </a:r>
            <a:r>
              <a:rPr dirty="0" sz="1000" spc="-20">
                <a:latin typeface="Trebuchet MS"/>
                <a:cs typeface="Trebuchet MS"/>
              </a:rPr>
              <a:t>Guanyem-hi </a:t>
            </a:r>
            <a:r>
              <a:rPr dirty="0" sz="1000" spc="-65">
                <a:latin typeface="Trebuchet MS"/>
                <a:cs typeface="Trebuchet MS"/>
              </a:rPr>
              <a:t>Tots,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50">
                <a:latin typeface="Trebuchet MS"/>
                <a:cs typeface="Trebuchet MS"/>
              </a:rPr>
              <a:t>creat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Federació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Catalana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</a:t>
            </a:r>
            <a:r>
              <a:rPr dirty="0" sz="1000" spc="-50">
                <a:latin typeface="Trebuchet MS"/>
                <a:cs typeface="Trebuchet MS"/>
              </a:rPr>
              <a:t>oluntariat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Aquests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espais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gestionen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excedents 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materials,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15">
                <a:latin typeface="Trebuchet MS"/>
                <a:cs typeface="Trebuchet MS"/>
              </a:rPr>
              <a:t>membres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xarxa </a:t>
            </a:r>
            <a:r>
              <a:rPr dirty="0" sz="1000" spc="80">
                <a:latin typeface="Trebuchet MS"/>
                <a:cs typeface="Trebuchet MS"/>
              </a:rPr>
              <a:t>B+S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45">
                <a:latin typeface="Trebuchet MS"/>
                <a:cs typeface="Trebuchet MS"/>
              </a:rPr>
              <a:t>rea-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profitar-los. </a:t>
            </a:r>
            <a:r>
              <a:rPr dirty="0" sz="1000" spc="-30">
                <a:latin typeface="Trebuchet MS"/>
                <a:cs typeface="Trebuchet MS"/>
              </a:rPr>
              <a:t>D’aquesta </a:t>
            </a:r>
            <a:r>
              <a:rPr dirty="0" sz="1000" spc="-35">
                <a:latin typeface="Trebuchet MS"/>
                <a:cs typeface="Trebuchet MS"/>
              </a:rPr>
              <a:t>manera,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productes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0">
                <a:latin typeface="Trebuchet MS"/>
                <a:cs typeface="Trebuchet MS"/>
              </a:rPr>
              <a:t>bon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15">
                <a:latin typeface="Trebuchet MS"/>
                <a:cs typeface="Trebuchet MS"/>
              </a:rPr>
              <a:t>poden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segona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vida,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65">
                <a:latin typeface="Trebuchet MS"/>
                <a:cs typeface="Trebuchet MS"/>
              </a:rPr>
              <a:t> n’evita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destrucció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així,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redueixen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CO2.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Entre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materials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reutilitzats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1.277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senyals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antics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càrrega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descàrre-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50">
                <a:latin typeface="Trebuchet MS"/>
                <a:cs typeface="Trebuchet MS"/>
              </a:rPr>
              <a:t>aprofitats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30">
                <a:latin typeface="Trebuchet MS"/>
                <a:cs typeface="Trebuchet MS"/>
              </a:rPr>
              <a:t>20 </a:t>
            </a:r>
            <a:r>
              <a:rPr dirty="0" sz="1000" spc="-15">
                <a:latin typeface="Trebuchet MS"/>
                <a:cs typeface="Trebuchet MS"/>
              </a:rPr>
              <a:t>municipis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províncies </a:t>
            </a:r>
            <a:r>
              <a:rPr dirty="0" sz="1000" spc="-25">
                <a:latin typeface="Trebuchet MS"/>
                <a:cs typeface="Trebuchet MS"/>
              </a:rPr>
              <a:t>de Barcelona,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Girona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Tarragona,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ara </a:t>
            </a:r>
            <a:r>
              <a:rPr dirty="0" sz="1000" spc="-20">
                <a:latin typeface="Trebuchet MS"/>
                <a:cs typeface="Trebuchet MS"/>
              </a:rPr>
              <a:t>Badalona, Banyoles, </a:t>
            </a:r>
            <a:r>
              <a:rPr dirty="0" sz="1000" spc="-30">
                <a:latin typeface="Trebuchet MS"/>
                <a:cs typeface="Trebuchet MS"/>
              </a:rPr>
              <a:t>Cambrils, </a:t>
            </a:r>
            <a:r>
              <a:rPr dirty="0" sz="1000" spc="-35">
                <a:latin typeface="Trebuchet MS"/>
                <a:cs typeface="Trebuchet MS"/>
              </a:rPr>
              <a:t>Granollers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Sadurní,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60">
                <a:latin typeface="Trebuchet MS"/>
                <a:cs typeface="Trebuchet MS"/>
              </a:rPr>
              <a:t>d’altres.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donació d’11 </a:t>
            </a:r>
            <a:r>
              <a:rPr dirty="0" sz="1000" spc="-30">
                <a:latin typeface="Trebuchet MS"/>
                <a:cs typeface="Trebuchet MS"/>
              </a:rPr>
              <a:t>motos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havien </a:t>
            </a:r>
            <a:r>
              <a:rPr dirty="0" sz="1000" spc="-20">
                <a:latin typeface="Trebuchet MS"/>
                <a:cs typeface="Trebuchet MS"/>
              </a:rPr>
              <a:t>es-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tat </a:t>
            </a:r>
            <a:r>
              <a:rPr dirty="0" sz="1000" spc="-45">
                <a:latin typeface="Trebuchet MS"/>
                <a:cs typeface="Trebuchet MS"/>
              </a:rPr>
              <a:t>utilitzades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>
                <a:latin typeface="Trebuchet MS"/>
                <a:cs typeface="Trebuchet MS"/>
              </a:rPr>
              <a:t>d’AREA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Aparcaments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estaven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perfecte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funcionament,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80">
                <a:latin typeface="Trebuchet MS"/>
                <a:cs typeface="Trebuchet MS"/>
              </a:rPr>
              <a:t>fi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diverses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30">
                <a:latin typeface="Trebuchet MS"/>
                <a:cs typeface="Trebuchet MS"/>
              </a:rPr>
              <a:t>socials,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exemple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l’AFANOC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l’Obra </a:t>
            </a:r>
            <a:r>
              <a:rPr dirty="0" sz="1000" spc="-20">
                <a:latin typeface="Trebuchet MS"/>
                <a:cs typeface="Trebuchet MS"/>
              </a:rPr>
              <a:t>Social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l’Orde </a:t>
            </a:r>
            <a:r>
              <a:rPr dirty="0" sz="1000" spc="-35">
                <a:latin typeface="Trebuchet MS"/>
                <a:cs typeface="Trebuchet MS"/>
              </a:rPr>
              <a:t>Hospitalari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25">
                <a:latin typeface="Trebuchet MS"/>
                <a:cs typeface="Trebuchet MS"/>
              </a:rPr>
              <a:t>Joan de </a:t>
            </a:r>
            <a:r>
              <a:rPr dirty="0" sz="1000" spc="-20">
                <a:latin typeface="Trebuchet MS"/>
                <a:cs typeface="Trebuchet MS"/>
              </a:rPr>
              <a:t>Déu,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fe</a:t>
            </a:r>
            <a:r>
              <a:rPr dirty="0" sz="1000" spc="-114">
                <a:latin typeface="Trebuchet MS"/>
                <a:cs typeface="Trebuchet MS"/>
              </a:rPr>
              <a:t>r</a:t>
            </a:r>
            <a:r>
              <a:rPr dirty="0" sz="1000" spc="-30">
                <a:latin typeface="Trebuchet MS"/>
                <a:cs typeface="Trebuchet MS"/>
              </a:rPr>
              <a:t>-les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servi</a:t>
            </a:r>
            <a:r>
              <a:rPr dirty="0" sz="1000" spc="-114">
                <a:latin typeface="Trebuchet MS"/>
                <a:cs typeface="Trebuchet MS"/>
              </a:rPr>
              <a:t>r</a:t>
            </a:r>
            <a:r>
              <a:rPr dirty="0" sz="1000" spc="-90"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escoles </a:t>
            </a:r>
            <a:r>
              <a:rPr dirty="0" sz="1000" spc="-5">
                <a:latin typeface="Trebuchet MS"/>
                <a:cs typeface="Trebuchet MS"/>
              </a:rPr>
              <a:t>Mare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Déu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5">
                <a:latin typeface="Trebuchet MS"/>
                <a:cs typeface="Trebuchet MS"/>
              </a:rPr>
              <a:t>Coll, </a:t>
            </a:r>
            <a:r>
              <a:rPr dirty="0" sz="1000" spc="-50">
                <a:latin typeface="Trebuchet MS"/>
                <a:cs typeface="Trebuchet MS"/>
              </a:rPr>
              <a:t>Col·legi </a:t>
            </a:r>
            <a:r>
              <a:rPr dirty="0" sz="1000" spc="-20">
                <a:latin typeface="Trebuchet MS"/>
                <a:cs typeface="Trebuchet MS"/>
              </a:rPr>
              <a:t>Shalom, </a:t>
            </a:r>
            <a:r>
              <a:rPr dirty="0" sz="1000" spc="-15">
                <a:latin typeface="Trebuchet MS"/>
                <a:cs typeface="Trebuchet MS"/>
              </a:rPr>
              <a:t>Escola Sant </a:t>
            </a:r>
            <a:r>
              <a:rPr dirty="0" sz="1000" spc="-35">
                <a:latin typeface="Trebuchet MS"/>
                <a:cs typeface="Trebuchet MS"/>
              </a:rPr>
              <a:t>Jo-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sep </a:t>
            </a:r>
            <a:r>
              <a:rPr dirty="0" sz="1000" spc="-55">
                <a:latin typeface="Trebuchet MS"/>
                <a:cs typeface="Trebuchet MS"/>
              </a:rPr>
              <a:t>Oriol, </a:t>
            </a:r>
            <a:r>
              <a:rPr dirty="0" sz="1000" spc="-15">
                <a:latin typeface="Trebuchet MS"/>
                <a:cs typeface="Trebuchet MS"/>
              </a:rPr>
              <a:t>Escola </a:t>
            </a:r>
            <a:r>
              <a:rPr dirty="0" sz="1000" spc="5">
                <a:latin typeface="Trebuchet MS"/>
                <a:cs typeface="Trebuchet MS"/>
              </a:rPr>
              <a:t>Ramón </a:t>
            </a:r>
            <a:r>
              <a:rPr dirty="0" sz="1000" spc="-50">
                <a:latin typeface="Trebuchet MS"/>
                <a:cs typeface="Trebuchet MS"/>
              </a:rPr>
              <a:t>y </a:t>
            </a:r>
            <a:r>
              <a:rPr dirty="0" sz="1000" spc="-55">
                <a:latin typeface="Trebuchet MS"/>
                <a:cs typeface="Trebuchet MS"/>
              </a:rPr>
              <a:t>Cajal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0">
                <a:latin typeface="Trebuchet MS"/>
                <a:cs typeface="Trebuchet MS"/>
              </a:rPr>
              <a:t>fins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95">
                <a:latin typeface="Trebuchet MS"/>
                <a:cs typeface="Trebuchet MS"/>
              </a:rPr>
              <a:t>tot,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30">
                <a:latin typeface="Trebuchet MS"/>
                <a:cs typeface="Trebuchet MS"/>
              </a:rPr>
              <a:t>pogut </a:t>
            </a:r>
            <a:r>
              <a:rPr dirty="0" sz="1000" spc="-60">
                <a:latin typeface="Trebuchet MS"/>
                <a:cs typeface="Trebuchet MS"/>
              </a:rPr>
              <a:t>reutilitzar </a:t>
            </a:r>
            <a:r>
              <a:rPr dirty="0" sz="1000" spc="30">
                <a:latin typeface="Trebuchet MS"/>
                <a:cs typeface="Trebuchet MS"/>
              </a:rPr>
              <a:t>88 </a:t>
            </a:r>
            <a:r>
              <a:rPr dirty="0" sz="1000" spc="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neumàtics </a:t>
            </a:r>
            <a:r>
              <a:rPr dirty="0" sz="1000" spc="-55">
                <a:latin typeface="Trebuchet MS"/>
                <a:cs typeface="Trebuchet MS"/>
              </a:rPr>
              <a:t>fora </a:t>
            </a:r>
            <a:r>
              <a:rPr dirty="0" sz="1000" spc="-25">
                <a:latin typeface="Trebuchet MS"/>
                <a:cs typeface="Trebuchet MS"/>
              </a:rPr>
              <a:t>d’ús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estaven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l’Estadi </a:t>
            </a:r>
            <a:r>
              <a:rPr dirty="0" sz="1000" spc="-40">
                <a:latin typeface="Trebuchet MS"/>
                <a:cs typeface="Trebuchet MS"/>
              </a:rPr>
              <a:t>Olímpic,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alumnes </a:t>
            </a:r>
            <a:r>
              <a:rPr dirty="0" sz="1000" spc="-10">
                <a:latin typeface="Trebuchet MS"/>
                <a:cs typeface="Trebuchet MS"/>
              </a:rPr>
              <a:t> puguin </a:t>
            </a:r>
            <a:r>
              <a:rPr dirty="0" sz="1000" spc="-55">
                <a:latin typeface="Trebuchet MS"/>
                <a:cs typeface="Trebuchet MS"/>
              </a:rPr>
              <a:t>utilitzar-los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joguines. Finalment,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buidatge d’un magatzem </a:t>
            </a:r>
            <a:r>
              <a:rPr dirty="0" sz="1000" spc="-30">
                <a:latin typeface="Trebuchet MS"/>
                <a:cs typeface="Trebuchet MS"/>
              </a:rPr>
              <a:t>in-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jornada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portes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obertes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permès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32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signants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Compromís </a:t>
            </a:r>
            <a:r>
              <a:rPr dirty="0" sz="1000" spc="-35">
                <a:latin typeface="Trebuchet MS"/>
                <a:cs typeface="Trebuchet MS"/>
              </a:rPr>
              <a:t>Ciutadà 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Sostenibilitat </a:t>
            </a:r>
            <a:r>
              <a:rPr dirty="0" sz="1000" spc="-60">
                <a:latin typeface="Trebuchet MS"/>
                <a:cs typeface="Trebuchet MS"/>
              </a:rPr>
              <a:t>reutilitzar </a:t>
            </a:r>
            <a:r>
              <a:rPr dirty="0" sz="1000" spc="-25">
                <a:latin typeface="Trebuchet MS"/>
                <a:cs typeface="Trebuchet MS"/>
              </a:rPr>
              <a:t>impressores, </a:t>
            </a:r>
            <a:r>
              <a:rPr dirty="0" sz="1000" spc="-45">
                <a:latin typeface="Trebuchet MS"/>
                <a:cs typeface="Trebuchet MS"/>
              </a:rPr>
              <a:t>taquilles,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armaris,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taules,</a:t>
            </a:r>
            <a:r>
              <a:rPr dirty="0" sz="1000" spc="-25">
                <a:latin typeface="Trebuchet MS"/>
                <a:cs typeface="Trebuchet MS"/>
              </a:rPr>
              <a:t> cadires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focus,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d’altres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objectes.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9" y="6616589"/>
            <a:ext cx="4167504" cy="1680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55" b="1">
                <a:solidFill>
                  <a:srgbClr val="66B364"/>
                </a:solidFill>
                <a:latin typeface="Tahoma"/>
                <a:cs typeface="Tahoma"/>
              </a:rPr>
              <a:t>14.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segona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vida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les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bicicle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abandonades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Unitat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l’encàrrec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retirar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bicicletes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abandonades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Barce-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lona. </a:t>
            </a:r>
            <a:r>
              <a:rPr dirty="0" sz="1000" spc="-15">
                <a:latin typeface="Trebuchet MS"/>
                <a:cs typeface="Trebuchet MS"/>
              </a:rPr>
              <a:t>Aquestes </a:t>
            </a:r>
            <a:r>
              <a:rPr dirty="0" sz="1000" spc="-40">
                <a:latin typeface="Trebuchet MS"/>
                <a:cs typeface="Trebuchet MS"/>
              </a:rPr>
              <a:t>bicicletes tenen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15">
                <a:latin typeface="Trebuchet MS"/>
                <a:cs typeface="Trebuchet MS"/>
              </a:rPr>
              <a:t>segona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ciutat </a:t>
            </a:r>
            <a:r>
              <a:rPr dirty="0" sz="1000" spc="-5">
                <a:latin typeface="Trebuchet MS"/>
                <a:cs typeface="Trebuchet MS"/>
              </a:rPr>
              <a:t>quan se </a:t>
            </a:r>
            <a:r>
              <a:rPr dirty="0" sz="1000" spc="-35">
                <a:latin typeface="Trebuchet MS"/>
                <a:cs typeface="Trebuchet MS"/>
              </a:rPr>
              <a:t>cedeixen </a:t>
            </a:r>
            <a:r>
              <a:rPr dirty="0" sz="1000" spc="-30">
                <a:latin typeface="Trebuchet MS"/>
                <a:cs typeface="Trebuchet MS"/>
              </a:rPr>
              <a:t> 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ho</a:t>
            </a:r>
            <a:r>
              <a:rPr dirty="0" sz="1000" spc="-25">
                <a:latin typeface="Trebuchet MS"/>
                <a:cs typeface="Trebuchet MS"/>
              </a:rPr>
              <a:t> van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254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40">
                <a:latin typeface="Trebuchet MS"/>
                <a:cs typeface="Trebuchet MS"/>
              </a:rPr>
              <a:t>Concretament,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234 </a:t>
            </a:r>
            <a:r>
              <a:rPr dirty="0" sz="1000" spc="-40">
                <a:latin typeface="Trebuchet MS"/>
                <a:cs typeface="Trebuchet MS"/>
              </a:rPr>
              <a:t>bicicletes </a:t>
            </a:r>
            <a:r>
              <a:rPr dirty="0" sz="1000" spc="-25">
                <a:latin typeface="Trebuchet MS"/>
                <a:cs typeface="Trebuchet MS"/>
              </a:rPr>
              <a:t>van anar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Biciclot,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cooperativa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promou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bicicleta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0">
                <a:latin typeface="Trebuchet MS"/>
                <a:cs typeface="Trebuchet MS"/>
              </a:rPr>
              <a:t>mitjà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transport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inserció </a:t>
            </a:r>
            <a:r>
              <a:rPr dirty="0" sz="1000" spc="-35">
                <a:latin typeface="Trebuchet MS"/>
                <a:cs typeface="Trebuchet MS"/>
              </a:rPr>
              <a:t>sociolaboral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50">
                <a:latin typeface="Trebuchet MS"/>
                <a:cs typeface="Trebuchet MS"/>
              </a:rPr>
              <a:t>joves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adultes. </a:t>
            </a:r>
            <a:r>
              <a:rPr dirty="0" sz="1000" spc="15">
                <a:latin typeface="Trebuchet MS"/>
                <a:cs typeface="Trebuchet MS"/>
              </a:rPr>
              <a:t>Unes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30">
                <a:latin typeface="Trebuchet MS"/>
                <a:cs typeface="Trebuchet MS"/>
              </a:rPr>
              <a:t>20 </a:t>
            </a:r>
            <a:r>
              <a:rPr dirty="0" sz="1000" spc="-25">
                <a:latin typeface="Trebuchet MS"/>
                <a:cs typeface="Trebuchet MS"/>
              </a:rPr>
              <a:t>van anar </a:t>
            </a:r>
            <a:r>
              <a:rPr dirty="0" sz="1000" spc="-20">
                <a:latin typeface="Trebuchet MS"/>
                <a:cs typeface="Trebuchet MS"/>
              </a:rPr>
              <a:t> adreçades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l’IES Consell de </a:t>
            </a:r>
            <a:r>
              <a:rPr dirty="0" sz="1000" spc="-40">
                <a:latin typeface="Trebuchet MS"/>
                <a:cs typeface="Trebuchet MS"/>
              </a:rPr>
              <a:t>Cent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finalitats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educatives.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943" y="1467002"/>
            <a:ext cx="2160003" cy="2258999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3935717"/>
            <a:ext cx="2700959" cy="2258987"/>
          </a:xfrm>
          <a:prstGeom prst="rect">
            <a:avLst/>
          </a:prstGeom>
        </p:spPr>
      </p:pic>
      <p:grpSp>
        <p:nvGrpSpPr>
          <p:cNvPr id="22" name="object 22"/>
          <p:cNvGrpSpPr/>
          <p:nvPr/>
        </p:nvGrpSpPr>
        <p:grpSpPr>
          <a:xfrm>
            <a:off x="0" y="6660007"/>
            <a:ext cx="2700020" cy="2259330"/>
            <a:chOff x="0" y="6660007"/>
            <a:chExt cx="2700020" cy="2259330"/>
          </a:xfrm>
        </p:grpSpPr>
        <p:sp>
          <p:nvSpPr>
            <p:cNvPr id="23" name="object 23"/>
            <p:cNvSpPr/>
            <p:nvPr/>
          </p:nvSpPr>
          <p:spPr>
            <a:xfrm>
              <a:off x="0" y="6660007"/>
              <a:ext cx="2700020" cy="2259330"/>
            </a:xfrm>
            <a:custGeom>
              <a:avLst/>
              <a:gdLst/>
              <a:ahLst/>
              <a:cxnLst/>
              <a:rect l="l" t="t" r="r" b="b"/>
              <a:pathLst>
                <a:path w="2700020" h="2259329">
                  <a:moveTo>
                    <a:pt x="2699994" y="0"/>
                  </a:moveTo>
                  <a:lnTo>
                    <a:pt x="0" y="0"/>
                  </a:lnTo>
                  <a:lnTo>
                    <a:pt x="0" y="2258999"/>
                  </a:lnTo>
                  <a:lnTo>
                    <a:pt x="2699994" y="2258999"/>
                  </a:lnTo>
                  <a:lnTo>
                    <a:pt x="2699994" y="0"/>
                  </a:lnTo>
                  <a:close/>
                </a:path>
              </a:pathLst>
            </a:custGeom>
            <a:solidFill>
              <a:srgbClr val="F6F6F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6660007"/>
              <a:ext cx="2699994" cy="2194556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1834514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15" b="1">
                <a:latin typeface="Tahoma"/>
                <a:cs typeface="Tahoma"/>
              </a:rPr>
              <a:t>Medi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85" b="1">
                <a:latin typeface="Tahoma"/>
                <a:cs typeface="Tahoma"/>
              </a:rPr>
              <a:t>ambient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29199" y="2296924"/>
            <a:ext cx="4241800" cy="199199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50800" marR="171450">
              <a:lnSpc>
                <a:spcPts val="1600"/>
              </a:lnSpc>
              <a:spcBef>
                <a:spcPts val="220"/>
              </a:spcBef>
            </a:pPr>
            <a:r>
              <a:rPr dirty="0" sz="1400" spc="-150" b="1">
                <a:solidFill>
                  <a:srgbClr val="66B364"/>
                </a:solidFill>
                <a:latin typeface="Tahoma"/>
                <a:cs typeface="Tahoma"/>
              </a:rPr>
              <a:t>15.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Les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estacions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d’autobusos,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model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d’eficiència </a:t>
            </a:r>
            <a:r>
              <a:rPr dirty="0" sz="1400" spc="-3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energètica</a:t>
            </a:r>
            <a:endParaRPr sz="1400">
              <a:latin typeface="Tahoma"/>
              <a:cs typeface="Tahoma"/>
            </a:endParaRPr>
          </a:p>
          <a:p>
            <a:pPr algn="just" marL="50800">
              <a:lnSpc>
                <a:spcPct val="100000"/>
              </a:lnSpc>
              <a:spcBef>
                <a:spcPts val="1160"/>
              </a:spcBef>
            </a:pP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5">
                <a:latin typeface="Trebuchet MS"/>
                <a:cs typeface="Trebuchet MS"/>
              </a:rPr>
              <a:t>Nord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Fabra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Puig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reben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certificació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europea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SUDOE</a:t>
            </a:r>
            <a:endParaRPr sz="1000">
              <a:latin typeface="Trebuchet MS"/>
              <a:cs typeface="Trebuchet MS"/>
            </a:endParaRPr>
          </a:p>
          <a:p>
            <a:pPr algn="just" marL="50800" marR="42545">
              <a:lnSpc>
                <a:spcPct val="112500"/>
              </a:lnSpc>
              <a:spcBef>
                <a:spcPts val="855"/>
              </a:spcBef>
            </a:pP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estacions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d’autobusos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Nord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Fabra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Puig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han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rebut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certificat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sostenibilitat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programa europeu </a:t>
            </a:r>
            <a:r>
              <a:rPr dirty="0" sz="1000" spc="20">
                <a:latin typeface="Trebuchet MS"/>
                <a:cs typeface="Trebuchet MS"/>
              </a:rPr>
              <a:t>SUDOE.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avaluacions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55">
                <a:latin typeface="Trebuchet MS"/>
                <a:cs typeface="Trebuchet MS"/>
              </a:rPr>
              <a:t>valorat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molt </a:t>
            </a:r>
            <a:r>
              <a:rPr dirty="0" sz="1000" spc="-40">
                <a:latin typeface="Trebuchet MS"/>
                <a:cs typeface="Trebuchet MS"/>
              </a:rPr>
              <a:t>positivament </a:t>
            </a:r>
            <a:r>
              <a:rPr dirty="0" sz="1000" spc="-45">
                <a:latin typeface="Trebuchet MS"/>
                <a:cs typeface="Trebuchet MS"/>
              </a:rPr>
              <a:t>l’ús </a:t>
            </a:r>
            <a:r>
              <a:rPr dirty="0" sz="1000" spc="-40">
                <a:latin typeface="Trebuchet MS"/>
                <a:cs typeface="Trebuchet MS"/>
              </a:rPr>
              <a:t>d’energies </a:t>
            </a:r>
            <a:r>
              <a:rPr dirty="0" sz="1000" spc="-35">
                <a:latin typeface="Trebuchet MS"/>
                <a:cs typeface="Trebuchet MS"/>
              </a:rPr>
              <a:t>renovables, </a:t>
            </a:r>
            <a:r>
              <a:rPr dirty="0" sz="1000" spc="-80">
                <a:latin typeface="Trebuchet MS"/>
                <a:cs typeface="Trebuchet MS"/>
              </a:rPr>
              <a:t>l’alta </a:t>
            </a:r>
            <a:r>
              <a:rPr dirty="0" sz="1000" spc="-45">
                <a:latin typeface="Trebuchet MS"/>
                <a:cs typeface="Trebuchet MS"/>
              </a:rPr>
              <a:t>sensibilitat </a:t>
            </a:r>
            <a:r>
              <a:rPr dirty="0" sz="1000" spc="-35">
                <a:latin typeface="Trebuchet MS"/>
                <a:cs typeface="Trebuchet MS"/>
              </a:rPr>
              <a:t>mediambiental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processos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intermodalitat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modes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transport</a:t>
            </a:r>
            <a:r>
              <a:rPr dirty="0" sz="1000" spc="-15">
                <a:latin typeface="Trebuchet MS"/>
                <a:cs typeface="Trebuchet MS"/>
              </a:rPr>
              <a:t> no </a:t>
            </a:r>
            <a:r>
              <a:rPr dirty="0" sz="1000" spc="-35">
                <a:latin typeface="Trebuchet MS"/>
                <a:cs typeface="Trebuchet MS"/>
              </a:rPr>
              <a:t>contaminants.</a:t>
            </a:r>
            <a:endParaRPr sz="1000">
              <a:latin typeface="Trebuchet MS"/>
              <a:cs typeface="Trebuchet MS"/>
            </a:endParaRPr>
          </a:p>
          <a:p>
            <a:pPr algn="just" marL="50800" marR="43180">
              <a:lnSpc>
                <a:spcPct val="112500"/>
              </a:lnSpc>
              <a:spcBef>
                <a:spcPts val="850"/>
              </a:spcBef>
            </a:pPr>
            <a:r>
              <a:rPr dirty="0" sz="1000" spc="-55">
                <a:latin typeface="Trebuchet MS"/>
                <a:cs typeface="Trebuchet MS"/>
              </a:rPr>
              <a:t>Així,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converteix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primera </a:t>
            </a:r>
            <a:r>
              <a:rPr dirty="0" sz="1000" spc="-55">
                <a:latin typeface="Trebuchet MS"/>
                <a:cs typeface="Trebuchet MS"/>
              </a:rPr>
              <a:t>ciutat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sud-oest </a:t>
            </a:r>
            <a:r>
              <a:rPr dirty="0" sz="1000" spc="-30">
                <a:latin typeface="Trebuchet MS"/>
                <a:cs typeface="Trebuchet MS"/>
              </a:rPr>
              <a:t>d’Europa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disposa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>
                <a:latin typeface="Trebuchet MS"/>
                <a:cs typeface="Trebuchet MS"/>
              </a:rPr>
              <a:t>dues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estacions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d’estacions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Stop </a:t>
            </a:r>
            <a:r>
              <a:rPr dirty="0" sz="1000" spc="-15">
                <a:latin typeface="Trebuchet MS"/>
                <a:cs typeface="Trebuchet MS"/>
              </a:rPr>
              <a:t>CO</a:t>
            </a:r>
            <a:r>
              <a:rPr dirty="0" baseline="-35353" sz="825" spc="-22">
                <a:latin typeface="Trebuchet MS"/>
                <a:cs typeface="Trebuchet MS"/>
              </a:rPr>
              <a:t>2</a:t>
            </a:r>
            <a:r>
              <a:rPr dirty="0" sz="1000" spc="-15"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41899" y="4659475"/>
            <a:ext cx="4216400" cy="1229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400" spc="-150" b="1">
                <a:solidFill>
                  <a:srgbClr val="66B364"/>
                </a:solidFill>
                <a:latin typeface="Tahoma"/>
                <a:cs typeface="Tahoma"/>
              </a:rPr>
              <a:t>16.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Electrificació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vehicles</a:t>
            </a:r>
            <a:endParaRPr sz="1400">
              <a:latin typeface="Tahoma"/>
              <a:cs typeface="Tahoma"/>
            </a:endParaRPr>
          </a:p>
          <a:p>
            <a:pPr algn="just" marL="38100" marR="30480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substitució </a:t>
            </a:r>
            <a:r>
              <a:rPr dirty="0" sz="1000" spc="-25">
                <a:latin typeface="Trebuchet MS"/>
                <a:cs typeface="Trebuchet MS"/>
              </a:rPr>
              <a:t>progressiva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25">
                <a:latin typeface="Trebuchet MS"/>
                <a:cs typeface="Trebuchet MS"/>
              </a:rPr>
              <a:t>palesa </a:t>
            </a:r>
            <a:r>
              <a:rPr dirty="0" sz="1000" spc="-50">
                <a:latin typeface="Trebuchet MS"/>
                <a:cs typeface="Trebuchet MS"/>
              </a:rPr>
              <a:t>l’aposta </a:t>
            </a:r>
            <a:r>
              <a:rPr dirty="0" sz="1000" spc="-45">
                <a:latin typeface="Trebuchet MS"/>
                <a:cs typeface="Trebuchet MS"/>
              </a:rPr>
              <a:t>ferma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55">
                <a:latin typeface="Trebuchet MS"/>
                <a:cs typeface="Trebuchet MS"/>
              </a:rPr>
              <a:t>elèctrica,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sistema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contribueix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reducció d’emissions de </a:t>
            </a:r>
            <a:r>
              <a:rPr dirty="0" sz="1000" spc="-15">
                <a:latin typeface="Trebuchet MS"/>
                <a:cs typeface="Trebuchet MS"/>
              </a:rPr>
              <a:t>CO</a:t>
            </a:r>
            <a:r>
              <a:rPr dirty="0" baseline="-35353" sz="825" spc="-22">
                <a:latin typeface="Trebuchet MS"/>
                <a:cs typeface="Trebuchet MS"/>
              </a:rPr>
              <a:t>2</a:t>
            </a:r>
            <a:r>
              <a:rPr dirty="0" sz="1000" spc="-15">
                <a:latin typeface="Trebuchet MS"/>
                <a:cs typeface="Trebuchet MS"/>
              </a:rPr>
              <a:t>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disminució </a:t>
            </a:r>
            <a:r>
              <a:rPr dirty="0" sz="1000" spc="-40">
                <a:latin typeface="Trebuchet MS"/>
                <a:cs typeface="Trebuchet MS"/>
              </a:rPr>
              <a:t>del soroll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definitiva, </a:t>
            </a:r>
            <a:r>
              <a:rPr dirty="0" sz="1000" spc="-45">
                <a:latin typeface="Trebuchet MS"/>
                <a:cs typeface="Trebuchet MS"/>
              </a:rPr>
              <a:t>fomenta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45">
                <a:latin typeface="Trebuchet MS"/>
                <a:cs typeface="Trebuchet MS"/>
              </a:rPr>
              <a:t>ambient.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40">
                <a:latin typeface="Trebuchet MS"/>
                <a:cs typeface="Trebuchet MS"/>
              </a:rPr>
              <a:t>d’agents </a:t>
            </a:r>
            <a:r>
              <a:rPr dirty="0" sz="1000" spc="-25">
                <a:latin typeface="Trebuchet MS"/>
                <a:cs typeface="Trebuchet MS"/>
              </a:rPr>
              <a:t>cívics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elèctrica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incorporació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30">
                <a:latin typeface="Trebuchet MS"/>
                <a:cs typeface="Trebuchet MS"/>
              </a:rPr>
              <a:t>motos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d’enduro.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67299" y="6259925"/>
            <a:ext cx="4166235" cy="359854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540385">
              <a:lnSpc>
                <a:spcPts val="1600"/>
              </a:lnSpc>
              <a:spcBef>
                <a:spcPts val="219"/>
              </a:spcBef>
            </a:pPr>
            <a:r>
              <a:rPr dirty="0" sz="1400" spc="-229" b="1">
                <a:solidFill>
                  <a:srgbClr val="66B364"/>
                </a:solidFill>
                <a:latin typeface="Tahoma"/>
                <a:cs typeface="Tahoma"/>
              </a:rPr>
              <a:t>17.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Reutilització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interna: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enriquiment</a:t>
            </a:r>
            <a:r>
              <a:rPr dirty="0" sz="1400" spc="-10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animal </a:t>
            </a:r>
            <a:r>
              <a:rPr dirty="0" sz="1400" spc="-3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biotroncs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5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campanya </a:t>
            </a:r>
            <a:r>
              <a:rPr dirty="0" sz="1000" spc="-25">
                <a:latin typeface="Trebuchet MS"/>
                <a:cs typeface="Trebuchet MS"/>
              </a:rPr>
              <a:t>anual de </a:t>
            </a:r>
            <a:r>
              <a:rPr dirty="0" sz="1000" spc="-20">
                <a:latin typeface="Trebuchet MS"/>
                <a:cs typeface="Trebuchet MS"/>
              </a:rPr>
              <a:t>poda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arbres de </a:t>
            </a:r>
            <a:r>
              <a:rPr dirty="0" sz="1000" spc="-10">
                <a:latin typeface="Trebuchet MS"/>
                <a:cs typeface="Trebuchet MS"/>
              </a:rPr>
              <a:t>Nadal </a:t>
            </a:r>
            <a:r>
              <a:rPr dirty="0" sz="1000" spc="-50">
                <a:latin typeface="Trebuchet MS"/>
                <a:cs typeface="Trebuchet MS"/>
              </a:rPr>
              <a:t>recollits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5">
                <a:latin typeface="Trebuchet MS"/>
                <a:cs typeface="Trebuchet MS"/>
              </a:rPr>
              <a:t>duu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reutilització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0">
                <a:latin typeface="Trebuchet MS"/>
                <a:cs typeface="Trebuchet MS"/>
              </a:rPr>
              <a:t>materials. </a:t>
            </a:r>
            <a:r>
              <a:rPr dirty="0" sz="1000" spc="-20">
                <a:latin typeface="Trebuchet MS"/>
                <a:cs typeface="Trebuchet MS"/>
              </a:rPr>
              <a:t>Aquest procés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dinàmic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objectiu </a:t>
            </a:r>
            <a:r>
              <a:rPr dirty="0" sz="1000" spc="-30">
                <a:latin typeface="Trebuchet MS"/>
                <a:cs typeface="Trebuchet MS"/>
              </a:rPr>
              <a:t>augmentar les </a:t>
            </a:r>
            <a:r>
              <a:rPr dirty="0" sz="1000" spc="-45">
                <a:latin typeface="Trebuchet MS"/>
                <a:cs typeface="Trebuchet MS"/>
              </a:rPr>
              <a:t>oportunitats </a:t>
            </a:r>
            <a:r>
              <a:rPr dirty="0" sz="1000" spc="-20">
                <a:latin typeface="Trebuchet MS"/>
                <a:cs typeface="Trebuchet MS"/>
              </a:rPr>
              <a:t>conductuals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25">
                <a:latin typeface="Trebuchet MS"/>
                <a:cs typeface="Trebuchet MS"/>
              </a:rPr>
              <a:t>desenvolupar </a:t>
            </a:r>
            <a:r>
              <a:rPr dirty="0" sz="1000" spc="-30">
                <a:latin typeface="Trebuchet MS"/>
                <a:cs typeface="Trebuchet MS"/>
              </a:rPr>
              <a:t>els comportaments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habilitats </a:t>
            </a:r>
            <a:r>
              <a:rPr dirty="0" sz="1000" spc="-20">
                <a:latin typeface="Trebuchet MS"/>
                <a:cs typeface="Trebuchet MS"/>
              </a:rPr>
              <a:t>propis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35">
                <a:latin typeface="Trebuchet MS"/>
                <a:cs typeface="Trebuchet MS"/>
              </a:rPr>
              <a:t>espècie.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25">
                <a:latin typeface="Trebuchet MS"/>
                <a:cs typeface="Trebuchet MS"/>
              </a:rPr>
              <a:t>observen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juguen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5">
                <a:latin typeface="Trebuchet MS"/>
                <a:cs typeface="Trebuchet MS"/>
              </a:rPr>
              <a:t>objectes </a:t>
            </a:r>
            <a:r>
              <a:rPr dirty="0" sz="1000" spc="-25">
                <a:latin typeface="Trebuchet MS"/>
                <a:cs typeface="Trebuchet MS"/>
              </a:rPr>
              <a:t>diversos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col·loquen puntualment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30">
                <a:latin typeface="Trebuchet MS"/>
                <a:cs typeface="Trebuchet MS"/>
              </a:rPr>
              <a:t>permanent a 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40">
                <a:latin typeface="Trebuchet MS"/>
                <a:cs typeface="Trebuchet MS"/>
              </a:rPr>
              <a:t>instal·lacions.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cicle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tanca </a:t>
            </a:r>
            <a:r>
              <a:rPr dirty="0" sz="1000" spc="-5">
                <a:latin typeface="Trebuchet MS"/>
                <a:cs typeface="Trebuchet MS"/>
              </a:rPr>
              <a:t>quan </a:t>
            </a:r>
            <a:r>
              <a:rPr dirty="0" sz="1000" spc="-25">
                <a:latin typeface="Trebuchet MS"/>
                <a:cs typeface="Trebuchet MS"/>
              </a:rPr>
              <a:t>s’escombren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restes </a:t>
            </a:r>
            <a:r>
              <a:rPr dirty="0" sz="1000" spc="-40">
                <a:latin typeface="Trebuchet MS"/>
                <a:cs typeface="Trebuchet MS"/>
              </a:rPr>
              <a:t>vegetals </a:t>
            </a:r>
            <a:r>
              <a:rPr dirty="0" sz="1000" spc="-45">
                <a:latin typeface="Trebuchet MS"/>
                <a:cs typeface="Trebuchet MS"/>
              </a:rPr>
              <a:t>finals,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5">
                <a:latin typeface="Trebuchet MS"/>
                <a:cs typeface="Trebuchet MS"/>
              </a:rPr>
              <a:t>sense </a:t>
            </a:r>
            <a:r>
              <a:rPr dirty="0" sz="1000" spc="20">
                <a:latin typeface="Trebuchet MS"/>
                <a:cs typeface="Trebuchet MS"/>
              </a:rPr>
              <a:t>ús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Zoo, </a:t>
            </a:r>
            <a:r>
              <a:rPr dirty="0" sz="1000" spc="-50">
                <a:latin typeface="Trebuchet MS"/>
                <a:cs typeface="Trebuchet MS"/>
              </a:rPr>
              <a:t>s’ajunten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resta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residus </a:t>
            </a:r>
            <a:r>
              <a:rPr dirty="0" sz="1000" spc="-40">
                <a:latin typeface="Trebuchet MS"/>
                <a:cs typeface="Trebuchet MS"/>
              </a:rPr>
              <a:t>vegetals </a:t>
            </a:r>
            <a:r>
              <a:rPr dirty="0" sz="1000" spc="-35">
                <a:latin typeface="Trebuchet MS"/>
                <a:cs typeface="Trebuchet MS"/>
              </a:rPr>
              <a:t>generats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0">
                <a:latin typeface="Trebuchet MS"/>
                <a:cs typeface="Trebuchet MS"/>
              </a:rPr>
              <a:t>parc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transporten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Punt </a:t>
            </a:r>
            <a:r>
              <a:rPr dirty="0" sz="1000" spc="-40">
                <a:latin typeface="Trebuchet MS"/>
                <a:cs typeface="Trebuchet MS"/>
              </a:rPr>
              <a:t>Verd 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planta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compostatge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convertiran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adobs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terres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cultiu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jardineria.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anomenats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 i="1">
                <a:latin typeface="Trebuchet MS"/>
                <a:cs typeface="Trebuchet MS"/>
              </a:rPr>
              <a:t>biotroncs</a:t>
            </a:r>
            <a:r>
              <a:rPr dirty="0" sz="1000" spc="-45" i="1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neixen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fet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canviar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tendència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neteja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tala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troncs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branques: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deixen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troncs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vells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arbres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morts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drets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tombats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60">
                <a:latin typeface="Trebuchet MS"/>
                <a:cs typeface="Trebuchet MS"/>
              </a:rPr>
              <a:t>jardí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creen </a:t>
            </a:r>
            <a:r>
              <a:rPr dirty="0" sz="1000" spc="-10">
                <a:latin typeface="Trebuchet MS"/>
                <a:cs typeface="Trebuchet MS"/>
              </a:rPr>
              <a:t>espais </a:t>
            </a:r>
            <a:r>
              <a:rPr dirty="0" sz="1000" spc="-45">
                <a:latin typeface="Trebuchet MS"/>
                <a:cs typeface="Trebuchet MS"/>
              </a:rPr>
              <a:t>refugi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fauna </a:t>
            </a:r>
            <a:r>
              <a:rPr dirty="0" sz="1000" spc="-30">
                <a:latin typeface="Trebuchet MS"/>
                <a:cs typeface="Trebuchet MS"/>
              </a:rPr>
              <a:t>urbana.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fusta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vella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45">
                <a:latin typeface="Trebuchet MS"/>
                <a:cs typeface="Trebuchet MS"/>
              </a:rPr>
              <a:t>ideal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ratpenats </a:t>
            </a:r>
            <a:r>
              <a:rPr dirty="0" sz="1000" spc="-60">
                <a:latin typeface="Trebuchet MS"/>
                <a:cs typeface="Trebuchet MS"/>
              </a:rPr>
              <a:t>n’utilitzin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55">
                <a:latin typeface="Trebuchet MS"/>
                <a:cs typeface="Trebuchet MS"/>
              </a:rPr>
              <a:t>forats,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xots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35">
                <a:latin typeface="Trebuchet MS"/>
                <a:cs typeface="Trebuchet MS"/>
              </a:rPr>
              <a:t>facin </a:t>
            </a:r>
            <a:r>
              <a:rPr dirty="0" sz="1000" spc="-15">
                <a:latin typeface="Trebuchet MS"/>
                <a:cs typeface="Trebuchet MS"/>
              </a:rPr>
              <a:t>niu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eriçons, les </a:t>
            </a:r>
            <a:r>
              <a:rPr dirty="0" sz="1000" spc="-25">
                <a:latin typeface="Trebuchet MS"/>
                <a:cs typeface="Trebuchet MS"/>
              </a:rPr>
              <a:t>sargantanes, </a:t>
            </a:r>
            <a:r>
              <a:rPr dirty="0" sz="1000" spc="-30">
                <a:latin typeface="Trebuchet MS"/>
                <a:cs typeface="Trebuchet MS"/>
              </a:rPr>
              <a:t>els dragonets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petits </a:t>
            </a:r>
            <a:r>
              <a:rPr dirty="0" sz="1000" spc="-25">
                <a:latin typeface="Trebuchet MS"/>
                <a:cs typeface="Trebuchet MS"/>
              </a:rPr>
              <a:t>passeriformes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50">
                <a:latin typeface="Trebuchet MS"/>
                <a:cs typeface="Trebuchet MS"/>
              </a:rPr>
              <a:t>aix- </a:t>
            </a:r>
            <a:r>
              <a:rPr dirty="0" sz="1000" spc="-45">
                <a:latin typeface="Trebuchet MS"/>
                <a:cs typeface="Trebuchet MS"/>
              </a:rPr>
              <a:t> oplugar-s’hi,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substrat </a:t>
            </a:r>
            <a:r>
              <a:rPr dirty="0" sz="1000" spc="-50">
                <a:latin typeface="Trebuchet MS"/>
                <a:cs typeface="Trebuchet MS"/>
              </a:rPr>
              <a:t>perfecte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formigues, abelles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insectes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aranyes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biodiversitat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2376005"/>
            <a:ext cx="2700007" cy="1871992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52" y="4725263"/>
            <a:ext cx="2697441" cy="124148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552" y="6354003"/>
            <a:ext cx="2697441" cy="2254374"/>
          </a:xfrm>
          <a:prstGeom prst="rect">
            <a:avLst/>
          </a:prstGeom>
        </p:spPr>
      </p:pic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754619" y="1420190"/>
            <a:ext cx="4278630" cy="83153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55" b="1">
                <a:solidFill>
                  <a:srgbClr val="66B364"/>
                </a:solidFill>
                <a:latin typeface="Tahoma"/>
                <a:cs typeface="Tahoma"/>
              </a:rPr>
              <a:t>18.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Jardineria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baix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impac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ambiental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1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manera </a:t>
            </a:r>
            <a:r>
              <a:rPr dirty="0" sz="1000" spc="-55">
                <a:latin typeface="Trebuchet MS"/>
                <a:cs typeface="Trebuchet MS"/>
              </a:rPr>
              <a:t>diferent </a:t>
            </a:r>
            <a:r>
              <a:rPr dirty="0" sz="1000" spc="-45">
                <a:latin typeface="Trebuchet MS"/>
                <a:cs typeface="Trebuchet MS"/>
              </a:rPr>
              <a:t>d’entendre </a:t>
            </a:r>
            <a:r>
              <a:rPr dirty="0" sz="1000" spc="-60">
                <a:latin typeface="Trebuchet MS"/>
                <a:cs typeface="Trebuchet MS"/>
              </a:rPr>
              <a:t>el jardí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50">
                <a:latin typeface="Trebuchet MS"/>
                <a:cs typeface="Trebuchet MS"/>
              </a:rPr>
              <a:t>afavorir la biodiver-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sitat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“jardineria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zoològica”.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línia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tendències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jardineria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baix impacte </a:t>
            </a:r>
            <a:r>
              <a:rPr dirty="0" sz="1000" spc="-45">
                <a:latin typeface="Trebuchet MS"/>
                <a:cs typeface="Trebuchet MS"/>
              </a:rPr>
              <a:t>ambiental,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0">
                <a:latin typeface="Trebuchet MS"/>
                <a:cs typeface="Trebuchet MS"/>
              </a:rPr>
              <a:t>començat 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10">
                <a:latin typeface="Trebuchet MS"/>
                <a:cs typeface="Trebuchet MS"/>
              </a:rPr>
              <a:t>alguns </a:t>
            </a:r>
            <a:r>
              <a:rPr dirty="0" sz="1000" spc="-15">
                <a:latin typeface="Trebuchet MS"/>
                <a:cs typeface="Trebuchet MS"/>
              </a:rPr>
              <a:t>canvis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flora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parc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crear </a:t>
            </a:r>
            <a:r>
              <a:rPr dirty="0" sz="1000" spc="-30">
                <a:latin typeface="Trebuchet MS"/>
                <a:cs typeface="Trebuchet MS"/>
              </a:rPr>
              <a:t>àrees </a:t>
            </a:r>
            <a:r>
              <a:rPr dirty="0" sz="1000" spc="-25">
                <a:latin typeface="Trebuchet MS"/>
                <a:cs typeface="Trebuchet MS"/>
              </a:rPr>
              <a:t>propícies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desenvolupament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fauna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urbana.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10">
                <a:latin typeface="Trebuchet MS"/>
                <a:cs typeface="Trebuchet MS"/>
              </a:rPr>
              <a:t>Algunes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15">
                <a:latin typeface="Trebuchet MS"/>
                <a:cs typeface="Trebuchet MS"/>
              </a:rPr>
              <a:t> 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començat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posar 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marxa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següents: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  <a:buChar char="-"/>
              <a:tabLst>
                <a:tab pos="87630" algn="l"/>
              </a:tabLst>
            </a:pPr>
            <a:r>
              <a:rPr dirty="0" sz="1000" spc="-35">
                <a:latin typeface="Trebuchet MS"/>
                <a:cs typeface="Trebuchet MS"/>
              </a:rPr>
              <a:t>Acotar </a:t>
            </a:r>
            <a:r>
              <a:rPr dirty="0" sz="1000" spc="-30">
                <a:latin typeface="Trebuchet MS"/>
                <a:cs typeface="Trebuchet MS"/>
              </a:rPr>
              <a:t>àrees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deixar-hi </a:t>
            </a:r>
            <a:r>
              <a:rPr dirty="0" sz="1000" spc="-50">
                <a:latin typeface="Trebuchet MS"/>
                <a:cs typeface="Trebuchet MS"/>
              </a:rPr>
              <a:t>créixer lliurement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prat </a:t>
            </a:r>
            <a:r>
              <a:rPr dirty="0" sz="1000" spc="-50">
                <a:latin typeface="Trebuchet MS"/>
                <a:cs typeface="Trebuchet MS"/>
              </a:rPr>
              <a:t>existent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afavorir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creixement </a:t>
            </a:r>
            <a:r>
              <a:rPr dirty="0" sz="1000" spc="-55">
                <a:latin typeface="Trebuchet MS"/>
                <a:cs typeface="Trebuchet MS"/>
              </a:rPr>
              <a:t>lliure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flora </a:t>
            </a:r>
            <a:r>
              <a:rPr dirty="0" sz="1000" spc="-35">
                <a:latin typeface="Trebuchet MS"/>
                <a:cs typeface="Trebuchet MS"/>
              </a:rPr>
              <a:t>espontània, </a:t>
            </a:r>
            <a:r>
              <a:rPr dirty="0" sz="1000" spc="-25">
                <a:latin typeface="Trebuchet MS"/>
                <a:cs typeface="Trebuchet MS"/>
              </a:rPr>
              <a:t>gramínies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35">
                <a:latin typeface="Trebuchet MS"/>
                <a:cs typeface="Trebuchet MS"/>
              </a:rPr>
              <a:t>“males </a:t>
            </a:r>
            <a:r>
              <a:rPr dirty="0" sz="1000" spc="-30">
                <a:latin typeface="Trebuchet MS"/>
                <a:cs typeface="Trebuchet MS"/>
              </a:rPr>
              <a:t>herbes”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poden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40">
                <a:latin typeface="Trebuchet MS"/>
                <a:cs typeface="Trebuchet MS"/>
              </a:rPr>
              <a:t>hàbitats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idonis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invertebrats.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-"/>
            </a:pPr>
            <a:endParaRPr sz="850">
              <a:latin typeface="Trebuchet MS"/>
              <a:cs typeface="Trebuchet MS"/>
            </a:endParaRPr>
          </a:p>
          <a:p>
            <a:pPr algn="just" marL="90170" indent="-78105">
              <a:lnSpc>
                <a:spcPct val="100000"/>
              </a:lnSpc>
              <a:buChar char="-"/>
              <a:tabLst>
                <a:tab pos="90805" algn="l"/>
              </a:tabLst>
            </a:pPr>
            <a:r>
              <a:rPr dirty="0" sz="1000" spc="-15">
                <a:latin typeface="Trebuchet MS"/>
                <a:cs typeface="Trebuchet MS"/>
              </a:rPr>
              <a:t>Disminuir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sega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parterres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deixar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creixin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flors.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  <a:buChar char="-"/>
              <a:tabLst>
                <a:tab pos="86360" algn="l"/>
              </a:tabLst>
            </a:pPr>
            <a:r>
              <a:rPr dirty="0" sz="1000" spc="-20">
                <a:latin typeface="Trebuchet MS"/>
                <a:cs typeface="Trebuchet MS"/>
              </a:rPr>
              <a:t>Dedicar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espai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arbusts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autòctons,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regar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menys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tenen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flors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fruits </a:t>
            </a:r>
            <a:r>
              <a:rPr dirty="0" sz="1000" spc="-30">
                <a:latin typeface="Trebuchet MS"/>
                <a:cs typeface="Trebuchet MS"/>
              </a:rPr>
              <a:t>nutricis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35">
                <a:latin typeface="Trebuchet MS"/>
                <a:cs typeface="Trebuchet MS"/>
              </a:rPr>
              <a:t>larves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papallones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30">
                <a:latin typeface="Trebuchet MS"/>
                <a:cs typeface="Trebuchet MS"/>
              </a:rPr>
              <a:t>insectes. </a:t>
            </a:r>
            <a:r>
              <a:rPr dirty="0" sz="1000" spc="40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exemple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n’és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gran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franja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126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metres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quadrats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costat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bisons,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tocant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tanca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Parlament.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  <a:buChar char="-"/>
              <a:tabLst>
                <a:tab pos="92710" algn="l"/>
              </a:tabLst>
            </a:pPr>
            <a:r>
              <a:rPr dirty="0" sz="1000" spc="-30">
                <a:latin typeface="Trebuchet MS"/>
                <a:cs typeface="Trebuchet MS"/>
              </a:rPr>
              <a:t>Incorporar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plantes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5">
                <a:latin typeface="Trebuchet MS"/>
                <a:cs typeface="Trebuchet MS"/>
              </a:rPr>
              <a:t>flors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font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nèctar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afavorir la </a:t>
            </a:r>
            <a:r>
              <a:rPr dirty="0" sz="1000" spc="-20">
                <a:latin typeface="Trebuchet MS"/>
                <a:cs typeface="Trebuchet MS"/>
              </a:rPr>
              <a:t>presèn-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cia </a:t>
            </a:r>
            <a:r>
              <a:rPr dirty="0" sz="1000" spc="-25">
                <a:latin typeface="Trebuchet MS"/>
                <a:cs typeface="Trebuchet MS"/>
              </a:rPr>
              <a:t>dels insectes </a:t>
            </a:r>
            <a:r>
              <a:rPr dirty="0" sz="1000" spc="-45">
                <a:latin typeface="Trebuchet MS"/>
                <a:cs typeface="Trebuchet MS"/>
              </a:rPr>
              <a:t>pol·linitzadors. </a:t>
            </a:r>
            <a:r>
              <a:rPr dirty="0" sz="1000" spc="-20">
                <a:latin typeface="Trebuchet MS"/>
                <a:cs typeface="Trebuchet MS"/>
              </a:rPr>
              <a:t>N’hem </a:t>
            </a:r>
            <a:r>
              <a:rPr dirty="0" sz="1000" spc="-55">
                <a:latin typeface="Trebuchet MS"/>
                <a:cs typeface="Trebuchet MS"/>
              </a:rPr>
              <a:t>plantat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60">
                <a:latin typeface="Trebuchet MS"/>
                <a:cs typeface="Trebuchet MS"/>
              </a:rPr>
              <a:t>jardí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papallones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Granja,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45">
                <a:latin typeface="Trebuchet MS"/>
                <a:cs typeface="Trebuchet MS"/>
              </a:rPr>
              <a:t>parterres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davant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mangostes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trenques,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costat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Palmerar.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  <a:buChar char="-"/>
              <a:tabLst>
                <a:tab pos="97155" algn="l"/>
              </a:tabLst>
            </a:pPr>
            <a:r>
              <a:rPr dirty="0" sz="1000" spc="-35">
                <a:latin typeface="Trebuchet MS"/>
                <a:cs typeface="Trebuchet MS"/>
              </a:rPr>
              <a:t>Crear </a:t>
            </a:r>
            <a:r>
              <a:rPr dirty="0" sz="1000" spc="-30">
                <a:latin typeface="Trebuchet MS"/>
                <a:cs typeface="Trebuchet MS"/>
              </a:rPr>
              <a:t>corredors </a:t>
            </a:r>
            <a:r>
              <a:rPr dirty="0" sz="1000" spc="-25">
                <a:latin typeface="Trebuchet MS"/>
                <a:cs typeface="Trebuchet MS"/>
              </a:rPr>
              <a:t>verds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0">
                <a:latin typeface="Trebuchet MS"/>
                <a:cs typeface="Trebuchet MS"/>
              </a:rPr>
              <a:t>puguin </a:t>
            </a:r>
            <a:r>
              <a:rPr dirty="0" sz="1000" spc="-25">
                <a:latin typeface="Trebuchet MS"/>
                <a:cs typeface="Trebuchet MS"/>
              </a:rPr>
              <a:t>moure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espècies </a:t>
            </a:r>
            <a:r>
              <a:rPr dirty="0" sz="1000" spc="-25">
                <a:latin typeface="Trebuchet MS"/>
                <a:cs typeface="Trebuchet MS"/>
              </a:rPr>
              <a:t>de fauna </a:t>
            </a:r>
            <a:r>
              <a:rPr dirty="0" sz="1000" spc="-15">
                <a:latin typeface="Trebuchet MS"/>
                <a:cs typeface="Trebuchet MS"/>
              </a:rPr>
              <a:t>urbana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presents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jardí,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eriçons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tòtils.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  <a:buChar char="-"/>
              <a:tabLst>
                <a:tab pos="88900" algn="l"/>
              </a:tabLst>
            </a:pPr>
            <a:r>
              <a:rPr dirty="0" sz="1000" spc="-15">
                <a:latin typeface="Trebuchet MS"/>
                <a:cs typeface="Trebuchet MS"/>
              </a:rPr>
              <a:t>Dissenyar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retolació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expliqui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jardineria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espais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dediquem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perquè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tothom</a:t>
            </a:r>
            <a:r>
              <a:rPr dirty="0" sz="1000" spc="-35">
                <a:latin typeface="Trebuchet MS"/>
                <a:cs typeface="Trebuchet MS"/>
              </a:rPr>
              <a:t> entengui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encara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poden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semblar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menys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bon-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ics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70">
                <a:latin typeface="Trebuchet MS"/>
                <a:cs typeface="Trebuchet MS"/>
              </a:rPr>
              <a:t>realitat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àrees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d’alta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biodiversitat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molt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interessants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d’observar!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925"/>
              </a:spcBef>
            </a:pPr>
            <a:r>
              <a:rPr dirty="0" sz="1400" spc="-150" b="1">
                <a:solidFill>
                  <a:srgbClr val="66B364"/>
                </a:solidFill>
                <a:latin typeface="Tahoma"/>
                <a:cs typeface="Tahoma"/>
              </a:rPr>
              <a:t>19.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Divulgació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5"/>
              </a:spcBef>
            </a:pPr>
            <a:r>
              <a:rPr dirty="0" sz="1000" spc="-75">
                <a:latin typeface="Trebuchet MS"/>
                <a:cs typeface="Trebuchet MS"/>
              </a:rPr>
              <a:t>L’any </a:t>
            </a:r>
            <a:r>
              <a:rPr dirty="0" sz="1000" spc="-5">
                <a:latin typeface="Trebuchet MS"/>
                <a:cs typeface="Trebuchet MS"/>
              </a:rPr>
              <a:t>2018, </a:t>
            </a:r>
            <a:r>
              <a:rPr dirty="0" sz="1000" spc="-20">
                <a:latin typeface="Trebuchet MS"/>
                <a:cs typeface="Trebuchet MS"/>
              </a:rPr>
              <a:t>hem </a:t>
            </a:r>
            <a:r>
              <a:rPr dirty="0" sz="1000" spc="-55">
                <a:latin typeface="Trebuchet MS"/>
                <a:cs typeface="Trebuchet MS"/>
              </a:rPr>
              <a:t>volgut </a:t>
            </a:r>
            <a:r>
              <a:rPr dirty="0" sz="1000" spc="-40">
                <a:latin typeface="Trebuchet MS"/>
                <a:cs typeface="Trebuchet MS"/>
              </a:rPr>
              <a:t>acostar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medi </a:t>
            </a:r>
            <a:r>
              <a:rPr dirty="0" sz="1000" spc="-45">
                <a:latin typeface="Trebuchet MS"/>
                <a:cs typeface="Trebuchet MS"/>
              </a:rPr>
              <a:t>ambient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les nostres </a:t>
            </a:r>
            <a:r>
              <a:rPr dirty="0" sz="1000" spc="-45">
                <a:latin typeface="Trebuchet MS"/>
                <a:cs typeface="Trebuchet MS"/>
              </a:rPr>
              <a:t>parts </a:t>
            </a:r>
            <a:r>
              <a:rPr dirty="0" sz="1000" spc="-40">
                <a:latin typeface="Trebuchet MS"/>
                <a:cs typeface="Trebuchet MS"/>
              </a:rPr>
              <a:t>interessades.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iniciar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l’any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la </a:t>
            </a:r>
            <a:r>
              <a:rPr dirty="0" sz="1000" spc="-30">
                <a:latin typeface="Trebuchet MS"/>
                <a:cs typeface="Trebuchet MS"/>
              </a:rPr>
              <a:t>Setmana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l’Educació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Ambiental,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la </a:t>
            </a:r>
            <a:r>
              <a:rPr dirty="0" sz="1000" spc="-45">
                <a:latin typeface="Trebuchet MS"/>
                <a:cs typeface="Trebuchet MS"/>
              </a:rPr>
              <a:t>qual,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través </a:t>
            </a:r>
            <a:r>
              <a:rPr dirty="0" sz="1000" spc="-3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consells,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vam</a:t>
            </a:r>
            <a:r>
              <a:rPr dirty="0" sz="1000" spc="-55">
                <a:latin typeface="Trebuchet MS"/>
                <a:cs typeface="Trebuchet MS"/>
              </a:rPr>
              <a:t> traslladar </a:t>
            </a:r>
            <a:r>
              <a:rPr dirty="0" sz="1000" spc="-20">
                <a:latin typeface="Trebuchet MS"/>
                <a:cs typeface="Trebuchet MS"/>
              </a:rPr>
              <a:t>com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ajuda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90">
                <a:latin typeface="Trebuchet MS"/>
                <a:cs typeface="Trebuchet MS"/>
              </a:rPr>
              <a:t>BSM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fer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nostre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sostenible,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amb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nostres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compromisos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ambientals,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promoció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del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transport</a:t>
            </a:r>
            <a:r>
              <a:rPr dirty="0" sz="1000" spc="-1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públic,</a:t>
            </a:r>
            <a:r>
              <a:rPr dirty="0" sz="1000" spc="-9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l’apos-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ta </a:t>
            </a:r>
            <a:r>
              <a:rPr dirty="0" sz="1000" spc="-4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reutilització i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50">
                <a:latin typeface="Trebuchet MS"/>
                <a:cs typeface="Trebuchet MS"/>
              </a:rPr>
              <a:t>recollida </a:t>
            </a:r>
            <a:r>
              <a:rPr dirty="0" sz="1000" spc="-60">
                <a:latin typeface="Trebuchet MS"/>
                <a:cs typeface="Trebuchet MS"/>
              </a:rPr>
              <a:t>selectiva,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l’eficiència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reducció </a:t>
            </a:r>
            <a:r>
              <a:rPr dirty="0" sz="1000" spc="-25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consum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recursos.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Dia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Medi </a:t>
            </a:r>
            <a:r>
              <a:rPr dirty="0" sz="1000" spc="-40">
                <a:latin typeface="Trebuchet MS"/>
                <a:cs typeface="Trebuchet MS"/>
              </a:rPr>
              <a:t>Ambient,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5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juny,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5">
                <a:latin typeface="Trebuchet MS"/>
                <a:cs typeface="Trebuchet MS"/>
              </a:rPr>
              <a:t>vam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participar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0">
                <a:latin typeface="Trebuchet MS"/>
                <a:cs typeface="Trebuchet MS"/>
              </a:rPr>
              <a:t>taller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5">
                <a:latin typeface="Trebuchet MS"/>
                <a:cs typeface="Trebuchet MS"/>
              </a:rPr>
              <a:t>reutilització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l’Ateneu </a:t>
            </a:r>
            <a:r>
              <a:rPr dirty="0" sz="1000" spc="-25">
                <a:latin typeface="Trebuchet MS"/>
                <a:cs typeface="Trebuchet MS"/>
              </a:rPr>
              <a:t>de Fabricació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Fàbrica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Sol.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membre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xarxa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75">
                <a:latin typeface="Trebuchet MS"/>
                <a:cs typeface="Trebuchet MS"/>
              </a:rPr>
              <a:t>+ </a:t>
            </a:r>
            <a:r>
              <a:rPr dirty="0" sz="1000" spc="-35">
                <a:latin typeface="Trebuchet MS"/>
                <a:cs typeface="Trebuchet MS"/>
              </a:rPr>
              <a:t>Sostenible, </a:t>
            </a:r>
            <a:r>
              <a:rPr dirty="0" sz="1000" spc="-25">
                <a:latin typeface="Trebuchet MS"/>
                <a:cs typeface="Trebuchet MS"/>
              </a:rPr>
              <a:t>vam </a:t>
            </a:r>
            <a:r>
              <a:rPr dirty="0" sz="1000" spc="-30">
                <a:latin typeface="Trebuchet MS"/>
                <a:cs typeface="Trebuchet MS"/>
              </a:rPr>
              <a:t>assistir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reconeixement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l’Ajuntament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xarxa.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desenvolupat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sessions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formatives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específiques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alguns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col·lectius,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coneixements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bàsics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el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bones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pràctiques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poden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aplicar,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0">
                <a:latin typeface="Trebuchet MS"/>
                <a:cs typeface="Trebuchet MS"/>
              </a:rPr>
              <a:t> altra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concreta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sostenible,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incorporar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criteris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contractacions.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3377095"/>
            <a:ext cx="2047316" cy="3084906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943" y="1440002"/>
            <a:ext cx="2046376" cy="1750174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6809409"/>
            <a:ext cx="2587320" cy="163799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8622004"/>
            <a:ext cx="2587320" cy="2069998"/>
          </a:xfrm>
          <a:prstGeom prst="rect">
            <a:avLst/>
          </a:prstGeom>
        </p:spPr>
      </p:pic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7299" y="1372944"/>
            <a:ext cx="4166235" cy="1334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1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Unitat </a:t>
            </a:r>
            <a:r>
              <a:rPr dirty="0" sz="1000" spc="-35">
                <a:latin typeface="Trebuchet MS"/>
                <a:cs typeface="Trebuchet MS"/>
              </a:rPr>
              <a:t>d’Agents </a:t>
            </a:r>
            <a:r>
              <a:rPr dirty="0" sz="1000" spc="-20">
                <a:latin typeface="Trebuchet MS"/>
                <a:cs typeface="Trebuchet MS"/>
              </a:rPr>
              <a:t>Cívics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50">
                <a:latin typeface="Trebuchet MS"/>
                <a:cs typeface="Trebuchet MS"/>
              </a:rPr>
              <a:t>col·laborat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15">
                <a:latin typeface="Trebuchet MS"/>
                <a:cs typeface="Trebuchet MS"/>
              </a:rPr>
              <a:t>campanya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l’Ajun-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controlar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superpoblació de </a:t>
            </a:r>
            <a:r>
              <a:rPr dirty="0" sz="1000" spc="-20">
                <a:latin typeface="Trebuchet MS"/>
                <a:cs typeface="Trebuchet MS"/>
              </a:rPr>
              <a:t>coloms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evitar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rebin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alimentació.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Durant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Setmana Europea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Prevenció de </a:t>
            </a:r>
            <a:r>
              <a:rPr dirty="0" sz="1000" spc="5">
                <a:latin typeface="Trebuchet MS"/>
                <a:cs typeface="Trebuchet MS"/>
              </a:rPr>
              <a:t>Residus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0">
                <a:latin typeface="Trebuchet MS"/>
                <a:cs typeface="Trebuchet MS"/>
              </a:rPr>
              <a:t>compartir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resultats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reutilització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fruit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l’esforç,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voluntat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35">
                <a:latin typeface="Trebuchet MS"/>
                <a:cs typeface="Trebuchet MS"/>
              </a:rPr>
              <a:t>internes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externes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creuen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aquest canvi de </a:t>
            </a:r>
            <a:r>
              <a:rPr dirty="0" sz="1000" spc="-35">
                <a:latin typeface="Trebuchet MS"/>
                <a:cs typeface="Trebuchet MS"/>
              </a:rPr>
              <a:t>model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l’economia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circular.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3077095"/>
            <a:ext cx="4166235" cy="1509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20.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Optimitzem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’energia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>
                <a:latin typeface="Trebuchet MS"/>
                <a:cs typeface="Trebuchet MS"/>
              </a:rPr>
              <a:t>De </a:t>
            </a:r>
            <a:r>
              <a:rPr dirty="0" sz="1000" spc="-25">
                <a:latin typeface="Trebuchet MS"/>
                <a:cs typeface="Trebuchet MS"/>
              </a:rPr>
              <a:t>manera </a:t>
            </a:r>
            <a:r>
              <a:rPr dirty="0" sz="1000" spc="-35">
                <a:latin typeface="Trebuchet MS"/>
                <a:cs typeface="Trebuchet MS"/>
              </a:rPr>
              <a:t>transversal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95">
                <a:latin typeface="Trebuchet MS"/>
                <a:cs typeface="Trebuchet MS"/>
              </a:rPr>
              <a:t>tot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5">
                <a:latin typeface="Trebuchet MS"/>
                <a:cs typeface="Trebuchet MS"/>
              </a:rPr>
              <a:t>acabat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auditories </a:t>
            </a:r>
            <a:r>
              <a:rPr dirty="0" sz="1000" spc="-35">
                <a:latin typeface="Trebuchet MS"/>
                <a:cs typeface="Trebuchet MS"/>
              </a:rPr>
              <a:t>energètiques,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iniciades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2017,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disposar </a:t>
            </a:r>
            <a:r>
              <a:rPr dirty="0" sz="1000" spc="-20">
                <a:latin typeface="Trebuchet MS"/>
                <a:cs typeface="Trebuchet MS"/>
              </a:rPr>
              <a:t>d’uns estudis sobre </a:t>
            </a:r>
            <a:r>
              <a:rPr dirty="0" sz="1000" spc="-50">
                <a:latin typeface="Trebuchet MS"/>
                <a:cs typeface="Trebuchet MS"/>
              </a:rPr>
              <a:t>l’eficiència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energètica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Això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permet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poder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definir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propostes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seguir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reducció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">
                <a:latin typeface="Trebuchet MS"/>
                <a:cs typeface="Trebuchet MS"/>
              </a:rPr>
              <a:t>consums.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60">
                <a:latin typeface="Trebuchet MS"/>
                <a:cs typeface="Trebuchet MS"/>
              </a:rPr>
              <a:t>D’altra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iniciat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gestor </a:t>
            </a:r>
            <a:r>
              <a:rPr dirty="0" sz="1000" spc="-45">
                <a:latin typeface="Trebuchet MS"/>
                <a:cs typeface="Trebuchet MS"/>
              </a:rPr>
              <a:t>energètic,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validar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controlar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facturació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5">
                <a:latin typeface="Trebuchet MS"/>
                <a:cs typeface="Trebuchet MS"/>
              </a:rPr>
              <a:t>consums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evitar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incidències.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9" y="4956995"/>
            <a:ext cx="4166235" cy="2087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70" b="1">
                <a:solidFill>
                  <a:srgbClr val="66B364"/>
                </a:solidFill>
                <a:latin typeface="Tahoma"/>
                <a:cs typeface="Tahoma"/>
              </a:rPr>
              <a:t>21.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F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em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Xarxing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membre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75">
                <a:latin typeface="Trebuchet MS"/>
                <a:cs typeface="Trebuchet MS"/>
              </a:rPr>
              <a:t>+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Sostenible,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participa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activament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sessions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se’n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deriven.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gener,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commemoració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cinc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publicació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Compromís </a:t>
            </a:r>
            <a:r>
              <a:rPr dirty="0" sz="1000" spc="-35">
                <a:latin typeface="Trebuchet MS"/>
                <a:cs typeface="Trebuchet MS"/>
              </a:rPr>
              <a:t>Ciutadà 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Sostenibilitat </a:t>
            </a:r>
            <a:r>
              <a:rPr dirty="0" sz="1000" spc="10">
                <a:latin typeface="Trebuchet MS"/>
                <a:cs typeface="Trebuchet MS"/>
              </a:rPr>
              <a:t>2012-2022,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Convenció de </a:t>
            </a:r>
            <a:r>
              <a:rPr dirty="0" sz="1000" spc="-10">
                <a:latin typeface="Trebuchet MS"/>
                <a:cs typeface="Trebuchet MS"/>
              </a:rPr>
              <a:t>Signants amb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300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150 </a:t>
            </a:r>
            <a:r>
              <a:rPr dirty="0" sz="1000" spc="-60">
                <a:latin typeface="Trebuchet MS"/>
                <a:cs typeface="Trebuchet MS"/>
              </a:rPr>
              <a:t>entitats.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va dinamitzar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5">
                <a:latin typeface="Trebuchet MS"/>
                <a:cs typeface="Trebuchet MS"/>
              </a:rPr>
              <a:t>sis </a:t>
            </a:r>
            <a:r>
              <a:rPr dirty="0" sz="1000" spc="-40">
                <a:latin typeface="Trebuchet MS"/>
                <a:cs typeface="Trebuchet MS"/>
              </a:rPr>
              <a:t>reptes </a:t>
            </a:r>
            <a:r>
              <a:rPr dirty="0" sz="1000" spc="-55">
                <a:latin typeface="Trebuchet MS"/>
                <a:cs typeface="Trebuchet MS"/>
              </a:rPr>
              <a:t>plantejats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0">
                <a:latin typeface="Trebuchet MS"/>
                <a:cs typeface="Trebuchet MS"/>
              </a:rPr>
              <a:t>aconseguir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aportacions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futur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membres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xarxa. </a:t>
            </a: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50">
                <a:latin typeface="Trebuchet MS"/>
                <a:cs typeface="Trebuchet MS"/>
              </a:rPr>
              <a:t>recollir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1.000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propostes d’accions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35">
                <a:latin typeface="Trebuchet MS"/>
                <a:cs typeface="Trebuchet MS"/>
              </a:rPr>
              <a:t>dissenyar,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0">
                <a:latin typeface="Trebuchet MS"/>
                <a:cs typeface="Trebuchet MS"/>
              </a:rPr>
              <a:t>col·laborativament,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horitzó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2022.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convenció van </a:t>
            </a:r>
            <a:r>
              <a:rPr dirty="0" sz="1000" spc="-30">
                <a:latin typeface="Trebuchet MS"/>
                <a:cs typeface="Trebuchet MS"/>
              </a:rPr>
              <a:t>sorgir els </a:t>
            </a:r>
            <a:r>
              <a:rPr dirty="0" sz="1000" spc="-20">
                <a:latin typeface="Trebuchet MS"/>
                <a:cs typeface="Trebuchet MS"/>
              </a:rPr>
              <a:t>ac-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tuals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treball: </a:t>
            </a:r>
            <a:r>
              <a:rPr dirty="0" sz="1000" spc="-40">
                <a:latin typeface="Trebuchet MS"/>
                <a:cs typeface="Trebuchet MS"/>
              </a:rPr>
              <a:t>Verd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Biodiversitat, </a:t>
            </a:r>
            <a:r>
              <a:rPr dirty="0" sz="1000" spc="5">
                <a:latin typeface="Trebuchet MS"/>
                <a:cs typeface="Trebuchet MS"/>
              </a:rPr>
              <a:t>Residus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Energia,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Canvi </a:t>
            </a:r>
            <a:r>
              <a:rPr dirty="0" sz="1000" spc="-50">
                <a:latin typeface="Trebuchet MS"/>
                <a:cs typeface="Trebuchet MS"/>
              </a:rPr>
              <a:t>Climàtic,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passem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treballem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temes.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1437297"/>
            <a:ext cx="2160003" cy="3134702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5022003"/>
            <a:ext cx="2699994" cy="2607293"/>
          </a:xfrm>
          <a:prstGeom prst="rect">
            <a:avLst/>
          </a:prstGeom>
        </p:spPr>
      </p:pic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3597910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55" b="1">
                <a:latin typeface="Tahoma"/>
                <a:cs typeface="Tahoma"/>
              </a:rPr>
              <a:t>Nous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120" b="1">
                <a:latin typeface="Tahoma"/>
                <a:cs typeface="Tahoma"/>
              </a:rPr>
              <a:t>se</a:t>
            </a:r>
            <a:r>
              <a:rPr dirty="0" sz="2200" spc="-30" b="1">
                <a:latin typeface="Tahoma"/>
                <a:cs typeface="Tahoma"/>
              </a:rPr>
              <a:t>r</a:t>
            </a:r>
            <a:r>
              <a:rPr dirty="0" sz="2200" spc="-95" b="1">
                <a:latin typeface="Tahoma"/>
                <a:cs typeface="Tahoma"/>
              </a:rPr>
              <a:t>veis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204" b="1">
                <a:latin typeface="Tahoma"/>
                <a:cs typeface="Tahoma"/>
              </a:rPr>
              <a:t>/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105" b="1">
                <a:latin typeface="Tahoma"/>
                <a:cs typeface="Tahoma"/>
              </a:rPr>
              <a:t>instal·lacions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2296924"/>
            <a:ext cx="4165600" cy="18522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22.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0" b="1">
                <a:solidFill>
                  <a:srgbClr val="66B364"/>
                </a:solidFill>
                <a:latin typeface="Tahoma"/>
                <a:cs typeface="Tahoma"/>
              </a:rPr>
              <a:t>Nou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punt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’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enció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ciutadana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obert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públic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Punt </a:t>
            </a:r>
            <a:r>
              <a:rPr dirty="0" sz="1000" spc="-45">
                <a:latin typeface="Trebuchet MS"/>
                <a:cs typeface="Trebuchet MS"/>
              </a:rPr>
              <a:t>d’Atenció </a:t>
            </a:r>
            <a:r>
              <a:rPr dirty="0" sz="1000" spc="-30">
                <a:latin typeface="Trebuchet MS"/>
                <a:cs typeface="Trebuchet MS"/>
              </a:rPr>
              <a:t>Ciutadana </a:t>
            </a:r>
            <a:r>
              <a:rPr dirty="0" sz="1000" spc="-40">
                <a:latin typeface="Trebuchet MS"/>
                <a:cs typeface="Trebuchet MS"/>
              </a:rPr>
              <a:t>del carrer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Calàbria, </a:t>
            </a:r>
            <a:r>
              <a:rPr dirty="0" sz="1000" spc="-10">
                <a:latin typeface="Trebuchet MS"/>
                <a:cs typeface="Trebuchet MS"/>
              </a:rPr>
              <a:t>66,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després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obres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remodelació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s’hi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últims </a:t>
            </a:r>
            <a:r>
              <a:rPr dirty="0" sz="1000">
                <a:latin typeface="Trebuchet MS"/>
                <a:cs typeface="Trebuchet MS"/>
              </a:rPr>
              <a:t>dos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mesos.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adequat</a:t>
            </a:r>
            <a:r>
              <a:rPr dirty="0" sz="1000" spc="-45">
                <a:latin typeface="Trebuchet MS"/>
                <a:cs typeface="Trebuchet MS"/>
              </a:rPr>
              <a:t> l’espai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l’objectiu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d’adaptar-lo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necessitats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ciutadania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d’assumir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reptes,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ampliat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s’hi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presten.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Punt </a:t>
            </a:r>
            <a:r>
              <a:rPr dirty="0" sz="1000" spc="-45">
                <a:latin typeface="Trebuchet MS"/>
                <a:cs typeface="Trebuchet MS"/>
              </a:rPr>
              <a:t>d’Atenció </a:t>
            </a:r>
            <a:r>
              <a:rPr dirty="0" sz="1000" spc="-30">
                <a:latin typeface="Trebuchet MS"/>
                <a:cs typeface="Trebuchet MS"/>
              </a:rPr>
              <a:t>Ciutadana </a:t>
            </a:r>
            <a:r>
              <a:rPr dirty="0" sz="1000" spc="-35">
                <a:latin typeface="Trebuchet MS"/>
                <a:cs typeface="Trebuchet MS"/>
              </a:rPr>
              <a:t>gestionarà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registre </a:t>
            </a:r>
            <a:r>
              <a:rPr dirty="0" sz="1000" spc="-25">
                <a:latin typeface="Trebuchet MS"/>
                <a:cs typeface="Trebuchet MS"/>
              </a:rPr>
              <a:t>municipal de </a:t>
            </a:r>
            <a:r>
              <a:rPr dirty="0" sz="1000" spc="-40">
                <a:latin typeface="Trebuchet MS"/>
                <a:cs typeface="Trebuchet MS"/>
              </a:rPr>
              <a:t>bicicletes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incorporarà </a:t>
            </a:r>
            <a:r>
              <a:rPr dirty="0" sz="1000" spc="-30">
                <a:latin typeface="Trebuchet MS"/>
                <a:cs typeface="Trebuchet MS"/>
              </a:rPr>
              <a:t>els serveis </a:t>
            </a:r>
            <a:r>
              <a:rPr dirty="0" sz="1000" spc="-45">
                <a:latin typeface="Trebuchet MS"/>
                <a:cs typeface="Trebuchet MS"/>
              </a:rPr>
              <a:t>d’informació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60">
                <a:latin typeface="Trebuchet MS"/>
                <a:cs typeface="Trebuchet MS"/>
              </a:rPr>
              <a:t>voltant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l’electromobilitat, </a:t>
            </a:r>
            <a:r>
              <a:rPr dirty="0" sz="1000" spc="-55">
                <a:latin typeface="Trebuchet MS"/>
                <a:cs typeface="Trebuchet MS"/>
              </a:rPr>
              <a:t>així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altes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baixes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obtenir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targeta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vehicle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elèctric.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partir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gener,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s’hi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incorporarà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l’atenció</a:t>
            </a:r>
            <a:r>
              <a:rPr dirty="0" sz="1000" spc="-30">
                <a:latin typeface="Trebuchet MS"/>
                <a:cs typeface="Trebuchet MS"/>
              </a:rPr>
              <a:t> a 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usuàries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Bicing.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6349" y="4519725"/>
            <a:ext cx="4167504" cy="3891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23.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Noves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zones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regulades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40" b="1">
                <a:solidFill>
                  <a:srgbClr val="66B364"/>
                </a:solidFill>
                <a:latin typeface="Tahoma"/>
                <a:cs typeface="Tahoma"/>
              </a:rPr>
              <a:t>AREA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S’han </a:t>
            </a:r>
            <a:r>
              <a:rPr dirty="0" sz="1000" spc="-50">
                <a:latin typeface="Trebuchet MS"/>
                <a:cs typeface="Trebuchet MS"/>
              </a:rPr>
              <a:t>creat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15">
                <a:latin typeface="Trebuchet MS"/>
                <a:cs typeface="Trebuchet MS"/>
              </a:rPr>
              <a:t>zones </a:t>
            </a:r>
            <a:r>
              <a:rPr dirty="0" sz="1000" spc="-40">
                <a:latin typeface="Trebuchet MS"/>
                <a:cs typeface="Trebuchet MS"/>
              </a:rPr>
              <a:t>d’estacionament </a:t>
            </a:r>
            <a:r>
              <a:rPr dirty="0" sz="1000" spc="-45">
                <a:latin typeface="Trebuchet MS"/>
                <a:cs typeface="Trebuchet MS"/>
              </a:rPr>
              <a:t>regulat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Carmel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5">
                <a:latin typeface="Trebuchet MS"/>
                <a:cs typeface="Trebuchet MS"/>
              </a:rPr>
              <a:t>An-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dreu,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ampliat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drets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Corts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creat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nova zona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distribució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urbana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mercaderies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5">
                <a:latin typeface="Trebuchet MS"/>
                <a:cs typeface="Trebuchet MS"/>
              </a:rPr>
              <a:t>(DUM)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plaça </a:t>
            </a:r>
            <a:r>
              <a:rPr dirty="0" sz="1000" spc="-40">
                <a:latin typeface="Trebuchet MS"/>
                <a:cs typeface="Trebuchet MS"/>
              </a:rPr>
              <a:t>Reial.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Carmel, </a:t>
            </a:r>
            <a:r>
              <a:rPr dirty="0" sz="1000" spc="-30">
                <a:latin typeface="Trebuchet MS"/>
                <a:cs typeface="Trebuchet MS"/>
              </a:rPr>
              <a:t>els carrers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Gran </a:t>
            </a:r>
            <a:r>
              <a:rPr dirty="0" sz="1000" spc="-40">
                <a:latin typeface="Trebuchet MS"/>
                <a:cs typeface="Trebuchet MS"/>
              </a:rPr>
              <a:t>Vista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Mühlberg han </a:t>
            </a:r>
            <a:r>
              <a:rPr dirty="0" sz="1000" spc="-40">
                <a:latin typeface="Trebuchet MS"/>
                <a:cs typeface="Trebuchet MS"/>
              </a:rPr>
              <a:t>configurat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Zona </a:t>
            </a:r>
            <a:r>
              <a:rPr dirty="0" sz="1000" spc="-10">
                <a:latin typeface="Trebuchet MS"/>
                <a:cs typeface="Trebuchet MS"/>
              </a:rPr>
              <a:t>25,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veïnat </a:t>
            </a:r>
            <a:r>
              <a:rPr dirty="0" sz="1000" spc="-40">
                <a:latin typeface="Trebuchet MS"/>
                <a:cs typeface="Trebuchet MS"/>
              </a:rPr>
              <a:t>tingui </a:t>
            </a:r>
            <a:r>
              <a:rPr dirty="0" sz="1000" spc="-60">
                <a:latin typeface="Trebuchet MS"/>
                <a:cs typeface="Trebuchet MS"/>
              </a:rPr>
              <a:t>prioritat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l’hora </a:t>
            </a:r>
            <a:r>
              <a:rPr dirty="0" sz="1000" spc="-40">
                <a:latin typeface="Trebuchet MS"/>
                <a:cs typeface="Trebuchet MS"/>
              </a:rPr>
              <a:t>d’aparcar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creació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places</a:t>
            </a:r>
            <a:r>
              <a:rPr dirty="0" sz="1000" spc="-25">
                <a:latin typeface="Trebuchet MS"/>
                <a:cs typeface="Trebuchet MS"/>
              </a:rPr>
              <a:t> d’ús exclusiu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residents.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0">
                <a:latin typeface="Trebuchet MS"/>
                <a:cs typeface="Trebuchet MS"/>
              </a:rPr>
              <a:t>També,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15">
                <a:latin typeface="Trebuchet MS"/>
                <a:cs typeface="Trebuchet MS"/>
              </a:rPr>
              <a:t>Zona </a:t>
            </a:r>
            <a:r>
              <a:rPr dirty="0" sz="1000" spc="30">
                <a:latin typeface="Trebuchet MS"/>
                <a:cs typeface="Trebuchet MS"/>
              </a:rPr>
              <a:t>26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25">
                <a:latin typeface="Trebuchet MS"/>
                <a:cs typeface="Trebuchet MS"/>
              </a:rPr>
              <a:t>Andreu,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Congrés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Indians,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que-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dat </a:t>
            </a:r>
            <a:r>
              <a:rPr dirty="0" sz="1000" spc="-25">
                <a:latin typeface="Trebuchet MS"/>
                <a:cs typeface="Trebuchet MS"/>
              </a:rPr>
              <a:t>composta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5">
                <a:latin typeface="Trebuchet MS"/>
                <a:cs typeface="Trebuchet MS"/>
              </a:rPr>
              <a:t>1.000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25">
                <a:latin typeface="Trebuchet MS"/>
                <a:cs typeface="Trebuchet MS"/>
              </a:rPr>
              <a:t>regulades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30">
                <a:latin typeface="Trebuchet MS"/>
                <a:cs typeface="Trebuchet MS"/>
              </a:rPr>
              <a:t>800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40">
                <a:latin typeface="Trebuchet MS"/>
                <a:cs typeface="Trebuchet MS"/>
              </a:rPr>
              <a:t>lliures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regulació.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25">
                <a:latin typeface="Trebuchet MS"/>
                <a:cs typeface="Trebuchet MS"/>
              </a:rPr>
              <a:t>regulades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35">
                <a:latin typeface="Trebuchet MS"/>
                <a:cs typeface="Trebuchet MS"/>
              </a:rPr>
              <a:t>verdes,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prioritza </a:t>
            </a:r>
            <a:r>
              <a:rPr dirty="0" sz="1000" spc="-45">
                <a:latin typeface="Trebuchet MS"/>
                <a:cs typeface="Trebuchet MS"/>
              </a:rPr>
              <a:t>l’estacionament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35">
                <a:latin typeface="Trebuchet MS"/>
                <a:cs typeface="Trebuchet MS"/>
              </a:rPr>
              <a:t>residents,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vehicles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30">
                <a:latin typeface="Trebuchet MS"/>
                <a:cs typeface="Trebuchet MS"/>
              </a:rPr>
              <a:t>residents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màxim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hores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estacionar.</a:t>
            </a:r>
            <a:endParaRPr sz="1000">
              <a:latin typeface="Trebuchet MS"/>
              <a:cs typeface="Trebuchet MS"/>
            </a:endParaRPr>
          </a:p>
          <a:p>
            <a:pPr algn="just" marL="1524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residents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compresa</a:t>
            </a:r>
            <a:r>
              <a:rPr dirty="0" sz="1000" spc="-55">
                <a:latin typeface="Trebuchet MS"/>
                <a:cs typeface="Trebuchet MS"/>
              </a:rPr>
              <a:t> entre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carrers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Cardenal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Reig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Collblanc, </a:t>
            </a:r>
            <a:r>
              <a:rPr dirty="0" sz="1000" spc="-40">
                <a:latin typeface="Trebuchet MS"/>
                <a:cs typeface="Trebuchet MS"/>
              </a:rPr>
              <a:t>l’avinguda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Xile, </a:t>
            </a:r>
            <a:r>
              <a:rPr dirty="0" sz="1000" spc="-40">
                <a:latin typeface="Trebuchet MS"/>
                <a:cs typeface="Trebuchet MS"/>
              </a:rPr>
              <a:t>l’avinguda del </a:t>
            </a:r>
            <a:r>
              <a:rPr dirty="0" sz="1000" spc="-35">
                <a:latin typeface="Trebuchet MS"/>
                <a:cs typeface="Trebuchet MS"/>
              </a:rPr>
              <a:t>Doctor </a:t>
            </a:r>
            <a:r>
              <a:rPr dirty="0" sz="1000">
                <a:latin typeface="Trebuchet MS"/>
                <a:cs typeface="Trebuchet MS"/>
              </a:rPr>
              <a:t>Marañón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carrer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d’Arístides Maillol, </a:t>
            </a:r>
            <a:r>
              <a:rPr dirty="0" sz="1000" spc="-50">
                <a:latin typeface="Trebuchet MS"/>
                <a:cs typeface="Trebuchet MS"/>
              </a:rPr>
              <a:t>al districte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5">
                <a:latin typeface="Trebuchet MS"/>
                <a:cs typeface="Trebuchet MS"/>
              </a:rPr>
              <a:t>Corts, </a:t>
            </a:r>
            <a:r>
              <a:rPr dirty="0" sz="1000" spc="-20">
                <a:latin typeface="Trebuchet MS"/>
                <a:cs typeface="Trebuchet MS"/>
              </a:rPr>
              <a:t>podran </a:t>
            </a:r>
            <a:r>
              <a:rPr dirty="0" sz="1000" spc="-35">
                <a:latin typeface="Trebuchet MS"/>
                <a:cs typeface="Trebuchet MS"/>
              </a:rPr>
              <a:t>estacionar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40">
                <a:latin typeface="Trebuchet MS"/>
                <a:cs typeface="Trebuchet MS"/>
              </a:rPr>
              <a:t>vehicle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tarifa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resident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30">
                <a:latin typeface="Trebuchet MS"/>
                <a:cs typeface="Trebuchet MS"/>
              </a:rPr>
              <a:t>verdes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ja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existents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Zona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13.</a:t>
            </a:r>
            <a:endParaRPr sz="1000">
              <a:latin typeface="Trebuchet MS"/>
              <a:cs typeface="Trebuchet MS"/>
            </a:endParaRPr>
          </a:p>
          <a:p>
            <a:pPr algn="just" marL="1524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70">
                <a:latin typeface="Trebuchet MS"/>
                <a:cs typeface="Trebuchet MS"/>
              </a:rPr>
              <a:t>L’àrea </a:t>
            </a:r>
            <a:r>
              <a:rPr dirty="0" sz="1000" spc="80">
                <a:latin typeface="Trebuchet MS"/>
                <a:cs typeface="Trebuchet MS"/>
              </a:rPr>
              <a:t>DUM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regulació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circulació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vehicles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estrenat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plaça </a:t>
            </a:r>
            <a:r>
              <a:rPr dirty="0" sz="1000" spc="-40">
                <a:latin typeface="Trebuchet MS"/>
                <a:cs typeface="Trebuchet MS"/>
              </a:rPr>
              <a:t>Reial.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tasques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càrrega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descàrrega </a:t>
            </a:r>
            <a:r>
              <a:rPr dirty="0" sz="1000" spc="-45">
                <a:latin typeface="Trebuchet MS"/>
                <a:cs typeface="Trebuchet MS"/>
              </a:rPr>
              <a:t>afectaran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mínim </a:t>
            </a:r>
            <a:r>
              <a:rPr dirty="0" sz="1000" spc="-20">
                <a:latin typeface="Trebuchet MS"/>
                <a:cs typeface="Trebuchet MS"/>
              </a:rPr>
              <a:t>possible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vianants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l’activitat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comercial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plaça.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2340000"/>
            <a:ext cx="2700007" cy="1753196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4578303"/>
            <a:ext cx="2159050" cy="2255401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943" y="7009663"/>
            <a:ext cx="2160955" cy="1869427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7299" y="1420190"/>
            <a:ext cx="4166235" cy="177609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895985">
              <a:lnSpc>
                <a:spcPts val="1600"/>
              </a:lnSpc>
              <a:spcBef>
                <a:spcPts val="220"/>
              </a:spcBef>
            </a:pP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24.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40" b="1">
                <a:solidFill>
                  <a:srgbClr val="66B364"/>
                </a:solidFill>
                <a:latin typeface="Tahoma"/>
                <a:cs typeface="Tahoma"/>
              </a:rPr>
              <a:t>AREA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estrena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instal·lacions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digitals: 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nou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web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aplicació</a:t>
            </a:r>
            <a:r>
              <a:rPr dirty="0" sz="1400" spc="-15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ONaparcar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40">
                <a:latin typeface="Trebuchet MS"/>
                <a:cs typeface="Trebuchet MS"/>
              </a:rPr>
              <a:t>construït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web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accessible,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imatge </a:t>
            </a:r>
            <a:r>
              <a:rPr dirty="0" sz="1000" spc="-30">
                <a:latin typeface="Trebuchet MS"/>
                <a:cs typeface="Trebuchet MS"/>
              </a:rPr>
              <a:t>renovada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adaptat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dispositius,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persona usuària </a:t>
            </a:r>
            <a:r>
              <a:rPr dirty="0" sz="1000" spc="-30">
                <a:latin typeface="Trebuchet MS"/>
                <a:cs typeface="Trebuchet MS"/>
              </a:rPr>
              <a:t>accedir 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 </a:t>
            </a:r>
            <a:r>
              <a:rPr dirty="0" sz="1000" spc="-35">
                <a:latin typeface="Trebuchet MS"/>
                <a:cs typeface="Trebuchet MS"/>
              </a:rPr>
              <a:t> d’una </a:t>
            </a:r>
            <a:r>
              <a:rPr dirty="0" sz="1000" spc="-25">
                <a:latin typeface="Trebuchet MS"/>
                <a:cs typeface="Trebuchet MS"/>
              </a:rPr>
              <a:t>manera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0">
                <a:latin typeface="Trebuchet MS"/>
                <a:cs typeface="Trebuchet MS"/>
              </a:rPr>
              <a:t>ràpida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eficient.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s’ofereix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ciutadà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ciutadana,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0">
                <a:latin typeface="Trebuchet MS"/>
                <a:cs typeface="Trebuchet MS"/>
              </a:rPr>
              <a:t>incorporat </a:t>
            </a:r>
            <a:r>
              <a:rPr dirty="0" sz="1000" spc="-25">
                <a:latin typeface="Trebuchet MS"/>
                <a:cs typeface="Trebuchet MS"/>
              </a:rPr>
              <a:t>panells </a:t>
            </a:r>
            <a:r>
              <a:rPr dirty="0" sz="1000" spc="-45">
                <a:latin typeface="Trebuchet MS"/>
                <a:cs typeface="Trebuchet MS"/>
              </a:rPr>
              <a:t>d’informació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temps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dia,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l’aire </a:t>
            </a:r>
            <a:r>
              <a:rPr dirty="0" sz="1000" spc="-15">
                <a:latin typeface="Trebuchet MS"/>
                <a:cs typeface="Trebuchet MS"/>
              </a:rPr>
              <a:t>(amb </a:t>
            </a:r>
            <a:r>
              <a:rPr dirty="0" sz="1000" spc="-20">
                <a:latin typeface="Trebuchet MS"/>
                <a:cs typeface="Trebuchet MS"/>
              </a:rPr>
              <a:t>indicacions </a:t>
            </a:r>
            <a:r>
              <a:rPr dirty="0" sz="1000" spc="-25">
                <a:latin typeface="Trebuchet MS"/>
                <a:cs typeface="Trebuchet MS"/>
              </a:rPr>
              <a:t>específiques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declaració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d’episodi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contaminació </a:t>
            </a:r>
            <a:r>
              <a:rPr dirty="0" sz="1000" spc="-40">
                <a:latin typeface="Trebuchet MS"/>
                <a:cs typeface="Trebuchet MS"/>
              </a:rPr>
              <a:t>atmosfèrica)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l’accés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temps </a:t>
            </a:r>
            <a:r>
              <a:rPr dirty="0" sz="1000" spc="-50">
                <a:latin typeface="Trebuchet MS"/>
                <a:cs typeface="Trebuchet MS"/>
              </a:rPr>
              <a:t>real al </a:t>
            </a:r>
            <a:r>
              <a:rPr dirty="0" sz="1000" spc="-55">
                <a:latin typeface="Trebuchet MS"/>
                <a:cs typeface="Trebuchet MS"/>
              </a:rPr>
              <a:t>perfil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90">
                <a:latin typeface="Trebuchet MS"/>
                <a:cs typeface="Trebuchet MS"/>
              </a:rPr>
              <a:t>Twitter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Mobilitat.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3278740"/>
            <a:ext cx="4165600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70">
                <a:latin typeface="Trebuchet MS"/>
                <a:cs typeface="Trebuchet MS"/>
              </a:rPr>
              <a:t>L’aplicació </a:t>
            </a:r>
            <a:r>
              <a:rPr dirty="0" sz="1000" spc="-40">
                <a:latin typeface="Trebuchet MS"/>
                <a:cs typeface="Trebuchet MS"/>
              </a:rPr>
              <a:t>“ONaparcar </a:t>
            </a:r>
            <a:r>
              <a:rPr dirty="0" sz="1000" spc="-55">
                <a:latin typeface="Trebuchet MS"/>
                <a:cs typeface="Trebuchet MS"/>
              </a:rPr>
              <a:t>residents” </a:t>
            </a:r>
            <a:r>
              <a:rPr dirty="0" sz="1000" spc="-65">
                <a:latin typeface="Trebuchet MS"/>
                <a:cs typeface="Trebuchet MS"/>
              </a:rPr>
              <a:t>permet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les </a:t>
            </a:r>
            <a:r>
              <a:rPr dirty="0" sz="1000" spc="-30">
                <a:latin typeface="Trebuchet MS"/>
                <a:cs typeface="Trebuchet MS"/>
              </a:rPr>
              <a:t>persones </a:t>
            </a:r>
            <a:r>
              <a:rPr dirty="0" sz="1000" spc="-45">
                <a:latin typeface="Trebuchet MS"/>
                <a:cs typeface="Trebuchet MS"/>
              </a:rPr>
              <a:t>residents </a:t>
            </a:r>
            <a:r>
              <a:rPr dirty="0" sz="1000" spc="-50">
                <a:latin typeface="Trebuchet MS"/>
                <a:cs typeface="Trebuchet MS"/>
              </a:rPr>
              <a:t>registrades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l’AREA </a:t>
            </a:r>
            <a:r>
              <a:rPr dirty="0" sz="1000" spc="-55">
                <a:latin typeface="Trebuchet MS"/>
                <a:cs typeface="Trebuchet MS"/>
              </a:rPr>
              <a:t>gestionar </a:t>
            </a:r>
            <a:r>
              <a:rPr dirty="0" sz="1000" spc="-65">
                <a:latin typeface="Trebuchet MS"/>
                <a:cs typeface="Trebuchet MS"/>
              </a:rPr>
              <a:t>l’estacionament </a:t>
            </a:r>
            <a:r>
              <a:rPr dirty="0" sz="1000" spc="-55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seu </a:t>
            </a:r>
            <a:r>
              <a:rPr dirty="0" sz="1000" spc="-55">
                <a:latin typeface="Trebuchet MS"/>
                <a:cs typeface="Trebuchet MS"/>
              </a:rPr>
              <a:t>vehicle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aconseguit </a:t>
            </a:r>
            <a:r>
              <a:rPr dirty="0" sz="1000" spc="-50">
                <a:latin typeface="Trebuchet MS"/>
                <a:cs typeface="Trebuchet MS"/>
              </a:rPr>
              <a:t>consolidar-se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entre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ciutadania: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en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seus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primers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sis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mesos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vida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tenir </a:t>
            </a:r>
            <a:r>
              <a:rPr dirty="0" sz="1000" spc="-15">
                <a:latin typeface="Trebuchet MS"/>
                <a:cs typeface="Trebuchet MS"/>
              </a:rPr>
              <a:t>més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50.000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persones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usuàries,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100">
                <a:latin typeface="Trebuchet MS"/>
                <a:cs typeface="Trebuchet MS"/>
              </a:rPr>
              <a:t>fet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que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suposa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més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la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meitat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dels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residents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actius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(el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25">
                <a:latin typeface="Trebuchet MS"/>
                <a:cs typeface="Trebuchet MS"/>
              </a:rPr>
              <a:t>52%).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9" y="4360540"/>
            <a:ext cx="4166235" cy="21316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25.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Nous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aparcaments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xarxa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municipal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S’han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inaugurat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aparcaments</a:t>
            </a:r>
            <a:r>
              <a:rPr dirty="0" sz="1000" spc="-20">
                <a:latin typeface="Trebuchet MS"/>
                <a:cs typeface="Trebuchet MS"/>
              </a:rPr>
              <a:t> municipals</a:t>
            </a:r>
            <a:r>
              <a:rPr dirty="0" sz="1000" spc="-15">
                <a:latin typeface="Trebuchet MS"/>
                <a:cs typeface="Trebuchet MS"/>
              </a:rPr>
              <a:t> compromesos</a:t>
            </a:r>
            <a:r>
              <a:rPr dirty="0" sz="1000" spc="-10">
                <a:latin typeface="Trebuchet MS"/>
                <a:cs typeface="Trebuchet MS"/>
              </a:rPr>
              <a:t> amb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permeten </a:t>
            </a:r>
            <a:r>
              <a:rPr dirty="0" sz="1000" spc="-45">
                <a:latin typeface="Trebuchet MS"/>
                <a:cs typeface="Trebuchet MS"/>
              </a:rPr>
              <a:t>maximitzar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45">
                <a:latin typeface="Trebuchet MS"/>
                <a:cs typeface="Trebuchet MS"/>
              </a:rPr>
              <a:t>ambient.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construcció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30">
                <a:latin typeface="Trebuchet MS"/>
                <a:cs typeface="Trebuchet MS"/>
              </a:rPr>
              <a:t>aparcament </a:t>
            </a:r>
            <a:r>
              <a:rPr dirty="0" sz="1000" spc="-40">
                <a:latin typeface="Trebuchet MS"/>
                <a:cs typeface="Trebuchet MS"/>
              </a:rPr>
              <a:t>soterrani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Menéndez </a:t>
            </a:r>
            <a:r>
              <a:rPr dirty="0" sz="1000" spc="-50">
                <a:latin typeface="Trebuchet MS"/>
                <a:cs typeface="Trebuchet MS"/>
              </a:rPr>
              <a:t>y </a:t>
            </a:r>
            <a:r>
              <a:rPr dirty="0" sz="1000" spc="-30">
                <a:latin typeface="Trebuchet MS"/>
                <a:cs typeface="Trebuchet MS"/>
              </a:rPr>
              <a:t>Pelayo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per-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mès </a:t>
            </a:r>
            <a:r>
              <a:rPr dirty="0" sz="1000" spc="-45">
                <a:latin typeface="Trebuchet MS"/>
                <a:cs typeface="Trebuchet MS"/>
              </a:rPr>
              <a:t>maximitzar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veïnat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pacificació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5.000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metres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quadrats dels </a:t>
            </a:r>
            <a:r>
              <a:rPr dirty="0" sz="1000" spc="5">
                <a:latin typeface="Trebuchet MS"/>
                <a:cs typeface="Trebuchet MS"/>
              </a:rPr>
              <a:t>nous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jardins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">
                <a:latin typeface="Trebuchet MS"/>
                <a:cs typeface="Trebuchet MS"/>
              </a:rPr>
              <a:t>Menéndez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y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Pelayo.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Mercat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30">
                <a:latin typeface="Trebuchet MS"/>
                <a:cs typeface="Trebuchet MS"/>
              </a:rPr>
              <a:t>Antoni </a:t>
            </a:r>
            <a:r>
              <a:rPr dirty="0" sz="1000" spc="-40">
                <a:latin typeface="Trebuchet MS"/>
                <a:cs typeface="Trebuchet MS"/>
              </a:rPr>
              <a:t>cobreix </a:t>
            </a:r>
            <a:r>
              <a:rPr dirty="0" sz="1000" spc="-30">
                <a:latin typeface="Trebuchet MS"/>
                <a:cs typeface="Trebuchet MS"/>
              </a:rPr>
              <a:t>les necessitats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35">
                <a:latin typeface="Trebuchet MS"/>
                <a:cs typeface="Trebuchet MS"/>
              </a:rPr>
              <a:t>resi-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dents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zona,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paradistes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Mercat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d’altres </a:t>
            </a:r>
            <a:r>
              <a:rPr dirty="0" sz="1000" spc="-10">
                <a:latin typeface="Trebuchet MS"/>
                <a:cs typeface="Trebuchet MS"/>
              </a:rPr>
              <a:t>usuaris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usuàries,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criteris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d’eficiència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l’ús.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409897"/>
            <a:ext cx="2699994" cy="2052104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540945" y="1463809"/>
            <a:ext cx="2159635" cy="2211705"/>
            <a:chOff x="540945" y="1463809"/>
            <a:chExt cx="2159635" cy="2211705"/>
          </a:xfrm>
        </p:grpSpPr>
        <p:sp>
          <p:nvSpPr>
            <p:cNvPr id="22" name="object 22"/>
            <p:cNvSpPr/>
            <p:nvPr/>
          </p:nvSpPr>
          <p:spPr>
            <a:xfrm>
              <a:off x="540945" y="1463809"/>
              <a:ext cx="2159635" cy="2211705"/>
            </a:xfrm>
            <a:custGeom>
              <a:avLst/>
              <a:gdLst/>
              <a:ahLst/>
              <a:cxnLst/>
              <a:rect l="l" t="t" r="r" b="b"/>
              <a:pathLst>
                <a:path w="2159635" h="2211704">
                  <a:moveTo>
                    <a:pt x="2088692" y="0"/>
                  </a:moveTo>
                  <a:lnTo>
                    <a:pt x="1868830" y="0"/>
                  </a:lnTo>
                  <a:lnTo>
                    <a:pt x="1795894" y="78689"/>
                  </a:lnTo>
                  <a:lnTo>
                    <a:pt x="1796669" y="289915"/>
                  </a:lnTo>
                  <a:lnTo>
                    <a:pt x="1868830" y="369023"/>
                  </a:lnTo>
                  <a:lnTo>
                    <a:pt x="2088692" y="369023"/>
                  </a:lnTo>
                  <a:lnTo>
                    <a:pt x="2159050" y="295871"/>
                  </a:lnTo>
                  <a:lnTo>
                    <a:pt x="2159050" y="77952"/>
                  </a:lnTo>
                  <a:lnTo>
                    <a:pt x="2088692" y="0"/>
                  </a:lnTo>
                  <a:close/>
                </a:path>
                <a:path w="2159635" h="2211704">
                  <a:moveTo>
                    <a:pt x="1627301" y="0"/>
                  </a:moveTo>
                  <a:lnTo>
                    <a:pt x="1407566" y="0"/>
                  </a:lnTo>
                  <a:lnTo>
                    <a:pt x="1334541" y="78689"/>
                  </a:lnTo>
                  <a:lnTo>
                    <a:pt x="1335214" y="289915"/>
                  </a:lnTo>
                  <a:lnTo>
                    <a:pt x="1407566" y="369023"/>
                  </a:lnTo>
                  <a:lnTo>
                    <a:pt x="1627301" y="369023"/>
                  </a:lnTo>
                  <a:lnTo>
                    <a:pt x="1700783" y="292557"/>
                  </a:lnTo>
                  <a:lnTo>
                    <a:pt x="1700783" y="81495"/>
                  </a:lnTo>
                  <a:lnTo>
                    <a:pt x="1627301" y="0"/>
                  </a:lnTo>
                  <a:close/>
                </a:path>
                <a:path w="2159635" h="2211704">
                  <a:moveTo>
                    <a:pt x="1165834" y="0"/>
                  </a:moveTo>
                  <a:lnTo>
                    <a:pt x="946175" y="0"/>
                  </a:lnTo>
                  <a:lnTo>
                    <a:pt x="873175" y="78689"/>
                  </a:lnTo>
                  <a:lnTo>
                    <a:pt x="873594" y="289915"/>
                  </a:lnTo>
                  <a:lnTo>
                    <a:pt x="946175" y="369023"/>
                  </a:lnTo>
                  <a:lnTo>
                    <a:pt x="1165834" y="369023"/>
                  </a:lnTo>
                  <a:lnTo>
                    <a:pt x="1239558" y="292557"/>
                  </a:lnTo>
                  <a:lnTo>
                    <a:pt x="1239558" y="81495"/>
                  </a:lnTo>
                  <a:lnTo>
                    <a:pt x="1165834" y="0"/>
                  </a:lnTo>
                  <a:close/>
                </a:path>
                <a:path w="2159635" h="2211704">
                  <a:moveTo>
                    <a:pt x="704608" y="0"/>
                  </a:moveTo>
                  <a:lnTo>
                    <a:pt x="484746" y="0"/>
                  </a:lnTo>
                  <a:lnTo>
                    <a:pt x="411810" y="78689"/>
                  </a:lnTo>
                  <a:lnTo>
                    <a:pt x="412407" y="289915"/>
                  </a:lnTo>
                  <a:lnTo>
                    <a:pt x="484746" y="369023"/>
                  </a:lnTo>
                  <a:lnTo>
                    <a:pt x="704608" y="369023"/>
                  </a:lnTo>
                  <a:lnTo>
                    <a:pt x="778306" y="292557"/>
                  </a:lnTo>
                  <a:lnTo>
                    <a:pt x="778306" y="81495"/>
                  </a:lnTo>
                  <a:lnTo>
                    <a:pt x="704608" y="0"/>
                  </a:lnTo>
                  <a:close/>
                </a:path>
                <a:path w="2159635" h="2211704">
                  <a:moveTo>
                    <a:pt x="243281" y="0"/>
                  </a:moveTo>
                  <a:lnTo>
                    <a:pt x="23520" y="0"/>
                  </a:lnTo>
                  <a:lnTo>
                    <a:pt x="0" y="25374"/>
                  </a:lnTo>
                  <a:lnTo>
                    <a:pt x="0" y="343319"/>
                  </a:lnTo>
                  <a:lnTo>
                    <a:pt x="23520" y="369023"/>
                  </a:lnTo>
                  <a:lnTo>
                    <a:pt x="243281" y="369023"/>
                  </a:lnTo>
                  <a:lnTo>
                    <a:pt x="316991" y="292557"/>
                  </a:lnTo>
                  <a:lnTo>
                    <a:pt x="316991" y="81495"/>
                  </a:lnTo>
                  <a:lnTo>
                    <a:pt x="243281" y="0"/>
                  </a:lnTo>
                  <a:close/>
                </a:path>
                <a:path w="2159635" h="2211704">
                  <a:moveTo>
                    <a:pt x="2088692" y="460832"/>
                  </a:moveTo>
                  <a:lnTo>
                    <a:pt x="1868830" y="460832"/>
                  </a:lnTo>
                  <a:lnTo>
                    <a:pt x="1795894" y="539407"/>
                  </a:lnTo>
                  <a:lnTo>
                    <a:pt x="1796669" y="750531"/>
                  </a:lnTo>
                  <a:lnTo>
                    <a:pt x="1868830" y="829551"/>
                  </a:lnTo>
                  <a:lnTo>
                    <a:pt x="2088692" y="829551"/>
                  </a:lnTo>
                  <a:lnTo>
                    <a:pt x="2159050" y="756386"/>
                  </a:lnTo>
                  <a:lnTo>
                    <a:pt x="2159050" y="538657"/>
                  </a:lnTo>
                  <a:lnTo>
                    <a:pt x="2088692" y="460832"/>
                  </a:lnTo>
                  <a:close/>
                </a:path>
                <a:path w="2159635" h="2211704">
                  <a:moveTo>
                    <a:pt x="1627301" y="460832"/>
                  </a:moveTo>
                  <a:lnTo>
                    <a:pt x="1407566" y="460832"/>
                  </a:lnTo>
                  <a:lnTo>
                    <a:pt x="1334541" y="539407"/>
                  </a:lnTo>
                  <a:lnTo>
                    <a:pt x="1335214" y="750531"/>
                  </a:lnTo>
                  <a:lnTo>
                    <a:pt x="1407566" y="829551"/>
                  </a:lnTo>
                  <a:lnTo>
                    <a:pt x="1627301" y="829551"/>
                  </a:lnTo>
                  <a:lnTo>
                    <a:pt x="1700783" y="753059"/>
                  </a:lnTo>
                  <a:lnTo>
                    <a:pt x="1700783" y="542188"/>
                  </a:lnTo>
                  <a:lnTo>
                    <a:pt x="1627301" y="460832"/>
                  </a:lnTo>
                  <a:close/>
                </a:path>
                <a:path w="2159635" h="2211704">
                  <a:moveTo>
                    <a:pt x="1165834" y="460832"/>
                  </a:moveTo>
                  <a:lnTo>
                    <a:pt x="946175" y="460832"/>
                  </a:lnTo>
                  <a:lnTo>
                    <a:pt x="873175" y="539407"/>
                  </a:lnTo>
                  <a:lnTo>
                    <a:pt x="873594" y="750531"/>
                  </a:lnTo>
                  <a:lnTo>
                    <a:pt x="946175" y="829551"/>
                  </a:lnTo>
                  <a:lnTo>
                    <a:pt x="1165834" y="829551"/>
                  </a:lnTo>
                  <a:lnTo>
                    <a:pt x="1239558" y="753059"/>
                  </a:lnTo>
                  <a:lnTo>
                    <a:pt x="1239558" y="542188"/>
                  </a:lnTo>
                  <a:lnTo>
                    <a:pt x="1165834" y="460832"/>
                  </a:lnTo>
                  <a:close/>
                </a:path>
                <a:path w="2159635" h="2211704">
                  <a:moveTo>
                    <a:pt x="704608" y="460832"/>
                  </a:moveTo>
                  <a:lnTo>
                    <a:pt x="484746" y="460832"/>
                  </a:lnTo>
                  <a:lnTo>
                    <a:pt x="411810" y="539407"/>
                  </a:lnTo>
                  <a:lnTo>
                    <a:pt x="412407" y="750531"/>
                  </a:lnTo>
                  <a:lnTo>
                    <a:pt x="484746" y="829551"/>
                  </a:lnTo>
                  <a:lnTo>
                    <a:pt x="704608" y="829551"/>
                  </a:lnTo>
                  <a:lnTo>
                    <a:pt x="778306" y="753059"/>
                  </a:lnTo>
                  <a:lnTo>
                    <a:pt x="778306" y="542188"/>
                  </a:lnTo>
                  <a:lnTo>
                    <a:pt x="704608" y="460832"/>
                  </a:lnTo>
                  <a:close/>
                </a:path>
                <a:path w="2159635" h="2211704">
                  <a:moveTo>
                    <a:pt x="243281" y="460832"/>
                  </a:moveTo>
                  <a:lnTo>
                    <a:pt x="23520" y="460832"/>
                  </a:lnTo>
                  <a:lnTo>
                    <a:pt x="0" y="486168"/>
                  </a:lnTo>
                  <a:lnTo>
                    <a:pt x="0" y="803884"/>
                  </a:lnTo>
                  <a:lnTo>
                    <a:pt x="23520" y="829551"/>
                  </a:lnTo>
                  <a:lnTo>
                    <a:pt x="243281" y="829551"/>
                  </a:lnTo>
                  <a:lnTo>
                    <a:pt x="316991" y="753059"/>
                  </a:lnTo>
                  <a:lnTo>
                    <a:pt x="316991" y="542188"/>
                  </a:lnTo>
                  <a:lnTo>
                    <a:pt x="243281" y="460832"/>
                  </a:lnTo>
                  <a:close/>
                </a:path>
                <a:path w="2159635" h="2211704">
                  <a:moveTo>
                    <a:pt x="2088692" y="921410"/>
                  </a:moveTo>
                  <a:lnTo>
                    <a:pt x="1868830" y="921410"/>
                  </a:lnTo>
                  <a:lnTo>
                    <a:pt x="1795894" y="999972"/>
                  </a:lnTo>
                  <a:lnTo>
                    <a:pt x="1796669" y="1211313"/>
                  </a:lnTo>
                  <a:lnTo>
                    <a:pt x="1868830" y="1290281"/>
                  </a:lnTo>
                  <a:lnTo>
                    <a:pt x="2088692" y="1290281"/>
                  </a:lnTo>
                  <a:lnTo>
                    <a:pt x="2159050" y="1217168"/>
                  </a:lnTo>
                  <a:lnTo>
                    <a:pt x="2159050" y="999363"/>
                  </a:lnTo>
                  <a:lnTo>
                    <a:pt x="2088692" y="921410"/>
                  </a:lnTo>
                  <a:close/>
                </a:path>
                <a:path w="2159635" h="2211704">
                  <a:moveTo>
                    <a:pt x="1627301" y="921410"/>
                  </a:moveTo>
                  <a:lnTo>
                    <a:pt x="1407566" y="921410"/>
                  </a:lnTo>
                  <a:lnTo>
                    <a:pt x="1334541" y="999972"/>
                  </a:lnTo>
                  <a:lnTo>
                    <a:pt x="1335214" y="1211313"/>
                  </a:lnTo>
                  <a:lnTo>
                    <a:pt x="1407566" y="1290281"/>
                  </a:lnTo>
                  <a:lnTo>
                    <a:pt x="1627301" y="1290281"/>
                  </a:lnTo>
                  <a:lnTo>
                    <a:pt x="1700783" y="1213840"/>
                  </a:lnTo>
                  <a:lnTo>
                    <a:pt x="1700783" y="1002906"/>
                  </a:lnTo>
                  <a:lnTo>
                    <a:pt x="1627301" y="921410"/>
                  </a:lnTo>
                  <a:close/>
                </a:path>
                <a:path w="2159635" h="2211704">
                  <a:moveTo>
                    <a:pt x="1165834" y="921410"/>
                  </a:moveTo>
                  <a:lnTo>
                    <a:pt x="946175" y="921410"/>
                  </a:lnTo>
                  <a:lnTo>
                    <a:pt x="873175" y="999972"/>
                  </a:lnTo>
                  <a:lnTo>
                    <a:pt x="873594" y="1211313"/>
                  </a:lnTo>
                  <a:lnTo>
                    <a:pt x="946175" y="1290281"/>
                  </a:lnTo>
                  <a:lnTo>
                    <a:pt x="1165834" y="1290281"/>
                  </a:lnTo>
                  <a:lnTo>
                    <a:pt x="1239558" y="1213840"/>
                  </a:lnTo>
                  <a:lnTo>
                    <a:pt x="1239558" y="1002906"/>
                  </a:lnTo>
                  <a:lnTo>
                    <a:pt x="1165834" y="921410"/>
                  </a:lnTo>
                  <a:close/>
                </a:path>
                <a:path w="2159635" h="2211704">
                  <a:moveTo>
                    <a:pt x="704608" y="921410"/>
                  </a:moveTo>
                  <a:lnTo>
                    <a:pt x="484746" y="921410"/>
                  </a:lnTo>
                  <a:lnTo>
                    <a:pt x="411810" y="999972"/>
                  </a:lnTo>
                  <a:lnTo>
                    <a:pt x="412407" y="1211313"/>
                  </a:lnTo>
                  <a:lnTo>
                    <a:pt x="484746" y="1290281"/>
                  </a:lnTo>
                  <a:lnTo>
                    <a:pt x="704608" y="1290281"/>
                  </a:lnTo>
                  <a:lnTo>
                    <a:pt x="778306" y="1213840"/>
                  </a:lnTo>
                  <a:lnTo>
                    <a:pt x="778306" y="1002906"/>
                  </a:lnTo>
                  <a:lnTo>
                    <a:pt x="704608" y="921410"/>
                  </a:lnTo>
                  <a:close/>
                </a:path>
                <a:path w="2159635" h="2211704">
                  <a:moveTo>
                    <a:pt x="243281" y="921410"/>
                  </a:moveTo>
                  <a:lnTo>
                    <a:pt x="23520" y="921410"/>
                  </a:lnTo>
                  <a:lnTo>
                    <a:pt x="0" y="946746"/>
                  </a:lnTo>
                  <a:lnTo>
                    <a:pt x="0" y="1264627"/>
                  </a:lnTo>
                  <a:lnTo>
                    <a:pt x="23520" y="1290281"/>
                  </a:lnTo>
                  <a:lnTo>
                    <a:pt x="243281" y="1290281"/>
                  </a:lnTo>
                  <a:lnTo>
                    <a:pt x="316991" y="1213840"/>
                  </a:lnTo>
                  <a:lnTo>
                    <a:pt x="316991" y="1002906"/>
                  </a:lnTo>
                  <a:lnTo>
                    <a:pt x="243281" y="921410"/>
                  </a:lnTo>
                  <a:close/>
                </a:path>
                <a:path w="2159635" h="2211704">
                  <a:moveTo>
                    <a:pt x="2088692" y="1382090"/>
                  </a:moveTo>
                  <a:lnTo>
                    <a:pt x="1868830" y="1382090"/>
                  </a:lnTo>
                  <a:lnTo>
                    <a:pt x="1795894" y="1460817"/>
                  </a:lnTo>
                  <a:lnTo>
                    <a:pt x="1796669" y="1672043"/>
                  </a:lnTo>
                  <a:lnTo>
                    <a:pt x="1868830" y="1751088"/>
                  </a:lnTo>
                  <a:lnTo>
                    <a:pt x="2088692" y="1751088"/>
                  </a:lnTo>
                  <a:lnTo>
                    <a:pt x="2159050" y="1677835"/>
                  </a:lnTo>
                  <a:lnTo>
                    <a:pt x="2159050" y="1459992"/>
                  </a:lnTo>
                  <a:lnTo>
                    <a:pt x="2088692" y="1382090"/>
                  </a:lnTo>
                  <a:close/>
                </a:path>
                <a:path w="2159635" h="2211704">
                  <a:moveTo>
                    <a:pt x="1627301" y="1382090"/>
                  </a:moveTo>
                  <a:lnTo>
                    <a:pt x="1407566" y="1382090"/>
                  </a:lnTo>
                  <a:lnTo>
                    <a:pt x="1334541" y="1460817"/>
                  </a:lnTo>
                  <a:lnTo>
                    <a:pt x="1335214" y="1672043"/>
                  </a:lnTo>
                  <a:lnTo>
                    <a:pt x="1407566" y="1751088"/>
                  </a:lnTo>
                  <a:lnTo>
                    <a:pt x="1627301" y="1751088"/>
                  </a:lnTo>
                  <a:lnTo>
                    <a:pt x="1700783" y="1674507"/>
                  </a:lnTo>
                  <a:lnTo>
                    <a:pt x="1700783" y="1463535"/>
                  </a:lnTo>
                  <a:lnTo>
                    <a:pt x="1627301" y="1382090"/>
                  </a:lnTo>
                  <a:close/>
                </a:path>
                <a:path w="2159635" h="2211704">
                  <a:moveTo>
                    <a:pt x="1165834" y="1382090"/>
                  </a:moveTo>
                  <a:lnTo>
                    <a:pt x="946175" y="1382090"/>
                  </a:lnTo>
                  <a:lnTo>
                    <a:pt x="873175" y="1460817"/>
                  </a:lnTo>
                  <a:lnTo>
                    <a:pt x="873594" y="1672043"/>
                  </a:lnTo>
                  <a:lnTo>
                    <a:pt x="946175" y="1751088"/>
                  </a:lnTo>
                  <a:lnTo>
                    <a:pt x="1165834" y="1751088"/>
                  </a:lnTo>
                  <a:lnTo>
                    <a:pt x="1239558" y="1674507"/>
                  </a:lnTo>
                  <a:lnTo>
                    <a:pt x="1239558" y="1463535"/>
                  </a:lnTo>
                  <a:lnTo>
                    <a:pt x="1165834" y="1382090"/>
                  </a:lnTo>
                  <a:close/>
                </a:path>
                <a:path w="2159635" h="2211704">
                  <a:moveTo>
                    <a:pt x="704608" y="1382090"/>
                  </a:moveTo>
                  <a:lnTo>
                    <a:pt x="484746" y="1382090"/>
                  </a:lnTo>
                  <a:lnTo>
                    <a:pt x="411810" y="1460817"/>
                  </a:lnTo>
                  <a:lnTo>
                    <a:pt x="412407" y="1672043"/>
                  </a:lnTo>
                  <a:lnTo>
                    <a:pt x="484746" y="1751088"/>
                  </a:lnTo>
                  <a:lnTo>
                    <a:pt x="704608" y="1751088"/>
                  </a:lnTo>
                  <a:lnTo>
                    <a:pt x="778306" y="1674507"/>
                  </a:lnTo>
                  <a:lnTo>
                    <a:pt x="778306" y="1463535"/>
                  </a:lnTo>
                  <a:lnTo>
                    <a:pt x="704608" y="1382090"/>
                  </a:lnTo>
                  <a:close/>
                </a:path>
                <a:path w="2159635" h="2211704">
                  <a:moveTo>
                    <a:pt x="243281" y="1382090"/>
                  </a:moveTo>
                  <a:lnTo>
                    <a:pt x="23520" y="1382090"/>
                  </a:lnTo>
                  <a:lnTo>
                    <a:pt x="0" y="1407477"/>
                  </a:lnTo>
                  <a:lnTo>
                    <a:pt x="0" y="1725409"/>
                  </a:lnTo>
                  <a:lnTo>
                    <a:pt x="23520" y="1751088"/>
                  </a:lnTo>
                  <a:lnTo>
                    <a:pt x="243281" y="1751088"/>
                  </a:lnTo>
                  <a:lnTo>
                    <a:pt x="316991" y="1674507"/>
                  </a:lnTo>
                  <a:lnTo>
                    <a:pt x="316991" y="1463535"/>
                  </a:lnTo>
                  <a:lnTo>
                    <a:pt x="243281" y="1382090"/>
                  </a:lnTo>
                  <a:close/>
                </a:path>
                <a:path w="2159635" h="2211704">
                  <a:moveTo>
                    <a:pt x="2088692" y="1842795"/>
                  </a:moveTo>
                  <a:lnTo>
                    <a:pt x="1868830" y="1842795"/>
                  </a:lnTo>
                  <a:lnTo>
                    <a:pt x="1795894" y="1921459"/>
                  </a:lnTo>
                  <a:lnTo>
                    <a:pt x="1796669" y="2132876"/>
                  </a:lnTo>
                  <a:lnTo>
                    <a:pt x="1868830" y="2211705"/>
                  </a:lnTo>
                  <a:lnTo>
                    <a:pt x="2088692" y="2211705"/>
                  </a:lnTo>
                  <a:lnTo>
                    <a:pt x="2159050" y="2138438"/>
                  </a:lnTo>
                  <a:lnTo>
                    <a:pt x="2159050" y="1920646"/>
                  </a:lnTo>
                  <a:lnTo>
                    <a:pt x="2088692" y="1842795"/>
                  </a:lnTo>
                  <a:close/>
                </a:path>
                <a:path w="2159635" h="2211704">
                  <a:moveTo>
                    <a:pt x="1627301" y="1842795"/>
                  </a:moveTo>
                  <a:lnTo>
                    <a:pt x="1407566" y="1842795"/>
                  </a:lnTo>
                  <a:lnTo>
                    <a:pt x="1334541" y="1921459"/>
                  </a:lnTo>
                  <a:lnTo>
                    <a:pt x="1335214" y="2132876"/>
                  </a:lnTo>
                  <a:lnTo>
                    <a:pt x="1407566" y="2211705"/>
                  </a:lnTo>
                  <a:lnTo>
                    <a:pt x="1627301" y="2211705"/>
                  </a:lnTo>
                  <a:lnTo>
                    <a:pt x="1700783" y="2135111"/>
                  </a:lnTo>
                  <a:lnTo>
                    <a:pt x="1700783" y="1924177"/>
                  </a:lnTo>
                  <a:lnTo>
                    <a:pt x="1627301" y="1842795"/>
                  </a:lnTo>
                  <a:close/>
                </a:path>
                <a:path w="2159635" h="2211704">
                  <a:moveTo>
                    <a:pt x="1165834" y="1842795"/>
                  </a:moveTo>
                  <a:lnTo>
                    <a:pt x="946175" y="1842795"/>
                  </a:lnTo>
                  <a:lnTo>
                    <a:pt x="873175" y="1921459"/>
                  </a:lnTo>
                  <a:lnTo>
                    <a:pt x="873594" y="2132876"/>
                  </a:lnTo>
                  <a:lnTo>
                    <a:pt x="946175" y="2211705"/>
                  </a:lnTo>
                  <a:lnTo>
                    <a:pt x="1165834" y="2211705"/>
                  </a:lnTo>
                  <a:lnTo>
                    <a:pt x="1239558" y="2135111"/>
                  </a:lnTo>
                  <a:lnTo>
                    <a:pt x="1239558" y="1924177"/>
                  </a:lnTo>
                  <a:lnTo>
                    <a:pt x="1165834" y="1842795"/>
                  </a:lnTo>
                  <a:close/>
                </a:path>
                <a:path w="2159635" h="2211704">
                  <a:moveTo>
                    <a:pt x="704608" y="1842795"/>
                  </a:moveTo>
                  <a:lnTo>
                    <a:pt x="484746" y="1842795"/>
                  </a:lnTo>
                  <a:lnTo>
                    <a:pt x="411810" y="1921459"/>
                  </a:lnTo>
                  <a:lnTo>
                    <a:pt x="412407" y="2132876"/>
                  </a:lnTo>
                  <a:lnTo>
                    <a:pt x="484746" y="2211705"/>
                  </a:lnTo>
                  <a:lnTo>
                    <a:pt x="704608" y="2211705"/>
                  </a:lnTo>
                  <a:lnTo>
                    <a:pt x="778306" y="2135111"/>
                  </a:lnTo>
                  <a:lnTo>
                    <a:pt x="778306" y="1924177"/>
                  </a:lnTo>
                  <a:lnTo>
                    <a:pt x="704608" y="1842795"/>
                  </a:lnTo>
                  <a:close/>
                </a:path>
                <a:path w="2159635" h="2211704">
                  <a:moveTo>
                    <a:pt x="243281" y="1842795"/>
                  </a:moveTo>
                  <a:lnTo>
                    <a:pt x="23520" y="1842795"/>
                  </a:lnTo>
                  <a:lnTo>
                    <a:pt x="0" y="1868170"/>
                  </a:lnTo>
                  <a:lnTo>
                    <a:pt x="0" y="2186089"/>
                  </a:lnTo>
                  <a:lnTo>
                    <a:pt x="23520" y="2211705"/>
                  </a:lnTo>
                  <a:lnTo>
                    <a:pt x="243281" y="2211705"/>
                  </a:lnTo>
                  <a:lnTo>
                    <a:pt x="316991" y="2135111"/>
                  </a:lnTo>
                  <a:lnTo>
                    <a:pt x="316991" y="1924177"/>
                  </a:lnTo>
                  <a:lnTo>
                    <a:pt x="243281" y="1842795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5181" y="2014989"/>
              <a:ext cx="785810" cy="115360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0118" y="1551599"/>
              <a:ext cx="1880533" cy="368609"/>
            </a:xfrm>
            <a:prstGeom prst="rect">
              <a:avLst/>
            </a:prstGeom>
          </p:spPr>
        </p:pic>
      </p:grpSp>
      <p:sp>
        <p:nvSpPr>
          <p:cNvPr id="25" name="object 25"/>
          <p:cNvSpPr txBox="1"/>
          <p:nvPr/>
        </p:nvSpPr>
        <p:spPr>
          <a:xfrm>
            <a:off x="751987" y="3130871"/>
            <a:ext cx="1611630" cy="473709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2900" spc="-300" b="1">
                <a:solidFill>
                  <a:srgbClr val="5FA511"/>
                </a:solidFill>
                <a:latin typeface="Verdana"/>
                <a:cs typeface="Verdana"/>
              </a:rPr>
              <a:t>residents</a:t>
            </a:r>
            <a:endParaRPr sz="2900">
              <a:latin typeface="Verdana"/>
              <a:cs typeface="Verdana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7299" y="1420190"/>
            <a:ext cx="4168140" cy="46399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26.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Noves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instal·lacions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oo</a:t>
            </a:r>
            <a:endParaRPr sz="1400">
              <a:latin typeface="Tahoma"/>
              <a:cs typeface="Tahoma"/>
            </a:endParaRPr>
          </a:p>
          <a:p>
            <a:pPr algn="just" marL="12700" marR="6985">
              <a:lnSpc>
                <a:spcPct val="112500"/>
              </a:lnSpc>
              <a:spcBef>
                <a:spcPts val="10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estrenat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complex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Sabana-Sahel. </a:t>
            </a:r>
            <a:r>
              <a:rPr dirty="0" sz="1000" spc="-20">
                <a:latin typeface="Trebuchet MS"/>
                <a:cs typeface="Trebuchet MS"/>
              </a:rPr>
              <a:t>S’han </a:t>
            </a:r>
            <a:r>
              <a:rPr dirty="0" sz="1000" spc="-30">
                <a:latin typeface="Trebuchet MS"/>
                <a:cs typeface="Trebuchet MS"/>
              </a:rPr>
              <a:t>do-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nat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acabades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obres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exterior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instal·lació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girafes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45">
                <a:latin typeface="Trebuchet MS"/>
                <a:cs typeface="Trebuchet MS"/>
              </a:rPr>
              <a:t>instal·lació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20">
                <a:latin typeface="Trebuchet MS"/>
                <a:cs typeface="Trebuchet MS"/>
              </a:rPr>
              <a:t>mangostes </a:t>
            </a:r>
            <a:r>
              <a:rPr dirty="0" sz="1000" spc="-50">
                <a:latin typeface="Trebuchet MS"/>
                <a:cs typeface="Trebuchet MS"/>
              </a:rPr>
              <a:t>ratllades.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enllestit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50">
                <a:latin typeface="Trebuchet MS"/>
                <a:cs typeface="Trebuchet MS"/>
              </a:rPr>
              <a:t>tram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passera que </a:t>
            </a:r>
            <a:r>
              <a:rPr dirty="0" sz="1000" spc="-35">
                <a:latin typeface="Trebuchet MS"/>
                <a:cs typeface="Trebuchet MS"/>
              </a:rPr>
              <a:t>travessarà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>
                <a:latin typeface="Trebuchet MS"/>
                <a:cs typeface="Trebuchet MS"/>
              </a:rPr>
              <a:t>Sabana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35">
                <a:latin typeface="Trebuchet MS"/>
                <a:cs typeface="Trebuchet MS"/>
              </a:rPr>
              <a:t>admirar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elefants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girafes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35">
                <a:latin typeface="Trebuchet MS"/>
                <a:cs typeface="Trebuchet MS"/>
              </a:rPr>
              <a:t>perspectives, </a:t>
            </a:r>
            <a:r>
              <a:rPr dirty="0" sz="1000" spc="-25">
                <a:latin typeface="Trebuchet MS"/>
                <a:cs typeface="Trebuchet MS"/>
              </a:rPr>
              <a:t>inclosa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vista </a:t>
            </a:r>
            <a:r>
              <a:rPr dirty="0" sz="1000" spc="-50">
                <a:latin typeface="Trebuchet MS"/>
                <a:cs typeface="Trebuchet MS"/>
              </a:rPr>
              <a:t>al dormitori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d’aquestes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segones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través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gran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finestral.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instal·lacions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supo-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benestar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espècies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habiten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important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recurs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pedagògic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explicar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característiques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l’ecosistema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Sahel.</a:t>
            </a:r>
            <a:endParaRPr sz="1000">
              <a:latin typeface="Trebuchet MS"/>
              <a:cs typeface="Trebuchet MS"/>
            </a:endParaRPr>
          </a:p>
          <a:p>
            <a:pPr algn="just" marL="12700" marR="6985">
              <a:lnSpc>
                <a:spcPct val="112500"/>
              </a:lnSpc>
              <a:spcBef>
                <a:spcPts val="855"/>
              </a:spcBef>
            </a:pP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30">
                <a:latin typeface="Trebuchet MS"/>
                <a:cs typeface="Trebuchet MS"/>
              </a:rPr>
              <a:t>inaugurat </a:t>
            </a:r>
            <a:r>
              <a:rPr dirty="0" sz="1000" spc="-50">
                <a:latin typeface="Trebuchet MS"/>
                <a:cs typeface="Trebuchet MS"/>
              </a:rPr>
              <a:t>també,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60">
                <a:latin typeface="Trebuchet MS"/>
                <a:cs typeface="Trebuchet MS"/>
              </a:rPr>
              <a:t>el projecte </a:t>
            </a:r>
            <a:r>
              <a:rPr dirty="0" sz="1000" spc="-10">
                <a:latin typeface="Trebuchet MS"/>
                <a:cs typeface="Trebuchet MS"/>
              </a:rPr>
              <a:t>LIFE,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20">
                <a:latin typeface="Trebuchet MS"/>
                <a:cs typeface="Trebuchet MS"/>
              </a:rPr>
              <a:t>espai </a:t>
            </a:r>
            <a:r>
              <a:rPr dirty="0" sz="1000" spc="-40">
                <a:latin typeface="Trebuchet MS"/>
                <a:cs typeface="Trebuchet MS"/>
              </a:rPr>
              <a:t>dedicat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80">
                <a:latin typeface="Trebuchet MS"/>
                <a:cs typeface="Trebuchet MS"/>
              </a:rPr>
              <a:t>tritó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Montseny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duplica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metres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quadrats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destinats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reproducció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tritó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incorpora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aula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educativa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divulgació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l’educació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9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jocs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d’ordinador,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vídeos,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panells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informatius,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material</a:t>
            </a:r>
            <a:r>
              <a:rPr dirty="0" sz="1000" spc="1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interactiu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l’observació </a:t>
            </a:r>
            <a:r>
              <a:rPr dirty="0" sz="1000" spc="-50">
                <a:latin typeface="Trebuchet MS"/>
                <a:cs typeface="Trebuchet MS"/>
              </a:rPr>
              <a:t>mateixa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aquaris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5">
                <a:latin typeface="Trebuchet MS"/>
                <a:cs typeface="Trebuchet MS"/>
              </a:rPr>
              <a:t>tritons, </a:t>
            </a:r>
            <a:r>
              <a:rPr dirty="0" sz="1000" spc="-40">
                <a:latin typeface="Trebuchet MS"/>
                <a:cs typeface="Trebuchet MS"/>
              </a:rPr>
              <a:t>servirà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informar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biologia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d’aquesta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espècie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esforços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evitar-ne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l’extinció.</a:t>
            </a:r>
            <a:endParaRPr sz="1000">
              <a:latin typeface="Trebuchet MS"/>
              <a:cs typeface="Trebuchet MS"/>
            </a:endParaRPr>
          </a:p>
          <a:p>
            <a:pPr algn="just" marL="12700" marR="762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Ha </a:t>
            </a:r>
            <a:r>
              <a:rPr dirty="0" sz="1000" spc="-60">
                <a:latin typeface="Trebuchet MS"/>
                <a:cs typeface="Trebuchet MS"/>
              </a:rPr>
              <a:t>tingut </a:t>
            </a:r>
            <a:r>
              <a:rPr dirty="0" sz="1000" spc="-55">
                <a:latin typeface="Trebuchet MS"/>
                <a:cs typeface="Trebuchet MS"/>
              </a:rPr>
              <a:t>lloc </a:t>
            </a:r>
            <a:r>
              <a:rPr dirty="0" sz="1000" spc="-10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reforma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la instal·lació </a:t>
            </a:r>
            <a:r>
              <a:rPr dirty="0" sz="1000" spc="-30">
                <a:latin typeface="Trebuchet MS"/>
                <a:cs typeface="Trebuchet MS"/>
              </a:rPr>
              <a:t>dels </a:t>
            </a:r>
            <a:r>
              <a:rPr dirty="0" sz="1000" spc="-50">
                <a:latin typeface="Trebuchet MS"/>
                <a:cs typeface="Trebuchet MS"/>
              </a:rPr>
              <a:t>drils: </a:t>
            </a:r>
            <a:r>
              <a:rPr dirty="0" sz="1000" spc="-55">
                <a:latin typeface="Trebuchet MS"/>
                <a:cs typeface="Trebuchet MS"/>
              </a:rPr>
              <a:t>l’espai </a:t>
            </a:r>
            <a:r>
              <a:rPr dirty="0" sz="1000" spc="-15">
                <a:latin typeface="Trebuchet MS"/>
                <a:cs typeface="Trebuchet MS"/>
              </a:rPr>
              <a:t>ha </a:t>
            </a:r>
            <a:r>
              <a:rPr dirty="0" sz="1000" spc="-65">
                <a:latin typeface="Trebuchet MS"/>
                <a:cs typeface="Trebuchet MS"/>
              </a:rPr>
              <a:t>millorat </a:t>
            </a:r>
            <a:r>
              <a:rPr dirty="0" sz="1000" spc="-15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tuacions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aporten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benestar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animal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ofereixen </a:t>
            </a:r>
            <a:r>
              <a:rPr dirty="0" sz="1000" spc="-55">
                <a:latin typeface="Trebuchet MS"/>
                <a:cs typeface="Trebuchet MS"/>
              </a:rPr>
              <a:t>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públic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imatge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més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atractiva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aproximada </a:t>
            </a:r>
            <a:r>
              <a:rPr dirty="0" sz="1000" spc="-30">
                <a:latin typeface="Trebuchet MS"/>
                <a:cs typeface="Trebuchet MS"/>
              </a:rPr>
              <a:t>als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hàbitats</a:t>
            </a:r>
            <a:r>
              <a:rPr dirty="0" sz="1000" spc="-45">
                <a:latin typeface="Trebuchet MS"/>
                <a:cs typeface="Trebuchet MS"/>
              </a:rPr>
              <a:t> originaris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d’aquest </a:t>
            </a:r>
            <a:r>
              <a:rPr dirty="0" sz="1000" spc="-60">
                <a:latin typeface="Trebuchet MS"/>
                <a:cs typeface="Trebuchet MS"/>
              </a:rPr>
              <a:t>primat.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També </a:t>
            </a:r>
            <a:r>
              <a:rPr dirty="0" sz="1000" spc="-20">
                <a:latin typeface="Trebuchet MS"/>
                <a:cs typeface="Trebuchet MS"/>
              </a:rPr>
              <a:t>s’ha </a:t>
            </a:r>
            <a:r>
              <a:rPr dirty="0" sz="1000" spc="-15">
                <a:latin typeface="Trebuchet MS"/>
                <a:cs typeface="Trebuchet MS"/>
              </a:rPr>
              <a:t>inaugurat </a:t>
            </a:r>
            <a:r>
              <a:rPr dirty="0" sz="1000" spc="-5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nou </a:t>
            </a:r>
            <a:r>
              <a:rPr dirty="0" sz="1000" spc="-5">
                <a:latin typeface="Trebuchet MS"/>
                <a:cs typeface="Trebuchet MS"/>
              </a:rPr>
              <a:t>espai </a:t>
            </a:r>
            <a:r>
              <a:rPr dirty="0" sz="1000" spc="-10">
                <a:latin typeface="Trebuchet MS"/>
                <a:cs typeface="Trebuchet MS"/>
              </a:rPr>
              <a:t>Zoo </a:t>
            </a:r>
            <a:r>
              <a:rPr dirty="0" sz="1000">
                <a:latin typeface="Trebuchet MS"/>
                <a:cs typeface="Trebuchet MS"/>
              </a:rPr>
              <a:t>Club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d’atenció </a:t>
            </a:r>
            <a:r>
              <a:rPr dirty="0" sz="1000" spc="-4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visitant. </a:t>
            </a:r>
            <a:r>
              <a:rPr dirty="0" sz="1000" spc="-20">
                <a:latin typeface="Trebuchet MS"/>
                <a:cs typeface="Trebuchet MS"/>
              </a:rPr>
              <a:t>El </a:t>
            </a:r>
            <a:r>
              <a:rPr dirty="0" sz="1000" spc="20">
                <a:latin typeface="Trebuchet MS"/>
                <a:cs typeface="Trebuchet MS"/>
              </a:rPr>
              <a:t>seu </a:t>
            </a:r>
            <a:r>
              <a:rPr dirty="0" sz="1000" spc="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disseny </a:t>
            </a:r>
            <a:r>
              <a:rPr dirty="0" sz="100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inclòs </a:t>
            </a:r>
            <a:r>
              <a:rPr dirty="0" sz="1000" spc="-30">
                <a:latin typeface="Trebuchet MS"/>
                <a:cs typeface="Trebuchet MS"/>
              </a:rPr>
              <a:t>criteris d’eficiència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>
                <a:latin typeface="Trebuchet MS"/>
                <a:cs typeface="Trebuchet MS"/>
              </a:rPr>
              <a:t>ha </a:t>
            </a:r>
            <a:r>
              <a:rPr dirty="0" sz="1000" spc="-35">
                <a:latin typeface="Trebuchet MS"/>
                <a:cs typeface="Trebuchet MS"/>
              </a:rPr>
              <a:t>integrat </a:t>
            </a:r>
            <a:r>
              <a:rPr dirty="0" sz="1000" spc="-20">
                <a:latin typeface="Trebuchet MS"/>
                <a:cs typeface="Trebuchet MS"/>
              </a:rPr>
              <a:t>vidrieres </a:t>
            </a:r>
            <a:r>
              <a:rPr dirty="0" sz="1000" spc="-1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gran </a:t>
            </a:r>
            <a:r>
              <a:rPr dirty="0" sz="1000" spc="-20">
                <a:latin typeface="Trebuchet MS"/>
                <a:cs typeface="Trebuchet MS"/>
              </a:rPr>
              <a:t>ampli-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tud </a:t>
            </a:r>
            <a:r>
              <a:rPr dirty="0" sz="1000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permeten l’accés </a:t>
            </a:r>
            <a:r>
              <a:rPr dirty="0" sz="1000" spc="-1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llum </a:t>
            </a:r>
            <a:r>
              <a:rPr dirty="0" sz="1000" spc="-30">
                <a:latin typeface="Trebuchet MS"/>
                <a:cs typeface="Trebuchet MS"/>
              </a:rPr>
              <a:t>natural, </a:t>
            </a:r>
            <a:r>
              <a:rPr dirty="0" sz="1000" spc="-40">
                <a:latin typeface="Trebuchet MS"/>
                <a:cs typeface="Trebuchet MS"/>
              </a:rPr>
              <a:t>així </a:t>
            </a:r>
            <a:r>
              <a:rPr dirty="0" sz="100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il·luminació </a:t>
            </a:r>
            <a:r>
              <a:rPr dirty="0" sz="1000" spc="-1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baix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consum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l’interior. </a:t>
            </a:r>
            <a:r>
              <a:rPr dirty="0" sz="1000" spc="-25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s’han </a:t>
            </a:r>
            <a:r>
              <a:rPr dirty="0" sz="1000" spc="-35">
                <a:latin typeface="Trebuchet MS"/>
                <a:cs typeface="Trebuchet MS"/>
              </a:rPr>
              <a:t>tingut </a:t>
            </a:r>
            <a:r>
              <a:rPr dirty="0" sz="1000" spc="-10">
                <a:latin typeface="Trebuchet MS"/>
                <a:cs typeface="Trebuchet MS"/>
              </a:rPr>
              <a:t>en </a:t>
            </a:r>
            <a:r>
              <a:rPr dirty="0" sz="1000" spc="-20">
                <a:latin typeface="Trebuchet MS"/>
                <a:cs typeface="Trebuchet MS"/>
              </a:rPr>
              <a:t>compte </a:t>
            </a:r>
            <a:r>
              <a:rPr dirty="0" sz="1000" spc="-25">
                <a:latin typeface="Trebuchet MS"/>
                <a:cs typeface="Trebuchet MS"/>
              </a:rPr>
              <a:t>factors </a:t>
            </a:r>
            <a:r>
              <a:rPr dirty="0" sz="1000" spc="-5">
                <a:latin typeface="Trebuchet MS"/>
                <a:cs typeface="Trebuchet MS"/>
              </a:rPr>
              <a:t>ergonòmics </a:t>
            </a:r>
            <a:r>
              <a:rPr dirty="0" sz="1000" spc="5">
                <a:latin typeface="Trebuchet MS"/>
                <a:cs typeface="Trebuchet MS"/>
              </a:rPr>
              <a:t>que 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aporten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millores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tant</a:t>
            </a:r>
            <a:r>
              <a:rPr dirty="0" sz="1000" spc="-25">
                <a:latin typeface="Trebuchet MS"/>
                <a:cs typeface="Trebuchet MS"/>
              </a:rPr>
              <a:t> per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personal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per</a:t>
            </a:r>
            <a:r>
              <a:rPr dirty="0" sz="1000" spc="-30">
                <a:latin typeface="Trebuchet MS"/>
                <a:cs typeface="Trebuchet MS"/>
              </a:rPr>
              <a:t> a </a:t>
            </a:r>
            <a:r>
              <a:rPr dirty="0" sz="1000" spc="-15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visites, </a:t>
            </a:r>
            <a:r>
              <a:rPr dirty="0" sz="1000" spc="15">
                <a:latin typeface="Trebuchet MS"/>
                <a:cs typeface="Trebuchet MS"/>
              </a:rPr>
              <a:t>sense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oblidar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les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persones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amb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mobilitat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reduïda.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6430740"/>
            <a:ext cx="4165600" cy="12934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639"/>
              </a:lnSpc>
              <a:spcBef>
                <a:spcPts val="100"/>
              </a:spcBef>
            </a:pP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2</a:t>
            </a:r>
            <a:r>
              <a:rPr dirty="0" sz="1400" spc="-260" b="1">
                <a:solidFill>
                  <a:srgbClr val="66B364"/>
                </a:solidFill>
                <a:latin typeface="Tahoma"/>
                <a:cs typeface="Tahoma"/>
              </a:rPr>
              <a:t>7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0" b="1">
                <a:solidFill>
                  <a:srgbClr val="66B364"/>
                </a:solidFill>
                <a:latin typeface="Tahoma"/>
                <a:cs typeface="Tahoma"/>
              </a:rPr>
              <a:t>Nou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se</a:t>
            </a:r>
            <a:r>
              <a:rPr dirty="0" sz="1400" spc="-20" b="1">
                <a:solidFill>
                  <a:srgbClr val="66B364"/>
                </a:solidFill>
                <a:latin typeface="Tahoma"/>
                <a:cs typeface="Tahoma"/>
              </a:rPr>
              <a:t>r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vei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per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ciutadania:</a:t>
            </a:r>
            <a:endParaRPr sz="1400">
              <a:latin typeface="Tahoma"/>
              <a:cs typeface="Tahoma"/>
            </a:endParaRPr>
          </a:p>
          <a:p>
            <a:pPr marL="12700" marR="506730">
              <a:lnSpc>
                <a:spcPts val="1600"/>
              </a:lnSpc>
              <a:spcBef>
                <a:spcPts val="80"/>
              </a:spcBef>
            </a:pP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Registre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vehicles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mobilitat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personal 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(VMP)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30">
                <a:latin typeface="Trebuchet MS"/>
                <a:cs typeface="Trebuchet MS"/>
              </a:rPr>
              <a:t>El Registre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VMP, </a:t>
            </a:r>
            <a:r>
              <a:rPr dirty="0" sz="1000" spc="-40">
                <a:latin typeface="Trebuchet MS"/>
                <a:cs typeface="Trebuchet MS"/>
              </a:rPr>
              <a:t>bicicletes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cicles de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dues </a:t>
            </a:r>
            <a:r>
              <a:rPr dirty="0" sz="1000" spc="-20">
                <a:latin typeface="Trebuchet MS"/>
                <a:cs typeface="Trebuchet MS"/>
              </a:rPr>
              <a:t>rodes </a:t>
            </a:r>
            <a:r>
              <a:rPr dirty="0" sz="1000" spc="-45">
                <a:latin typeface="Trebuchet MS"/>
                <a:cs typeface="Trebuchet MS"/>
              </a:rPr>
              <a:t>fomenta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segura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vegada,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15">
                <a:latin typeface="Trebuchet MS"/>
                <a:cs typeface="Trebuchet MS"/>
              </a:rPr>
              <a:t>disposar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30">
                <a:latin typeface="Trebuchet MS"/>
                <a:cs typeface="Trebuchet MS"/>
              </a:rPr>
              <a:t>ordenació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resol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problemes de </a:t>
            </a:r>
            <a:r>
              <a:rPr dirty="0" sz="1000" spc="-30">
                <a:latin typeface="Trebuchet MS"/>
                <a:cs typeface="Trebuchet MS"/>
              </a:rPr>
              <a:t>convivència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l’espai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públic.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0004" y="6462003"/>
            <a:ext cx="2159990" cy="2198370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1440002"/>
            <a:ext cx="2699994" cy="1440002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3032988"/>
            <a:ext cx="2699994" cy="1440014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4625987"/>
            <a:ext cx="2699994" cy="1440014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1699260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70" b="1">
                <a:latin typeface="Tahoma"/>
                <a:cs typeface="Tahoma"/>
              </a:rPr>
              <a:t>Biodiversitat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4" y="2296924"/>
            <a:ext cx="4166235" cy="2411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28.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Presentació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nou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Pla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estratègic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Zoo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0">
                <a:latin typeface="Trebuchet MS"/>
                <a:cs typeface="Trebuchet MS"/>
              </a:rPr>
              <a:t>proposta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35">
                <a:latin typeface="Trebuchet MS"/>
                <a:cs typeface="Trebuchet MS"/>
              </a:rPr>
              <a:t>perspectiva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funció social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segle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XXI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comprèn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visió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compartida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d’actors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polítics</a:t>
            </a:r>
            <a:r>
              <a:rPr dirty="0" sz="1000" spc="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futur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30">
                <a:latin typeface="Trebuchet MS"/>
                <a:cs typeface="Trebuchet MS"/>
              </a:rPr>
              <a:t>funció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públic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revisió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fons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>
                <a:latin typeface="Trebuchet MS"/>
                <a:cs typeface="Trebuchet MS"/>
              </a:rPr>
              <a:t>bases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funcionament. </a:t>
            </a: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pren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referència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treballs </a:t>
            </a:r>
            <a:r>
              <a:rPr dirty="0" sz="1000" spc="-55">
                <a:latin typeface="Trebuchet MS"/>
                <a:cs typeface="Trebuchet MS"/>
              </a:rPr>
              <a:t>d’altres </a:t>
            </a:r>
            <a:r>
              <a:rPr dirty="0" sz="1000" spc="-20">
                <a:latin typeface="Trebuchet MS"/>
                <a:cs typeface="Trebuchet MS"/>
              </a:rPr>
              <a:t>zoos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Nova </a:t>
            </a:r>
            <a:r>
              <a:rPr dirty="0" sz="1000" spc="-55">
                <a:latin typeface="Trebuchet MS"/>
                <a:cs typeface="Trebuchet MS"/>
              </a:rPr>
              <a:t>York, </a:t>
            </a:r>
            <a:r>
              <a:rPr dirty="0" sz="1000" spc="-15">
                <a:latin typeface="Trebuchet MS"/>
                <a:cs typeface="Trebuchet MS"/>
              </a:rPr>
              <a:t>Londres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15">
                <a:latin typeface="Trebuchet MS"/>
                <a:cs typeface="Trebuchet MS"/>
              </a:rPr>
              <a:t>San </a:t>
            </a:r>
            <a:r>
              <a:rPr dirty="0" sz="1000" spc="-35">
                <a:latin typeface="Trebuchet MS"/>
                <a:cs typeface="Trebuchet MS"/>
              </a:rPr>
              <a:t>Diego,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basa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desenvolupament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eixos: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5"/>
              </a:spcBef>
              <a:buChar char="-"/>
              <a:tabLst>
                <a:tab pos="85090" algn="l"/>
              </a:tabLst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conservació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d’espècies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estiguin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amenaçades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perill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d’extinció,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fauna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autòctona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mediterrània.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-"/>
            </a:pPr>
            <a:endParaRPr sz="850">
              <a:latin typeface="Trebuchet MS"/>
              <a:cs typeface="Trebuchet MS"/>
            </a:endParaRPr>
          </a:p>
          <a:p>
            <a:pPr algn="just" marL="82550" indent="-70485">
              <a:lnSpc>
                <a:spcPct val="100000"/>
              </a:lnSpc>
              <a:buChar char="-"/>
              <a:tabLst>
                <a:tab pos="83185" algn="l"/>
              </a:tabLst>
            </a:pPr>
            <a:r>
              <a:rPr dirty="0" sz="1000" spc="-45">
                <a:latin typeface="Trebuchet MS"/>
                <a:cs typeface="Trebuchet MS"/>
              </a:rPr>
              <a:t>L’impuls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recerca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natura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millorin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situació.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rebuchet MS"/>
              <a:buChar char="-"/>
            </a:pPr>
            <a:endParaRPr sz="850">
              <a:latin typeface="Trebuchet MS"/>
              <a:cs typeface="Trebuchet MS"/>
            </a:endParaRPr>
          </a:p>
          <a:p>
            <a:pPr algn="just" marL="90170" indent="-78105">
              <a:lnSpc>
                <a:spcPct val="100000"/>
              </a:lnSpc>
              <a:buChar char="-"/>
              <a:tabLst>
                <a:tab pos="90805" algn="l"/>
              </a:tabLst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intensificació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funció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educativa.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4" y="5078624"/>
            <a:ext cx="4166235" cy="3611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29.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Conservació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in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situ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ex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situ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Zoo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40">
                <a:latin typeface="Trebuchet MS"/>
                <a:cs typeface="Trebuchet MS"/>
              </a:rPr>
              <a:t>Un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objectius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passa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intervenir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activament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conservació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biodiversitat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hàbitats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naturals,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95">
                <a:latin typeface="Trebuchet MS"/>
                <a:cs typeface="Trebuchet MS"/>
              </a:rPr>
              <a:t>tot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vinculat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recerca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científica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divulgació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coneixement.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5">
                <a:latin typeface="Trebuchet MS"/>
                <a:cs typeface="Trebuchet MS"/>
              </a:rPr>
              <a:t>Actualment </a:t>
            </a:r>
            <a:r>
              <a:rPr dirty="0" sz="1000" spc="-40">
                <a:latin typeface="Trebuchet MS"/>
                <a:cs typeface="Trebuchet MS"/>
              </a:rPr>
              <a:t>participem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30">
                <a:latin typeface="Trebuchet MS"/>
                <a:cs typeface="Trebuchet MS"/>
              </a:rPr>
              <a:t>97 </a:t>
            </a:r>
            <a:r>
              <a:rPr dirty="0" sz="1000" spc="-20">
                <a:latin typeface="Trebuchet MS"/>
                <a:cs typeface="Trebuchet MS"/>
              </a:rPr>
              <a:t>programes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l’Associació </a:t>
            </a:r>
            <a:r>
              <a:rPr dirty="0" sz="1000" spc="-20">
                <a:latin typeface="Trebuchet MS"/>
                <a:cs typeface="Trebuchet MS"/>
              </a:rPr>
              <a:t>Europea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Zoos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Aquaris </a:t>
            </a:r>
            <a:r>
              <a:rPr dirty="0" sz="1000">
                <a:latin typeface="Trebuchet MS"/>
                <a:cs typeface="Trebuchet MS"/>
              </a:rPr>
              <a:t>(EAZA)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55">
                <a:latin typeface="Trebuchet MS"/>
                <a:cs typeface="Trebuchet MS"/>
              </a:rPr>
              <a:t>ex </a:t>
            </a:r>
            <a:r>
              <a:rPr dirty="0" sz="1000" spc="-35">
                <a:latin typeface="Trebuchet MS"/>
                <a:cs typeface="Trebuchet MS"/>
              </a:rPr>
              <a:t>situ </a:t>
            </a:r>
            <a:r>
              <a:rPr dirty="0" sz="1000" spc="-30">
                <a:latin typeface="Trebuchet MS"/>
                <a:cs typeface="Trebuchet MS"/>
              </a:rPr>
              <a:t>d’espècies </a:t>
            </a:r>
            <a:r>
              <a:rPr dirty="0" sz="1000" spc="-15">
                <a:latin typeface="Trebuchet MS"/>
                <a:cs typeface="Trebuchet MS"/>
              </a:rPr>
              <a:t>amenaçades </a:t>
            </a:r>
            <a:r>
              <a:rPr dirty="0" sz="1000" spc="-20">
                <a:latin typeface="Trebuchet MS"/>
                <a:cs typeface="Trebuchet MS"/>
              </a:rPr>
              <a:t>(European </a:t>
            </a:r>
            <a:r>
              <a:rPr dirty="0" sz="1000" spc="-5">
                <a:latin typeface="Trebuchet MS"/>
                <a:cs typeface="Trebuchet MS"/>
              </a:rPr>
              <a:t>Endan-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gered </a:t>
            </a:r>
            <a:r>
              <a:rPr dirty="0" sz="1000" spc="-10">
                <a:latin typeface="Trebuchet MS"/>
                <a:cs typeface="Trebuchet MS"/>
              </a:rPr>
              <a:t>Species </a:t>
            </a:r>
            <a:r>
              <a:rPr dirty="0" sz="1000" spc="-20">
                <a:latin typeface="Trebuchet MS"/>
                <a:cs typeface="Trebuchet MS"/>
              </a:rPr>
              <a:t>Programmes, </a:t>
            </a:r>
            <a:r>
              <a:rPr dirty="0" sz="1000" spc="-35">
                <a:latin typeface="Trebuchet MS"/>
                <a:cs typeface="Trebuchet MS"/>
              </a:rPr>
              <a:t>EEP,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European </a:t>
            </a:r>
            <a:r>
              <a:rPr dirty="0" sz="1000" spc="-10">
                <a:latin typeface="Trebuchet MS"/>
                <a:cs typeface="Trebuchet MS"/>
              </a:rPr>
              <a:t>StudBooks, </a:t>
            </a:r>
            <a:r>
              <a:rPr dirty="0" sz="1000" spc="10">
                <a:latin typeface="Trebuchet MS"/>
                <a:cs typeface="Trebuchet MS"/>
              </a:rPr>
              <a:t>ESB). </a:t>
            </a:r>
            <a:r>
              <a:rPr dirty="0" sz="1000" spc="35">
                <a:latin typeface="Trebuchet MS"/>
                <a:cs typeface="Trebuchet MS"/>
              </a:rPr>
              <a:t>Més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114">
                <a:latin typeface="Trebuchet MS"/>
                <a:cs typeface="Trebuchet MS"/>
              </a:rPr>
              <a:t>85%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espècies que </a:t>
            </a:r>
            <a:r>
              <a:rPr dirty="0" sz="1000" spc="-50">
                <a:latin typeface="Trebuchet MS"/>
                <a:cs typeface="Trebuchet MS"/>
              </a:rPr>
              <a:t>allotgem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20">
                <a:latin typeface="Trebuchet MS"/>
                <a:cs typeface="Trebuchet MS"/>
              </a:rPr>
              <a:t>incloses 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Llista </a:t>
            </a:r>
            <a:r>
              <a:rPr dirty="0" sz="1000" spc="-50">
                <a:latin typeface="Trebuchet MS"/>
                <a:cs typeface="Trebuchet MS"/>
              </a:rPr>
              <a:t>Vermella </a:t>
            </a:r>
            <a:r>
              <a:rPr dirty="0" sz="1000" spc="-20">
                <a:latin typeface="Trebuchet MS"/>
                <a:cs typeface="Trebuchet MS"/>
              </a:rPr>
              <a:t>d’Espècies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Amenaçades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Unió </a:t>
            </a:r>
            <a:r>
              <a:rPr dirty="0" sz="1000" spc="-35">
                <a:latin typeface="Trebuchet MS"/>
                <a:cs typeface="Trebuchet MS"/>
              </a:rPr>
              <a:t>Internacional 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Conservació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Natura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(UICN)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últims </a:t>
            </a:r>
            <a:r>
              <a:rPr dirty="0" sz="1000" spc="-25">
                <a:latin typeface="Trebuchet MS"/>
                <a:cs typeface="Trebuchet MS"/>
              </a:rPr>
              <a:t>anys, </a:t>
            </a:r>
            <a:r>
              <a:rPr dirty="0" sz="1000" spc="-35">
                <a:latin typeface="Trebuchet MS"/>
                <a:cs typeface="Trebuchet MS"/>
              </a:rPr>
              <a:t>gairebé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14">
                <a:latin typeface="Trebuchet MS"/>
                <a:cs typeface="Trebuchet MS"/>
              </a:rPr>
              <a:t>30%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animals </a:t>
            </a:r>
            <a:r>
              <a:rPr dirty="0" sz="1000" spc="-10">
                <a:latin typeface="Trebuchet MS"/>
                <a:cs typeface="Trebuchet MS"/>
              </a:rPr>
              <a:t>nascuts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60">
                <a:latin typeface="Trebuchet MS"/>
                <a:cs typeface="Trebuchet MS"/>
              </a:rPr>
              <a:t>sortit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15">
                <a:latin typeface="Trebuchet MS"/>
                <a:cs typeface="Trebuchet MS"/>
              </a:rPr>
              <a:t>ho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45">
                <a:latin typeface="Trebuchet MS"/>
                <a:cs typeface="Trebuchet MS"/>
              </a:rPr>
              <a:t>alliberats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50">
                <a:latin typeface="Trebuchet MS"/>
                <a:cs typeface="Trebuchet MS"/>
              </a:rPr>
              <a:t>natural.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5">
                <a:latin typeface="Trebuchet MS"/>
                <a:cs typeface="Trebuchet MS"/>
              </a:rPr>
              <a:t>Així,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celebrat </a:t>
            </a:r>
            <a:r>
              <a:rPr dirty="0" sz="1000" spc="30">
                <a:latin typeface="Trebuchet MS"/>
                <a:cs typeface="Trebuchet MS"/>
              </a:rPr>
              <a:t>40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protecció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biodiversitat al </a:t>
            </a:r>
            <a:r>
              <a:rPr dirty="0" sz="1000" spc="-10">
                <a:latin typeface="Trebuchet MS"/>
                <a:cs typeface="Trebuchet MS"/>
              </a:rPr>
              <a:t>Parc </a:t>
            </a:r>
            <a:r>
              <a:rPr dirty="0" sz="1000" spc="-30">
                <a:latin typeface="Trebuchet MS"/>
                <a:cs typeface="Trebuchet MS"/>
              </a:rPr>
              <a:t>Natural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Montseny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l’escola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natura </a:t>
            </a:r>
            <a:r>
              <a:rPr dirty="0" sz="1000" spc="-5">
                <a:latin typeface="Trebuchet MS"/>
                <a:cs typeface="Trebuchet MS"/>
              </a:rPr>
              <a:t>Can </a:t>
            </a:r>
            <a:r>
              <a:rPr dirty="0" sz="1000" spc="-45">
                <a:latin typeface="Trebuchet MS"/>
                <a:cs typeface="Trebuchet MS"/>
              </a:rPr>
              <a:t>Lleonart </a:t>
            </a:r>
            <a:r>
              <a:rPr dirty="0" sz="1000" spc="-20">
                <a:latin typeface="Trebuchet MS"/>
                <a:cs typeface="Trebuchet MS"/>
              </a:rPr>
              <a:t>impulsada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participació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program</a:t>
            </a:r>
            <a:r>
              <a:rPr dirty="0" u="sng" sz="1000" spc="-3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a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LIF</a:t>
            </a:r>
            <a:r>
              <a:rPr dirty="0" u="sng" sz="1000" spc="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E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de</a:t>
            </a:r>
            <a:r>
              <a:rPr dirty="0" u="sng" sz="1000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l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-1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T</a:t>
            </a:r>
            <a:r>
              <a:rPr dirty="0" u="sng" sz="1000" spc="-8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rit</a:t>
            </a:r>
            <a:r>
              <a:rPr dirty="0" u="sng" sz="1000" spc="-4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ó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de</a:t>
            </a:r>
            <a:r>
              <a:rPr dirty="0" u="sng" sz="1000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l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 </a:t>
            </a:r>
            <a:r>
              <a:rPr dirty="0" u="sng" sz="1000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Montsen</a:t>
            </a:r>
            <a:r>
              <a:rPr dirty="0" u="sng" sz="1000" spc="-8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y</a:t>
            </a:r>
            <a:r>
              <a:rPr dirty="0" u="sng" sz="1000" spc="-9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Són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exemples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conservació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 </a:t>
            </a:r>
            <a:r>
              <a:rPr dirty="0" sz="1000" spc="-35">
                <a:latin typeface="Trebuchet MS"/>
                <a:cs typeface="Trebuchet MS"/>
              </a:rPr>
              <a:t>situ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dècada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cooperació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Senegal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3"/>
              </a:rPr>
              <a:t>conservació de </a:t>
            </a:r>
            <a:r>
              <a:rPr dirty="0" u="sng" sz="1000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3"/>
              </a:rPr>
              <a:t>la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3"/>
              </a:rPr>
              <a:t>fauna </a:t>
            </a:r>
            <a:r>
              <a:rPr dirty="0" u="sng" sz="1000" spc="-4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3"/>
              </a:rPr>
              <a:t>del </a:t>
            </a:r>
            <a:r>
              <a:rPr dirty="0" u="sng" sz="1000" spc="-1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3"/>
              </a:rPr>
              <a:t>Sahel</a:t>
            </a:r>
            <a:r>
              <a:rPr dirty="0" sz="1000" spc="-15">
                <a:solidFill>
                  <a:srgbClr val="275B9B"/>
                </a:solidFill>
                <a:latin typeface="Trebuchet MS"/>
                <a:cs typeface="Trebuchet MS"/>
                <a:hlinkClick r:id="rId3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conjuntament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5">
                <a:latin typeface="Trebuchet MS"/>
                <a:cs typeface="Trebuchet MS"/>
              </a:rPr>
              <a:t>l’Estació </a:t>
            </a:r>
            <a:r>
              <a:rPr dirty="0" sz="1000" spc="-40">
                <a:latin typeface="Trebuchet MS"/>
                <a:cs typeface="Trebuchet MS"/>
              </a:rPr>
              <a:t>Exper-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imental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Zones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Àrides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CSIC.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68" y="5166004"/>
            <a:ext cx="2696425" cy="1565998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0943" y="6912000"/>
            <a:ext cx="2159050" cy="1800002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0943" y="2372004"/>
            <a:ext cx="2159050" cy="2218004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40943" y="8892006"/>
            <a:ext cx="2159050" cy="1799995"/>
          </a:xfrm>
          <a:prstGeom prst="rect">
            <a:avLst/>
          </a:prstGeom>
        </p:spPr>
      </p:pic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44794" y="584987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3140527" y="6233424"/>
            <a:ext cx="1501775" cy="2296160"/>
            <a:chOff x="3140527" y="6233424"/>
            <a:chExt cx="1501775" cy="2296160"/>
          </a:xfrm>
        </p:grpSpPr>
        <p:sp>
          <p:nvSpPr>
            <p:cNvPr id="4" name="object 4"/>
            <p:cNvSpPr/>
            <p:nvPr/>
          </p:nvSpPr>
          <p:spPr>
            <a:xfrm>
              <a:off x="3569089" y="6233424"/>
              <a:ext cx="1073150" cy="1019810"/>
            </a:xfrm>
            <a:custGeom>
              <a:avLst/>
              <a:gdLst/>
              <a:ahLst/>
              <a:cxnLst/>
              <a:rect l="l" t="t" r="r" b="b"/>
              <a:pathLst>
                <a:path w="1073150" h="1019809">
                  <a:moveTo>
                    <a:pt x="1072959" y="0"/>
                  </a:moveTo>
                  <a:lnTo>
                    <a:pt x="360083" y="0"/>
                  </a:lnTo>
                  <a:lnTo>
                    <a:pt x="358417" y="51591"/>
                  </a:lnTo>
                  <a:lnTo>
                    <a:pt x="353490" y="102305"/>
                  </a:lnTo>
                  <a:lnTo>
                    <a:pt x="345405" y="152037"/>
                  </a:lnTo>
                  <a:lnTo>
                    <a:pt x="334264" y="200685"/>
                  </a:lnTo>
                  <a:lnTo>
                    <a:pt x="320173" y="248146"/>
                  </a:lnTo>
                  <a:lnTo>
                    <a:pt x="303234" y="294318"/>
                  </a:lnTo>
                  <a:lnTo>
                    <a:pt x="283551" y="339097"/>
                  </a:lnTo>
                  <a:lnTo>
                    <a:pt x="261227" y="382381"/>
                  </a:lnTo>
                  <a:lnTo>
                    <a:pt x="236367" y="424066"/>
                  </a:lnTo>
                  <a:lnTo>
                    <a:pt x="209072" y="464051"/>
                  </a:lnTo>
                  <a:lnTo>
                    <a:pt x="179448" y="502232"/>
                  </a:lnTo>
                  <a:lnTo>
                    <a:pt x="147597" y="538506"/>
                  </a:lnTo>
                  <a:lnTo>
                    <a:pt x="113623" y="572771"/>
                  </a:lnTo>
                  <a:lnTo>
                    <a:pt x="77630" y="604924"/>
                  </a:lnTo>
                  <a:lnTo>
                    <a:pt x="39721" y="634862"/>
                  </a:lnTo>
                  <a:lnTo>
                    <a:pt x="0" y="662482"/>
                  </a:lnTo>
                  <a:lnTo>
                    <a:pt x="50251" y="676537"/>
                  </a:lnTo>
                  <a:lnTo>
                    <a:pt x="99852" y="692101"/>
                  </a:lnTo>
                  <a:lnTo>
                    <a:pt x="148776" y="709147"/>
                  </a:lnTo>
                  <a:lnTo>
                    <a:pt x="196999" y="727647"/>
                  </a:lnTo>
                  <a:lnTo>
                    <a:pt x="244494" y="747575"/>
                  </a:lnTo>
                  <a:lnTo>
                    <a:pt x="291238" y="768904"/>
                  </a:lnTo>
                  <a:lnTo>
                    <a:pt x="337204" y="791608"/>
                  </a:lnTo>
                  <a:lnTo>
                    <a:pt x="382367" y="815659"/>
                  </a:lnTo>
                  <a:lnTo>
                    <a:pt x="426702" y="841030"/>
                  </a:lnTo>
                  <a:lnTo>
                    <a:pt x="470185" y="867695"/>
                  </a:lnTo>
                  <a:lnTo>
                    <a:pt x="512788" y="895626"/>
                  </a:lnTo>
                  <a:lnTo>
                    <a:pt x="554488" y="924797"/>
                  </a:lnTo>
                  <a:lnTo>
                    <a:pt x="595259" y="955181"/>
                  </a:lnTo>
                  <a:lnTo>
                    <a:pt x="635075" y="986750"/>
                  </a:lnTo>
                  <a:lnTo>
                    <a:pt x="673912" y="1019479"/>
                  </a:lnTo>
                  <a:lnTo>
                    <a:pt x="705643" y="983991"/>
                  </a:lnTo>
                  <a:lnTo>
                    <a:pt x="736258" y="947510"/>
                  </a:lnTo>
                  <a:lnTo>
                    <a:pt x="765731" y="910062"/>
                  </a:lnTo>
                  <a:lnTo>
                    <a:pt x="794034" y="871675"/>
                  </a:lnTo>
                  <a:lnTo>
                    <a:pt x="821139" y="832376"/>
                  </a:lnTo>
                  <a:lnTo>
                    <a:pt x="847019" y="792192"/>
                  </a:lnTo>
                  <a:lnTo>
                    <a:pt x="871647" y="751151"/>
                  </a:lnTo>
                  <a:lnTo>
                    <a:pt x="894995" y="709279"/>
                  </a:lnTo>
                  <a:lnTo>
                    <a:pt x="917036" y="666603"/>
                  </a:lnTo>
                  <a:lnTo>
                    <a:pt x="937742" y="623152"/>
                  </a:lnTo>
                  <a:lnTo>
                    <a:pt x="957085" y="578951"/>
                  </a:lnTo>
                  <a:lnTo>
                    <a:pt x="975039" y="534029"/>
                  </a:lnTo>
                  <a:lnTo>
                    <a:pt x="991576" y="488412"/>
                  </a:lnTo>
                  <a:lnTo>
                    <a:pt x="1006668" y="442127"/>
                  </a:lnTo>
                  <a:lnTo>
                    <a:pt x="1020288" y="395201"/>
                  </a:lnTo>
                  <a:lnTo>
                    <a:pt x="1032409" y="347663"/>
                  </a:lnTo>
                  <a:lnTo>
                    <a:pt x="1043002" y="299538"/>
                  </a:lnTo>
                  <a:lnTo>
                    <a:pt x="1052041" y="250854"/>
                  </a:lnTo>
                  <a:lnTo>
                    <a:pt x="1059498" y="201638"/>
                  </a:lnTo>
                  <a:lnTo>
                    <a:pt x="1065346" y="151918"/>
                  </a:lnTo>
                  <a:lnTo>
                    <a:pt x="1069557" y="101720"/>
                  </a:lnTo>
                  <a:lnTo>
                    <a:pt x="1072104" y="51071"/>
                  </a:lnTo>
                  <a:lnTo>
                    <a:pt x="1072959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3140527" y="7025716"/>
              <a:ext cx="1501775" cy="1504315"/>
            </a:xfrm>
            <a:custGeom>
              <a:avLst/>
              <a:gdLst/>
              <a:ahLst/>
              <a:cxnLst/>
              <a:rect l="l" t="t" r="r" b="b"/>
              <a:pathLst>
                <a:path w="1501775" h="1504315">
                  <a:moveTo>
                    <a:pt x="0" y="0"/>
                  </a:moveTo>
                  <a:lnTo>
                    <a:pt x="0" y="713905"/>
                  </a:lnTo>
                  <a:lnTo>
                    <a:pt x="47970" y="715349"/>
                  </a:lnTo>
                  <a:lnTo>
                    <a:pt x="95190" y="719626"/>
                  </a:lnTo>
                  <a:lnTo>
                    <a:pt x="141576" y="726653"/>
                  </a:lnTo>
                  <a:lnTo>
                    <a:pt x="187046" y="736346"/>
                  </a:lnTo>
                  <a:lnTo>
                    <a:pt x="231516" y="748622"/>
                  </a:lnTo>
                  <a:lnTo>
                    <a:pt x="274903" y="763399"/>
                  </a:lnTo>
                  <a:lnTo>
                    <a:pt x="317123" y="780592"/>
                  </a:lnTo>
                  <a:lnTo>
                    <a:pt x="358095" y="800118"/>
                  </a:lnTo>
                  <a:lnTo>
                    <a:pt x="397734" y="821895"/>
                  </a:lnTo>
                  <a:lnTo>
                    <a:pt x="435958" y="845838"/>
                  </a:lnTo>
                  <a:lnTo>
                    <a:pt x="472683" y="871865"/>
                  </a:lnTo>
                  <a:lnTo>
                    <a:pt x="507827" y="899892"/>
                  </a:lnTo>
                  <a:lnTo>
                    <a:pt x="541306" y="929837"/>
                  </a:lnTo>
                  <a:lnTo>
                    <a:pt x="573036" y="961615"/>
                  </a:lnTo>
                  <a:lnTo>
                    <a:pt x="602936" y="995144"/>
                  </a:lnTo>
                  <a:lnTo>
                    <a:pt x="630921" y="1030340"/>
                  </a:lnTo>
                  <a:lnTo>
                    <a:pt x="656909" y="1067120"/>
                  </a:lnTo>
                  <a:lnTo>
                    <a:pt x="680816" y="1105401"/>
                  </a:lnTo>
                  <a:lnTo>
                    <a:pt x="702560" y="1145100"/>
                  </a:lnTo>
                  <a:lnTo>
                    <a:pt x="722057" y="1186133"/>
                  </a:lnTo>
                  <a:lnTo>
                    <a:pt x="739224" y="1228417"/>
                  </a:lnTo>
                  <a:lnTo>
                    <a:pt x="753978" y="1271869"/>
                  </a:lnTo>
                  <a:lnTo>
                    <a:pt x="766236" y="1316405"/>
                  </a:lnTo>
                  <a:lnTo>
                    <a:pt x="775915" y="1361943"/>
                  </a:lnTo>
                  <a:lnTo>
                    <a:pt x="782931" y="1408398"/>
                  </a:lnTo>
                  <a:lnTo>
                    <a:pt x="787202" y="1455688"/>
                  </a:lnTo>
                  <a:lnTo>
                    <a:pt x="788644" y="1503730"/>
                  </a:lnTo>
                  <a:lnTo>
                    <a:pt x="1501521" y="1503730"/>
                  </a:lnTo>
                  <a:lnTo>
                    <a:pt x="1500748" y="1455138"/>
                  </a:lnTo>
                  <a:lnTo>
                    <a:pt x="1498444" y="1406926"/>
                  </a:lnTo>
                  <a:lnTo>
                    <a:pt x="1494634" y="1359117"/>
                  </a:lnTo>
                  <a:lnTo>
                    <a:pt x="1489340" y="1311736"/>
                  </a:lnTo>
                  <a:lnTo>
                    <a:pt x="1482587" y="1264805"/>
                  </a:lnTo>
                  <a:lnTo>
                    <a:pt x="1474397" y="1218348"/>
                  </a:lnTo>
                  <a:lnTo>
                    <a:pt x="1464794" y="1172390"/>
                  </a:lnTo>
                  <a:lnTo>
                    <a:pt x="1453802" y="1126952"/>
                  </a:lnTo>
                  <a:lnTo>
                    <a:pt x="1441444" y="1082060"/>
                  </a:lnTo>
                  <a:lnTo>
                    <a:pt x="1427744" y="1037735"/>
                  </a:lnTo>
                  <a:lnTo>
                    <a:pt x="1412724" y="994003"/>
                  </a:lnTo>
                  <a:lnTo>
                    <a:pt x="1396409" y="950886"/>
                  </a:lnTo>
                  <a:lnTo>
                    <a:pt x="1378822" y="908408"/>
                  </a:lnTo>
                  <a:lnTo>
                    <a:pt x="1359986" y="866592"/>
                  </a:lnTo>
                  <a:lnTo>
                    <a:pt x="1339926" y="825462"/>
                  </a:lnTo>
                  <a:lnTo>
                    <a:pt x="1318664" y="785042"/>
                  </a:lnTo>
                  <a:lnTo>
                    <a:pt x="1296224" y="745354"/>
                  </a:lnTo>
                  <a:lnTo>
                    <a:pt x="1272629" y="706423"/>
                  </a:lnTo>
                  <a:lnTo>
                    <a:pt x="1247903" y="668272"/>
                  </a:lnTo>
                  <a:lnTo>
                    <a:pt x="1222070" y="630924"/>
                  </a:lnTo>
                  <a:lnTo>
                    <a:pt x="1195152" y="594404"/>
                  </a:lnTo>
                  <a:lnTo>
                    <a:pt x="1167174" y="558734"/>
                  </a:lnTo>
                  <a:lnTo>
                    <a:pt x="1138159" y="523938"/>
                  </a:lnTo>
                  <a:lnTo>
                    <a:pt x="1108130" y="490039"/>
                  </a:lnTo>
                  <a:lnTo>
                    <a:pt x="1077110" y="457062"/>
                  </a:lnTo>
                  <a:lnTo>
                    <a:pt x="1045125" y="425029"/>
                  </a:lnTo>
                  <a:lnTo>
                    <a:pt x="1012196" y="393965"/>
                  </a:lnTo>
                  <a:lnTo>
                    <a:pt x="978347" y="363892"/>
                  </a:lnTo>
                  <a:lnTo>
                    <a:pt x="943602" y="334834"/>
                  </a:lnTo>
                  <a:lnTo>
                    <a:pt x="907984" y="306815"/>
                  </a:lnTo>
                  <a:lnTo>
                    <a:pt x="871517" y="279858"/>
                  </a:lnTo>
                  <a:lnTo>
                    <a:pt x="834224" y="253987"/>
                  </a:lnTo>
                  <a:lnTo>
                    <a:pt x="796129" y="229225"/>
                  </a:lnTo>
                  <a:lnTo>
                    <a:pt x="757255" y="205596"/>
                  </a:lnTo>
                  <a:lnTo>
                    <a:pt x="717626" y="183123"/>
                  </a:lnTo>
                  <a:lnTo>
                    <a:pt x="677265" y="161830"/>
                  </a:lnTo>
                  <a:lnTo>
                    <a:pt x="636196" y="141740"/>
                  </a:lnTo>
                  <a:lnTo>
                    <a:pt x="594441" y="122877"/>
                  </a:lnTo>
                  <a:lnTo>
                    <a:pt x="552026" y="105264"/>
                  </a:lnTo>
                  <a:lnTo>
                    <a:pt x="508972" y="88925"/>
                  </a:lnTo>
                  <a:lnTo>
                    <a:pt x="465304" y="73884"/>
                  </a:lnTo>
                  <a:lnTo>
                    <a:pt x="421046" y="60163"/>
                  </a:lnTo>
                  <a:lnTo>
                    <a:pt x="376219" y="47787"/>
                  </a:lnTo>
                  <a:lnTo>
                    <a:pt x="330849" y="36779"/>
                  </a:lnTo>
                  <a:lnTo>
                    <a:pt x="284958" y="27162"/>
                  </a:lnTo>
                  <a:lnTo>
                    <a:pt x="238571" y="18961"/>
                  </a:lnTo>
                  <a:lnTo>
                    <a:pt x="191709" y="12197"/>
                  </a:lnTo>
                  <a:lnTo>
                    <a:pt x="144398" y="6896"/>
                  </a:lnTo>
                  <a:lnTo>
                    <a:pt x="96661" y="3080"/>
                  </a:lnTo>
                  <a:lnTo>
                    <a:pt x="48520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/>
          <p:cNvSpPr/>
          <p:nvPr/>
        </p:nvSpPr>
        <p:spPr>
          <a:xfrm>
            <a:off x="946264" y="4531754"/>
            <a:ext cx="1986280" cy="714375"/>
          </a:xfrm>
          <a:custGeom>
            <a:avLst/>
            <a:gdLst/>
            <a:ahLst/>
            <a:cxnLst/>
            <a:rect l="l" t="t" r="r" b="b"/>
            <a:pathLst>
              <a:path w="1986280" h="714375">
                <a:moveTo>
                  <a:pt x="1985860" y="0"/>
                </a:moveTo>
                <a:lnTo>
                  <a:pt x="0" y="0"/>
                </a:lnTo>
                <a:lnTo>
                  <a:pt x="0" y="713905"/>
                </a:lnTo>
                <a:lnTo>
                  <a:pt x="1985860" y="713905"/>
                </a:lnTo>
                <a:lnTo>
                  <a:pt x="1985860" y="0"/>
                </a:lnTo>
                <a:close/>
              </a:path>
            </a:pathLst>
          </a:custGeom>
          <a:solidFill>
            <a:srgbClr val="4B74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84908" y="7030428"/>
            <a:ext cx="947419" cy="714375"/>
          </a:xfrm>
          <a:custGeom>
            <a:avLst/>
            <a:gdLst/>
            <a:ahLst/>
            <a:cxnLst/>
            <a:rect l="l" t="t" r="r" b="b"/>
            <a:pathLst>
              <a:path w="947419" h="714375">
                <a:moveTo>
                  <a:pt x="947216" y="0"/>
                </a:moveTo>
                <a:lnTo>
                  <a:pt x="0" y="0"/>
                </a:lnTo>
                <a:lnTo>
                  <a:pt x="0" y="713905"/>
                </a:lnTo>
                <a:lnTo>
                  <a:pt x="947216" y="713905"/>
                </a:lnTo>
                <a:lnTo>
                  <a:pt x="947216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97889" y="7030428"/>
            <a:ext cx="913765" cy="714375"/>
          </a:xfrm>
          <a:custGeom>
            <a:avLst/>
            <a:gdLst/>
            <a:ahLst/>
            <a:cxnLst/>
            <a:rect l="l" t="t" r="r" b="b"/>
            <a:pathLst>
              <a:path w="913764" h="714375">
                <a:moveTo>
                  <a:pt x="913320" y="0"/>
                </a:moveTo>
                <a:lnTo>
                  <a:pt x="0" y="0"/>
                </a:lnTo>
                <a:lnTo>
                  <a:pt x="0" y="713905"/>
                </a:lnTo>
                <a:lnTo>
                  <a:pt x="913320" y="713905"/>
                </a:lnTo>
                <a:lnTo>
                  <a:pt x="913320" y="0"/>
                </a:lnTo>
                <a:close/>
              </a:path>
            </a:pathLst>
          </a:custGeom>
          <a:solidFill>
            <a:srgbClr val="AD7C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0" y="8458237"/>
            <a:ext cx="713105" cy="1802130"/>
          </a:xfrm>
          <a:custGeom>
            <a:avLst/>
            <a:gdLst/>
            <a:ahLst/>
            <a:cxnLst/>
            <a:rect l="l" t="t" r="r" b="b"/>
            <a:pathLst>
              <a:path w="713105" h="1802129">
                <a:moveTo>
                  <a:pt x="712876" y="0"/>
                </a:moveTo>
                <a:lnTo>
                  <a:pt x="0" y="0"/>
                </a:lnTo>
                <a:lnTo>
                  <a:pt x="0" y="1801761"/>
                </a:lnTo>
                <a:lnTo>
                  <a:pt x="712876" y="1801761"/>
                </a:lnTo>
                <a:lnTo>
                  <a:pt x="712876" y="0"/>
                </a:lnTo>
                <a:close/>
              </a:path>
            </a:pathLst>
          </a:custGeom>
          <a:solidFill>
            <a:srgbClr val="E0C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0" y="6469507"/>
            <a:ext cx="713105" cy="1802130"/>
          </a:xfrm>
          <a:custGeom>
            <a:avLst/>
            <a:gdLst/>
            <a:ahLst/>
            <a:cxnLst/>
            <a:rect l="l" t="t" r="r" b="b"/>
            <a:pathLst>
              <a:path w="713105" h="1802129">
                <a:moveTo>
                  <a:pt x="712876" y="0"/>
                </a:moveTo>
                <a:lnTo>
                  <a:pt x="0" y="0"/>
                </a:lnTo>
                <a:lnTo>
                  <a:pt x="0" y="1801761"/>
                </a:lnTo>
                <a:lnTo>
                  <a:pt x="712876" y="1801761"/>
                </a:lnTo>
                <a:lnTo>
                  <a:pt x="712876" y="0"/>
                </a:lnTo>
                <a:close/>
              </a:path>
            </a:pathLst>
          </a:custGeom>
          <a:solidFill>
            <a:srgbClr val="EC82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0" y="4535716"/>
            <a:ext cx="713105" cy="1746885"/>
          </a:xfrm>
          <a:custGeom>
            <a:avLst/>
            <a:gdLst/>
            <a:ahLst/>
            <a:cxnLst/>
            <a:rect l="l" t="t" r="r" b="b"/>
            <a:pathLst>
              <a:path w="713105" h="1746885">
                <a:moveTo>
                  <a:pt x="712876" y="0"/>
                </a:moveTo>
                <a:lnTo>
                  <a:pt x="0" y="0"/>
                </a:lnTo>
                <a:lnTo>
                  <a:pt x="0" y="1746808"/>
                </a:lnTo>
                <a:lnTo>
                  <a:pt x="712876" y="1746808"/>
                </a:lnTo>
                <a:lnTo>
                  <a:pt x="712876" y="0"/>
                </a:lnTo>
                <a:close/>
              </a:path>
            </a:pathLst>
          </a:custGeom>
          <a:solidFill>
            <a:srgbClr val="365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46264" y="9529089"/>
            <a:ext cx="1986280" cy="714375"/>
          </a:xfrm>
          <a:custGeom>
            <a:avLst/>
            <a:gdLst/>
            <a:ahLst/>
            <a:cxnLst/>
            <a:rect l="l" t="t" r="r" b="b"/>
            <a:pathLst>
              <a:path w="1986280" h="714375">
                <a:moveTo>
                  <a:pt x="1985860" y="0"/>
                </a:moveTo>
                <a:lnTo>
                  <a:pt x="0" y="0"/>
                </a:lnTo>
                <a:lnTo>
                  <a:pt x="0" y="713905"/>
                </a:lnTo>
                <a:lnTo>
                  <a:pt x="1985860" y="713905"/>
                </a:lnTo>
                <a:lnTo>
                  <a:pt x="1985860" y="0"/>
                </a:lnTo>
                <a:close/>
              </a:path>
            </a:pathLst>
          </a:custGeom>
          <a:solidFill>
            <a:srgbClr val="DD13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40527" y="4531760"/>
            <a:ext cx="1501775" cy="1504315"/>
          </a:xfrm>
          <a:custGeom>
            <a:avLst/>
            <a:gdLst/>
            <a:ahLst/>
            <a:cxnLst/>
            <a:rect l="l" t="t" r="r" b="b"/>
            <a:pathLst>
              <a:path w="1501775" h="1504314">
                <a:moveTo>
                  <a:pt x="0" y="0"/>
                </a:moveTo>
                <a:lnTo>
                  <a:pt x="0" y="713905"/>
                </a:lnTo>
                <a:lnTo>
                  <a:pt x="47970" y="715349"/>
                </a:lnTo>
                <a:lnTo>
                  <a:pt x="95190" y="719626"/>
                </a:lnTo>
                <a:lnTo>
                  <a:pt x="141576" y="726652"/>
                </a:lnTo>
                <a:lnTo>
                  <a:pt x="187046" y="736345"/>
                </a:lnTo>
                <a:lnTo>
                  <a:pt x="231516" y="748621"/>
                </a:lnTo>
                <a:lnTo>
                  <a:pt x="274903" y="763397"/>
                </a:lnTo>
                <a:lnTo>
                  <a:pt x="317123" y="780589"/>
                </a:lnTo>
                <a:lnTo>
                  <a:pt x="358095" y="800115"/>
                </a:lnTo>
                <a:lnTo>
                  <a:pt x="397734" y="821890"/>
                </a:lnTo>
                <a:lnTo>
                  <a:pt x="435958" y="845833"/>
                </a:lnTo>
                <a:lnTo>
                  <a:pt x="472683" y="871859"/>
                </a:lnTo>
                <a:lnTo>
                  <a:pt x="507827" y="899885"/>
                </a:lnTo>
                <a:lnTo>
                  <a:pt x="541306" y="929828"/>
                </a:lnTo>
                <a:lnTo>
                  <a:pt x="573036" y="961605"/>
                </a:lnTo>
                <a:lnTo>
                  <a:pt x="602936" y="995132"/>
                </a:lnTo>
                <a:lnTo>
                  <a:pt x="630921" y="1030327"/>
                </a:lnTo>
                <a:lnTo>
                  <a:pt x="656909" y="1067105"/>
                </a:lnTo>
                <a:lnTo>
                  <a:pt x="680816" y="1105384"/>
                </a:lnTo>
                <a:lnTo>
                  <a:pt x="702560" y="1145081"/>
                </a:lnTo>
                <a:lnTo>
                  <a:pt x="722057" y="1186112"/>
                </a:lnTo>
                <a:lnTo>
                  <a:pt x="739224" y="1228394"/>
                </a:lnTo>
                <a:lnTo>
                  <a:pt x="753978" y="1271843"/>
                </a:lnTo>
                <a:lnTo>
                  <a:pt x="766236" y="1316377"/>
                </a:lnTo>
                <a:lnTo>
                  <a:pt x="775915" y="1361912"/>
                </a:lnTo>
                <a:lnTo>
                  <a:pt x="782931" y="1408365"/>
                </a:lnTo>
                <a:lnTo>
                  <a:pt x="787202" y="1455653"/>
                </a:lnTo>
                <a:lnTo>
                  <a:pt x="788644" y="1503692"/>
                </a:lnTo>
                <a:lnTo>
                  <a:pt x="1501521" y="1503692"/>
                </a:lnTo>
                <a:lnTo>
                  <a:pt x="1500748" y="1455102"/>
                </a:lnTo>
                <a:lnTo>
                  <a:pt x="1498444" y="1406892"/>
                </a:lnTo>
                <a:lnTo>
                  <a:pt x="1494634" y="1359085"/>
                </a:lnTo>
                <a:lnTo>
                  <a:pt x="1489340" y="1311706"/>
                </a:lnTo>
                <a:lnTo>
                  <a:pt x="1482587" y="1264777"/>
                </a:lnTo>
                <a:lnTo>
                  <a:pt x="1474397" y="1218322"/>
                </a:lnTo>
                <a:lnTo>
                  <a:pt x="1464794" y="1172365"/>
                </a:lnTo>
                <a:lnTo>
                  <a:pt x="1453802" y="1126930"/>
                </a:lnTo>
                <a:lnTo>
                  <a:pt x="1441444" y="1082038"/>
                </a:lnTo>
                <a:lnTo>
                  <a:pt x="1427744" y="1037716"/>
                </a:lnTo>
                <a:lnTo>
                  <a:pt x="1412724" y="993985"/>
                </a:lnTo>
                <a:lnTo>
                  <a:pt x="1396409" y="950869"/>
                </a:lnTo>
                <a:lnTo>
                  <a:pt x="1378822" y="908392"/>
                </a:lnTo>
                <a:lnTo>
                  <a:pt x="1359986" y="866577"/>
                </a:lnTo>
                <a:lnTo>
                  <a:pt x="1339926" y="825449"/>
                </a:lnTo>
                <a:lnTo>
                  <a:pt x="1318664" y="785029"/>
                </a:lnTo>
                <a:lnTo>
                  <a:pt x="1296224" y="745343"/>
                </a:lnTo>
                <a:lnTo>
                  <a:pt x="1272629" y="706413"/>
                </a:lnTo>
                <a:lnTo>
                  <a:pt x="1247903" y="668262"/>
                </a:lnTo>
                <a:lnTo>
                  <a:pt x="1222070" y="630916"/>
                </a:lnTo>
                <a:lnTo>
                  <a:pt x="1195152" y="594396"/>
                </a:lnTo>
                <a:lnTo>
                  <a:pt x="1167174" y="558727"/>
                </a:lnTo>
                <a:lnTo>
                  <a:pt x="1138159" y="523931"/>
                </a:lnTo>
                <a:lnTo>
                  <a:pt x="1108130" y="490034"/>
                </a:lnTo>
                <a:lnTo>
                  <a:pt x="1077110" y="457057"/>
                </a:lnTo>
                <a:lnTo>
                  <a:pt x="1045125" y="425025"/>
                </a:lnTo>
                <a:lnTo>
                  <a:pt x="1012196" y="393961"/>
                </a:lnTo>
                <a:lnTo>
                  <a:pt x="978347" y="363888"/>
                </a:lnTo>
                <a:lnTo>
                  <a:pt x="943602" y="334831"/>
                </a:lnTo>
                <a:lnTo>
                  <a:pt x="907984" y="306812"/>
                </a:lnTo>
                <a:lnTo>
                  <a:pt x="871517" y="279856"/>
                </a:lnTo>
                <a:lnTo>
                  <a:pt x="834224" y="253985"/>
                </a:lnTo>
                <a:lnTo>
                  <a:pt x="796129" y="229223"/>
                </a:lnTo>
                <a:lnTo>
                  <a:pt x="757255" y="205594"/>
                </a:lnTo>
                <a:lnTo>
                  <a:pt x="717626" y="183121"/>
                </a:lnTo>
                <a:lnTo>
                  <a:pt x="677265" y="161829"/>
                </a:lnTo>
                <a:lnTo>
                  <a:pt x="636196" y="141739"/>
                </a:lnTo>
                <a:lnTo>
                  <a:pt x="594441" y="122876"/>
                </a:lnTo>
                <a:lnTo>
                  <a:pt x="552026" y="105264"/>
                </a:lnTo>
                <a:lnTo>
                  <a:pt x="508972" y="88925"/>
                </a:lnTo>
                <a:lnTo>
                  <a:pt x="465304" y="73884"/>
                </a:lnTo>
                <a:lnTo>
                  <a:pt x="421046" y="60163"/>
                </a:lnTo>
                <a:lnTo>
                  <a:pt x="376219" y="47787"/>
                </a:lnTo>
                <a:lnTo>
                  <a:pt x="330849" y="36779"/>
                </a:lnTo>
                <a:lnTo>
                  <a:pt x="284958" y="27162"/>
                </a:lnTo>
                <a:lnTo>
                  <a:pt x="238571" y="18960"/>
                </a:lnTo>
                <a:lnTo>
                  <a:pt x="191709" y="12197"/>
                </a:lnTo>
                <a:lnTo>
                  <a:pt x="144398" y="6896"/>
                </a:lnTo>
                <a:lnTo>
                  <a:pt x="96661" y="3080"/>
                </a:lnTo>
                <a:lnTo>
                  <a:pt x="48520" y="774"/>
                </a:lnTo>
                <a:lnTo>
                  <a:pt x="0" y="0"/>
                </a:lnTo>
                <a:close/>
              </a:path>
            </a:pathLst>
          </a:custGeom>
          <a:solidFill>
            <a:srgbClr val="489A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40522" y="8739292"/>
            <a:ext cx="1501775" cy="1504315"/>
          </a:xfrm>
          <a:custGeom>
            <a:avLst/>
            <a:gdLst/>
            <a:ahLst/>
            <a:cxnLst/>
            <a:rect l="l" t="t" r="r" b="b"/>
            <a:pathLst>
              <a:path w="1501775" h="1504315">
                <a:moveTo>
                  <a:pt x="1501521" y="0"/>
                </a:moveTo>
                <a:lnTo>
                  <a:pt x="788657" y="0"/>
                </a:lnTo>
                <a:lnTo>
                  <a:pt x="787215" y="48039"/>
                </a:lnTo>
                <a:lnTo>
                  <a:pt x="782944" y="95326"/>
                </a:lnTo>
                <a:lnTo>
                  <a:pt x="775927" y="141780"/>
                </a:lnTo>
                <a:lnTo>
                  <a:pt x="766248" y="187315"/>
                </a:lnTo>
                <a:lnTo>
                  <a:pt x="753990" y="231849"/>
                </a:lnTo>
                <a:lnTo>
                  <a:pt x="739235" y="275299"/>
                </a:lnTo>
                <a:lnTo>
                  <a:pt x="722068" y="317582"/>
                </a:lnTo>
                <a:lnTo>
                  <a:pt x="702570" y="358613"/>
                </a:lnTo>
                <a:lnTo>
                  <a:pt x="680826" y="398311"/>
                </a:lnTo>
                <a:lnTo>
                  <a:pt x="656918" y="436590"/>
                </a:lnTo>
                <a:lnTo>
                  <a:pt x="630929" y="473370"/>
                </a:lnTo>
                <a:lnTo>
                  <a:pt x="602943" y="508565"/>
                </a:lnTo>
                <a:lnTo>
                  <a:pt x="573043" y="542093"/>
                </a:lnTo>
                <a:lnTo>
                  <a:pt x="541312" y="573871"/>
                </a:lnTo>
                <a:lnTo>
                  <a:pt x="507832" y="603814"/>
                </a:lnTo>
                <a:lnTo>
                  <a:pt x="472688" y="631841"/>
                </a:lnTo>
                <a:lnTo>
                  <a:pt x="435962" y="657868"/>
                </a:lnTo>
                <a:lnTo>
                  <a:pt x="397738" y="681811"/>
                </a:lnTo>
                <a:lnTo>
                  <a:pt x="358098" y="703587"/>
                </a:lnTo>
                <a:lnTo>
                  <a:pt x="317126" y="723113"/>
                </a:lnTo>
                <a:lnTo>
                  <a:pt x="274904" y="740306"/>
                </a:lnTo>
                <a:lnTo>
                  <a:pt x="231517" y="755082"/>
                </a:lnTo>
                <a:lnTo>
                  <a:pt x="187047" y="767358"/>
                </a:lnTo>
                <a:lnTo>
                  <a:pt x="141577" y="777052"/>
                </a:lnTo>
                <a:lnTo>
                  <a:pt x="95190" y="784078"/>
                </a:lnTo>
                <a:lnTo>
                  <a:pt x="47970" y="788356"/>
                </a:lnTo>
                <a:lnTo>
                  <a:pt x="0" y="789800"/>
                </a:lnTo>
                <a:lnTo>
                  <a:pt x="0" y="1503705"/>
                </a:lnTo>
                <a:lnTo>
                  <a:pt x="48520" y="1502931"/>
                </a:lnTo>
                <a:lnTo>
                  <a:pt x="96661" y="1500624"/>
                </a:lnTo>
                <a:lnTo>
                  <a:pt x="144398" y="1496808"/>
                </a:lnTo>
                <a:lnTo>
                  <a:pt x="191709" y="1491507"/>
                </a:lnTo>
                <a:lnTo>
                  <a:pt x="238571" y="1484744"/>
                </a:lnTo>
                <a:lnTo>
                  <a:pt x="284958" y="1476542"/>
                </a:lnTo>
                <a:lnTo>
                  <a:pt x="330849" y="1466925"/>
                </a:lnTo>
                <a:lnTo>
                  <a:pt x="376219" y="1455917"/>
                </a:lnTo>
                <a:lnTo>
                  <a:pt x="421046" y="1443541"/>
                </a:lnTo>
                <a:lnTo>
                  <a:pt x="465304" y="1429821"/>
                </a:lnTo>
                <a:lnTo>
                  <a:pt x="508972" y="1414779"/>
                </a:lnTo>
                <a:lnTo>
                  <a:pt x="552026" y="1398441"/>
                </a:lnTo>
                <a:lnTo>
                  <a:pt x="594441" y="1380828"/>
                </a:lnTo>
                <a:lnTo>
                  <a:pt x="636196" y="1361965"/>
                </a:lnTo>
                <a:lnTo>
                  <a:pt x="677265" y="1341876"/>
                </a:lnTo>
                <a:lnTo>
                  <a:pt x="717626" y="1320583"/>
                </a:lnTo>
                <a:lnTo>
                  <a:pt x="757255" y="1298110"/>
                </a:lnTo>
                <a:lnTo>
                  <a:pt x="796129" y="1274481"/>
                </a:lnTo>
                <a:lnTo>
                  <a:pt x="834224" y="1249719"/>
                </a:lnTo>
                <a:lnTo>
                  <a:pt x="871517" y="1223848"/>
                </a:lnTo>
                <a:lnTo>
                  <a:pt x="907984" y="1196891"/>
                </a:lnTo>
                <a:lnTo>
                  <a:pt x="943602" y="1168873"/>
                </a:lnTo>
                <a:lnTo>
                  <a:pt x="978347" y="1139815"/>
                </a:lnTo>
                <a:lnTo>
                  <a:pt x="1012196" y="1109742"/>
                </a:lnTo>
                <a:lnTo>
                  <a:pt x="1045125" y="1078678"/>
                </a:lnTo>
                <a:lnTo>
                  <a:pt x="1077110" y="1046646"/>
                </a:lnTo>
                <a:lnTo>
                  <a:pt x="1108130" y="1013669"/>
                </a:lnTo>
                <a:lnTo>
                  <a:pt x="1138159" y="979771"/>
                </a:lnTo>
                <a:lnTo>
                  <a:pt x="1167174" y="944975"/>
                </a:lnTo>
                <a:lnTo>
                  <a:pt x="1195152" y="909306"/>
                </a:lnTo>
                <a:lnTo>
                  <a:pt x="1222070" y="872786"/>
                </a:lnTo>
                <a:lnTo>
                  <a:pt x="1247903" y="835439"/>
                </a:lnTo>
                <a:lnTo>
                  <a:pt x="1272629" y="797288"/>
                </a:lnTo>
                <a:lnTo>
                  <a:pt x="1296224" y="758358"/>
                </a:lnTo>
                <a:lnTo>
                  <a:pt x="1318664" y="718671"/>
                </a:lnTo>
                <a:lnTo>
                  <a:pt x="1339926" y="678251"/>
                </a:lnTo>
                <a:lnTo>
                  <a:pt x="1359986" y="637122"/>
                </a:lnTo>
                <a:lnTo>
                  <a:pt x="1378822" y="595307"/>
                </a:lnTo>
                <a:lnTo>
                  <a:pt x="1396409" y="552830"/>
                </a:lnTo>
                <a:lnTo>
                  <a:pt x="1412724" y="509714"/>
                </a:lnTo>
                <a:lnTo>
                  <a:pt x="1427744" y="465982"/>
                </a:lnTo>
                <a:lnTo>
                  <a:pt x="1441444" y="421659"/>
                </a:lnTo>
                <a:lnTo>
                  <a:pt x="1453802" y="376767"/>
                </a:lnTo>
                <a:lnTo>
                  <a:pt x="1464794" y="331331"/>
                </a:lnTo>
                <a:lnTo>
                  <a:pt x="1474397" y="285373"/>
                </a:lnTo>
                <a:lnTo>
                  <a:pt x="1482587" y="238918"/>
                </a:lnTo>
                <a:lnTo>
                  <a:pt x="1489340" y="191989"/>
                </a:lnTo>
                <a:lnTo>
                  <a:pt x="1494634" y="144609"/>
                </a:lnTo>
                <a:lnTo>
                  <a:pt x="1498444" y="96801"/>
                </a:lnTo>
                <a:lnTo>
                  <a:pt x="1500748" y="48591"/>
                </a:lnTo>
                <a:lnTo>
                  <a:pt x="1501521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89599" y="1944236"/>
            <a:ext cx="2438400" cy="0"/>
          </a:xfrm>
          <a:custGeom>
            <a:avLst/>
            <a:gdLst/>
            <a:ahLst/>
            <a:cxnLst/>
            <a:rect l="l" t="t" r="r" b="b"/>
            <a:pathLst>
              <a:path w="2438400" h="0">
                <a:moveTo>
                  <a:pt x="0" y="0"/>
                </a:moveTo>
                <a:lnTo>
                  <a:pt x="2438400" y="0"/>
                </a:lnTo>
              </a:path>
            </a:pathLst>
          </a:custGeom>
          <a:ln w="10160">
            <a:solidFill>
              <a:srgbClr val="354F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932965" y="1314316"/>
            <a:ext cx="2207895" cy="1325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3200" spc="204">
                <a:solidFill>
                  <a:srgbClr val="40569E"/>
                </a:solidFill>
                <a:latin typeface="Tahoma"/>
                <a:cs typeface="Tahoma"/>
              </a:rPr>
              <a:t>1</a:t>
            </a:r>
            <a:endParaRPr sz="3200">
              <a:latin typeface="Tahoma"/>
              <a:cs typeface="Tahoma"/>
            </a:endParaRPr>
          </a:p>
          <a:p>
            <a:pPr algn="r" marR="12700">
              <a:lnSpc>
                <a:spcPct val="100000"/>
              </a:lnSpc>
              <a:spcBef>
                <a:spcPts val="2560"/>
              </a:spcBef>
            </a:pPr>
            <a:r>
              <a:rPr dirty="0" sz="3200" spc="-160" b="1">
                <a:solidFill>
                  <a:srgbClr val="40569E"/>
                </a:solidFill>
                <a:latin typeface="Tahoma"/>
                <a:cs typeface="Tahoma"/>
              </a:rPr>
              <a:t>Presentació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27300" y="9448402"/>
            <a:ext cx="2281555" cy="847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878787"/>
                </a:solidFill>
                <a:latin typeface="Tahoma"/>
                <a:cs typeface="Tahoma"/>
              </a:rPr>
              <a:t>Referències</a:t>
            </a:r>
            <a:r>
              <a:rPr dirty="0" sz="900" spc="-55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900" spc="-10">
                <a:solidFill>
                  <a:srgbClr val="878787"/>
                </a:solidFill>
                <a:latin typeface="Tahoma"/>
                <a:cs typeface="Tahoma"/>
              </a:rPr>
              <a:t>GRI: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102-10,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102-14,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102-16,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102-44,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102-46,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102-47,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102-49,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102-50,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102-51,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102-52,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102-54,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102-55,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102-56,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7299" y="1372944"/>
            <a:ext cx="4166235" cy="3950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3335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20">
                <a:latin typeface="Trebuchet MS"/>
                <a:cs typeface="Trebuchet MS"/>
              </a:rPr>
              <a:t>Respecte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conservació </a:t>
            </a:r>
            <a:r>
              <a:rPr dirty="0" sz="1000" spc="-55">
                <a:latin typeface="Trebuchet MS"/>
                <a:cs typeface="Trebuchet MS"/>
              </a:rPr>
              <a:t>ex </a:t>
            </a:r>
            <a:r>
              <a:rPr dirty="0" sz="1000" spc="-45">
                <a:latin typeface="Trebuchet MS"/>
                <a:cs typeface="Trebuchet MS"/>
              </a:rPr>
              <a:t>situ, </a:t>
            </a:r>
            <a:r>
              <a:rPr dirty="0" sz="1000" spc="-25">
                <a:latin typeface="Trebuchet MS"/>
                <a:cs typeface="Trebuchet MS"/>
              </a:rPr>
              <a:t>destaca </a:t>
            </a:r>
            <a:r>
              <a:rPr dirty="0" sz="1000" spc="-55">
                <a:latin typeface="Trebuchet MS"/>
                <a:cs typeface="Trebuchet MS"/>
              </a:rPr>
              <a:t>l’acollida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mascle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mona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Brazza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programa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europeu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conservació.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Nascut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Santillana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Mar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2005, </a:t>
            </a:r>
            <a:r>
              <a:rPr dirty="0" sz="1000" spc="-45">
                <a:latin typeface="Trebuchet MS"/>
                <a:cs typeface="Trebuchet MS"/>
              </a:rPr>
              <a:t>posteriorment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45">
                <a:latin typeface="Trebuchet MS"/>
                <a:cs typeface="Trebuchet MS"/>
              </a:rPr>
              <a:t>viure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de </a:t>
            </a:r>
            <a:r>
              <a:rPr dirty="0" sz="1000" spc="-35">
                <a:latin typeface="Trebuchet MS"/>
                <a:cs typeface="Trebuchet MS"/>
              </a:rPr>
              <a:t>Còrdova,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0">
                <a:latin typeface="Trebuchet MS"/>
                <a:cs typeface="Trebuchet MS"/>
              </a:rPr>
              <a:t>2013 </a:t>
            </a:r>
            <a:r>
              <a:rPr dirty="0" sz="1000" spc="-30">
                <a:latin typeface="Trebuchet MS"/>
                <a:cs typeface="Trebuchet MS"/>
              </a:rPr>
              <a:t>fins 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l’actualitat,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arribat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formar parella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Nicolette,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femella </a:t>
            </a:r>
            <a:r>
              <a:rPr dirty="0" sz="1000" spc="-5">
                <a:latin typeface="Trebuchet MS"/>
                <a:cs typeface="Trebuchet MS"/>
              </a:rPr>
              <a:t>nas-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cuda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de </a:t>
            </a:r>
            <a:r>
              <a:rPr dirty="0" sz="1000" spc="-20">
                <a:latin typeface="Trebuchet MS"/>
                <a:cs typeface="Trebuchet MS"/>
              </a:rPr>
              <a:t>Lisboa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2009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45">
                <a:latin typeface="Trebuchet MS"/>
                <a:cs typeface="Trebuchet MS"/>
              </a:rPr>
              <a:t>venir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5">
                <a:latin typeface="Trebuchet MS"/>
                <a:cs typeface="Trebuchet MS"/>
              </a:rPr>
              <a:t>gairebé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Barcelona.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60">
                <a:latin typeface="Trebuchet MS"/>
                <a:cs typeface="Trebuchet MS"/>
              </a:rPr>
              <a:t>trasllat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recomanació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coordinador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programa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europeu de conservació </a:t>
            </a:r>
            <a:r>
              <a:rPr dirty="0" sz="1000" spc="-55">
                <a:latin typeface="Trebuchet MS"/>
                <a:cs typeface="Trebuchet MS"/>
              </a:rPr>
              <a:t>ex </a:t>
            </a:r>
            <a:r>
              <a:rPr dirty="0" sz="1000" spc="-35">
                <a:latin typeface="Trebuchet MS"/>
                <a:cs typeface="Trebuchet MS"/>
              </a:rPr>
              <a:t>situ d’aquesta espècie,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responsables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confien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aquesta vegada </a:t>
            </a:r>
            <a:r>
              <a:rPr dirty="0" sz="1000" spc="-15">
                <a:latin typeface="Trebuchet MS"/>
                <a:cs typeface="Trebuchet MS"/>
              </a:rPr>
              <a:t>sí que </a:t>
            </a:r>
            <a:r>
              <a:rPr dirty="0" sz="1000" spc="-30">
                <a:latin typeface="Trebuchet MS"/>
                <a:cs typeface="Trebuchet MS"/>
              </a:rPr>
              <a:t>funcioni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45">
                <a:latin typeface="Trebuchet MS"/>
                <a:cs typeface="Trebuchet MS"/>
              </a:rPr>
              <a:t>parella </a:t>
            </a:r>
            <a:r>
              <a:rPr dirty="0" sz="1000" spc="-10">
                <a:latin typeface="Trebuchet MS"/>
                <a:cs typeface="Trebuchet MS"/>
              </a:rPr>
              <a:t>pugui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tenir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descendència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pròxims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anys.</a:t>
            </a:r>
            <a:endParaRPr sz="1000">
              <a:latin typeface="Trebuchet MS"/>
              <a:cs typeface="Trebuchet MS"/>
            </a:endParaRPr>
          </a:p>
          <a:p>
            <a:pPr algn="just" marL="12700" marR="5080" indent="635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conveni de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conservació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80">
                <a:latin typeface="Trebuchet MS"/>
                <a:cs typeface="Trebuchet MS"/>
              </a:rPr>
              <a:t>fartet</a:t>
            </a:r>
            <a:r>
              <a:rPr dirty="0" sz="1000" spc="1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Consorci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>
                <a:latin typeface="Trebuchet MS"/>
                <a:cs typeface="Trebuchet MS"/>
              </a:rPr>
              <a:t>Espais </a:t>
            </a:r>
            <a:r>
              <a:rPr dirty="0" sz="1000" spc="-25">
                <a:latin typeface="Trebuchet MS"/>
                <a:cs typeface="Trebuchet MS"/>
              </a:rPr>
              <a:t>Naturals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45">
                <a:latin typeface="Trebuchet MS"/>
                <a:cs typeface="Trebuchet MS"/>
              </a:rPr>
              <a:t>Delta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Llobregat: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25">
                <a:latin typeface="Trebuchet MS"/>
                <a:cs typeface="Trebuchet MS"/>
              </a:rPr>
              <a:t>disposat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llac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naturalitzat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intentar </a:t>
            </a:r>
            <a:r>
              <a:rPr dirty="0" sz="1000" spc="-35">
                <a:latin typeface="Trebuchet MS"/>
                <a:cs typeface="Trebuchet MS"/>
              </a:rPr>
              <a:t>salvar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criar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45">
                <a:latin typeface="Trebuchet MS"/>
                <a:cs typeface="Trebuchet MS"/>
              </a:rPr>
              <a:t>peix </a:t>
            </a:r>
            <a:r>
              <a:rPr dirty="0" sz="1000" spc="-40">
                <a:latin typeface="Trebuchet MS"/>
                <a:cs typeface="Trebuchet MS"/>
              </a:rPr>
              <a:t>autòcton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35">
                <a:latin typeface="Trebuchet MS"/>
                <a:cs typeface="Trebuchet MS"/>
              </a:rPr>
              <a:t> desapareixent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nostres </a:t>
            </a:r>
            <a:r>
              <a:rPr dirty="0" sz="1000" spc="-20">
                <a:latin typeface="Trebuchet MS"/>
                <a:cs typeface="Trebuchet MS"/>
              </a:rPr>
              <a:t>llacunes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litorals.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5">
                <a:latin typeface="Trebuchet MS"/>
                <a:cs typeface="Trebuchet MS"/>
              </a:rPr>
              <a:t>reforçat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població </a:t>
            </a:r>
            <a:r>
              <a:rPr dirty="0" sz="1000" spc="-35">
                <a:latin typeface="Trebuchet MS"/>
                <a:cs typeface="Trebuchet MS"/>
              </a:rPr>
              <a:t>d’eriçons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parc,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Galanthus. Se’n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50">
                <a:latin typeface="Trebuchet MS"/>
                <a:cs typeface="Trebuchet MS"/>
              </a:rPr>
              <a:t>alliberar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30">
                <a:latin typeface="Trebuchet MS"/>
                <a:cs typeface="Trebuchet MS"/>
              </a:rPr>
              <a:t>exemplars </a:t>
            </a:r>
            <a:r>
              <a:rPr dirty="0" sz="1000" spc="-35">
                <a:latin typeface="Trebuchet MS"/>
                <a:cs typeface="Trebuchet MS"/>
              </a:rPr>
              <a:t>provinents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45">
                <a:latin typeface="Trebuchet MS"/>
                <a:cs typeface="Trebuchet MS"/>
              </a:rPr>
              <a:t>Centre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Re-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cuperació de </a:t>
            </a:r>
            <a:r>
              <a:rPr dirty="0" sz="1000" spc="-5">
                <a:latin typeface="Trebuchet MS"/>
                <a:cs typeface="Trebuchet MS"/>
              </a:rPr>
              <a:t>Fauna </a:t>
            </a:r>
            <a:r>
              <a:rPr dirty="0" sz="1000" spc="-35">
                <a:latin typeface="Trebuchet MS"/>
                <a:cs typeface="Trebuchet MS"/>
              </a:rPr>
              <a:t>Salvatge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Torreferrusa </a:t>
            </a:r>
            <a:r>
              <a:rPr dirty="0" sz="1000" spc="-25">
                <a:latin typeface="Trebuchet MS"/>
                <a:cs typeface="Trebuchet MS"/>
              </a:rPr>
              <a:t>(animals </a:t>
            </a:r>
            <a:r>
              <a:rPr dirty="0" sz="1000" spc="-30">
                <a:latin typeface="Trebuchet MS"/>
                <a:cs typeface="Trebuchet MS"/>
              </a:rPr>
              <a:t>recuperats)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fi- </a:t>
            </a:r>
            <a:r>
              <a:rPr dirty="0" sz="1000" spc="-60">
                <a:latin typeface="Trebuchet MS"/>
                <a:cs typeface="Trebuchet MS"/>
              </a:rPr>
              <a:t> nalitat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reforçar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d’eriçons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salvatges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parc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garantir-ne</a:t>
            </a:r>
            <a:r>
              <a:rPr dirty="0" sz="1000" spc="-50">
                <a:latin typeface="Trebuchet MS"/>
                <a:cs typeface="Trebuchet MS"/>
              </a:rPr>
              <a:t> la </a:t>
            </a:r>
            <a:r>
              <a:rPr dirty="0" sz="1000" spc="-65">
                <a:latin typeface="Trebuchet MS"/>
                <a:cs typeface="Trebuchet MS"/>
              </a:rPr>
              <a:t>viabilitat.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60">
                <a:latin typeface="Trebuchet MS"/>
                <a:cs typeface="Trebuchet MS"/>
              </a:rPr>
              <a:t>terrari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acollit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serp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ferradura </a:t>
            </a:r>
            <a:r>
              <a:rPr dirty="0" sz="1000" spc="-35">
                <a:latin typeface="Trebuchet MS"/>
                <a:cs typeface="Trebuchet MS"/>
              </a:rPr>
              <a:t>procedent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40">
                <a:latin typeface="Trebuchet MS"/>
                <a:cs typeface="Trebuchet MS"/>
              </a:rPr>
              <a:t>CRARC </a:t>
            </a:r>
            <a:r>
              <a:rPr dirty="0" sz="1000" spc="-40">
                <a:latin typeface="Trebuchet MS"/>
                <a:cs typeface="Trebuchet MS"/>
              </a:rPr>
              <a:t>(Centre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Recuperació </a:t>
            </a:r>
            <a:r>
              <a:rPr dirty="0" sz="1000" spc="-35">
                <a:latin typeface="Trebuchet MS"/>
                <a:cs typeface="Trebuchet MS"/>
              </a:rPr>
              <a:t>d’Amfibis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Rèptils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Catalunya).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natura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crític, </a:t>
            </a:r>
            <a:r>
              <a:rPr dirty="0" sz="1000" spc="-35">
                <a:latin typeface="Trebuchet MS"/>
                <a:cs typeface="Trebuchet MS"/>
              </a:rPr>
              <a:t>però </a:t>
            </a:r>
            <a:r>
              <a:rPr dirty="0" sz="1000" spc="-40">
                <a:latin typeface="Trebuchet MS"/>
                <a:cs typeface="Trebuchet MS"/>
              </a:rPr>
              <a:t>està protegida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legislació </a:t>
            </a:r>
            <a:r>
              <a:rPr dirty="0" sz="1000" spc="-55">
                <a:latin typeface="Trebuchet MS"/>
                <a:cs typeface="Trebuchet MS"/>
              </a:rPr>
              <a:t>estatal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catalana </a:t>
            </a:r>
            <a:r>
              <a:rPr dirty="0" sz="1000" spc="-25">
                <a:latin typeface="Trebuchet MS"/>
                <a:cs typeface="Trebuchet MS"/>
              </a:rPr>
              <a:t>perquè </a:t>
            </a:r>
            <a:r>
              <a:rPr dirty="0" sz="1000" spc="-50">
                <a:latin typeface="Trebuchet MS"/>
                <a:cs typeface="Trebuchet MS"/>
              </a:rPr>
              <a:t>l’acció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l’home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posa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perill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poblacions.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5693395"/>
            <a:ext cx="4166235" cy="8870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30.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oo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Barcelona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conclou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125è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aniversari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65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commemorar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0">
                <a:latin typeface="Trebuchet MS"/>
                <a:cs typeface="Trebuchet MS"/>
              </a:rPr>
              <a:t>125è </a:t>
            </a:r>
            <a:r>
              <a:rPr dirty="0" sz="1000" spc="-35">
                <a:latin typeface="Trebuchet MS"/>
                <a:cs typeface="Trebuchet MS"/>
              </a:rPr>
              <a:t>aniversari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celebració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diverses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tallers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conèixer </a:t>
            </a:r>
            <a:r>
              <a:rPr dirty="0" sz="1000" spc="-50">
                <a:latin typeface="Trebuchet MS"/>
                <a:cs typeface="Trebuchet MS"/>
              </a:rPr>
              <a:t>millor la </a:t>
            </a:r>
            <a:r>
              <a:rPr dirty="0" sz="1000" spc="-25">
                <a:latin typeface="Trebuchet MS"/>
                <a:cs typeface="Trebuchet MS"/>
              </a:rPr>
              <a:t>fauna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flora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entorn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apropar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biodiversitat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ciutadania.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440002"/>
            <a:ext cx="2700959" cy="1799996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3420008"/>
            <a:ext cx="2700007" cy="1871992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6969" y="5732169"/>
            <a:ext cx="1481218" cy="1459586"/>
          </a:xfrm>
          <a:prstGeom prst="rect">
            <a:avLst/>
          </a:prstGeom>
        </p:spPr>
      </p:pic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2007870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50" b="1">
                <a:latin typeface="Tahoma"/>
                <a:cs typeface="Tahoma"/>
              </a:rPr>
              <a:t>Esport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60" b="1">
                <a:latin typeface="Tahoma"/>
                <a:cs typeface="Tahoma"/>
              </a:rPr>
              <a:t>i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80" b="1">
                <a:latin typeface="Tahoma"/>
                <a:cs typeface="Tahoma"/>
              </a:rPr>
              <a:t>cultura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2296924"/>
            <a:ext cx="4166235" cy="2195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70" b="1">
                <a:solidFill>
                  <a:srgbClr val="66B364"/>
                </a:solidFill>
                <a:latin typeface="Tahoma"/>
                <a:cs typeface="Tahoma"/>
              </a:rPr>
              <a:t>31.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’esport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per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ciutadania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’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Anella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Olímpica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50">
                <a:latin typeface="Trebuchet MS"/>
                <a:cs typeface="Trebuchet MS"/>
              </a:rPr>
              <a:t>L’Estadi </a:t>
            </a:r>
            <a:r>
              <a:rPr dirty="0" sz="1000" spc="-30">
                <a:latin typeface="Trebuchet MS"/>
                <a:cs typeface="Trebuchet MS"/>
              </a:rPr>
              <a:t>Olímpic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5">
                <a:latin typeface="Trebuchet MS"/>
                <a:cs typeface="Trebuchet MS"/>
              </a:rPr>
              <a:t>rebut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700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macroentrenament 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Cursa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Mercè,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acció </a:t>
            </a:r>
            <a:r>
              <a:rPr dirty="0" sz="1000" spc="-35">
                <a:latin typeface="Trebuchet MS"/>
                <a:cs typeface="Trebuchet MS"/>
              </a:rPr>
              <a:t>organitzada </a:t>
            </a:r>
            <a:r>
              <a:rPr dirty="0" sz="1000" spc="-40">
                <a:latin typeface="Trebuchet MS"/>
                <a:cs typeface="Trebuchet MS"/>
              </a:rPr>
              <a:t>conjuntament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l’Institut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Esports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suport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tècnic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Club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d’Atletisme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Sansi.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activitat, </a:t>
            </a:r>
            <a:r>
              <a:rPr dirty="0" sz="1000" spc="-30">
                <a:latin typeface="Trebuchet MS"/>
                <a:cs typeface="Trebuchet MS"/>
              </a:rPr>
              <a:t>innovadora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gratuïta, </a:t>
            </a:r>
            <a:r>
              <a:rPr dirty="0" sz="1000" spc="-35">
                <a:latin typeface="Trebuchet MS"/>
                <a:cs typeface="Trebuchet MS"/>
              </a:rPr>
              <a:t>inicia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temporada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30">
                <a:latin typeface="Trebuchet MS"/>
                <a:cs typeface="Trebuchet MS"/>
              </a:rPr>
              <a:t>Olímpica </a:t>
            </a:r>
            <a:r>
              <a:rPr dirty="0" sz="1000" spc="15">
                <a:latin typeface="Trebuchet MS"/>
                <a:cs typeface="Trebuchet MS"/>
              </a:rPr>
              <a:t>2018- 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2019,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faran </a:t>
            </a:r>
            <a:r>
              <a:rPr dirty="0" sz="1000" spc="-25">
                <a:latin typeface="Trebuchet MS"/>
                <a:cs typeface="Trebuchet MS"/>
              </a:rPr>
              <a:t>diverses </a:t>
            </a:r>
            <a:r>
              <a:rPr dirty="0" sz="1000" spc="-55">
                <a:latin typeface="Trebuchet MS"/>
                <a:cs typeface="Trebuchet MS"/>
              </a:rPr>
              <a:t>activitats d’esport, </a:t>
            </a:r>
            <a:r>
              <a:rPr dirty="0" sz="1000" spc="-40">
                <a:latin typeface="Trebuchet MS"/>
                <a:cs typeface="Trebuchet MS"/>
              </a:rPr>
              <a:t>cultura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entreteni-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obertes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ciutadania.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tingut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75">
                <a:latin typeface="Trebuchet MS"/>
                <a:cs typeface="Trebuchet MS"/>
              </a:rPr>
              <a:t>l’activitat </a:t>
            </a:r>
            <a:r>
              <a:rPr dirty="0" sz="1000" spc="-45">
                <a:latin typeface="Trebuchet MS"/>
                <a:cs typeface="Trebuchet MS"/>
              </a:rPr>
              <a:t>“Vine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córrer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5">
                <a:latin typeface="Trebuchet MS"/>
                <a:cs typeface="Trebuchet MS"/>
              </a:rPr>
              <a:t>l’estadi”, </a:t>
            </a:r>
            <a:r>
              <a:rPr dirty="0" sz="1000" spc="-30">
                <a:latin typeface="Trebuchet MS"/>
                <a:cs typeface="Trebuchet MS"/>
              </a:rPr>
              <a:t>iniciada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setembre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periòdica </a:t>
            </a:r>
            <a:r>
              <a:rPr dirty="0" sz="1000" spc="-70">
                <a:latin typeface="Trebuchet MS"/>
                <a:cs typeface="Trebuchet MS"/>
              </a:rPr>
              <a:t>l’últim </a:t>
            </a:r>
            <a:r>
              <a:rPr dirty="0" sz="1000" spc="-20">
                <a:latin typeface="Trebuchet MS"/>
                <a:cs typeface="Trebuchet MS"/>
              </a:rPr>
              <a:t>diumenge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25">
                <a:latin typeface="Trebuchet MS"/>
                <a:cs typeface="Trebuchet MS"/>
              </a:rPr>
              <a:t>mes,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tothom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pugui </a:t>
            </a:r>
            <a:r>
              <a:rPr dirty="0" sz="1000" spc="-45">
                <a:latin typeface="Trebuchet MS"/>
                <a:cs typeface="Trebuchet MS"/>
              </a:rPr>
              <a:t>córrer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entrenar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pista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l’Estadi </a:t>
            </a:r>
            <a:r>
              <a:rPr dirty="0" sz="1000" spc="-30">
                <a:latin typeface="Trebuchet MS"/>
                <a:cs typeface="Trebuchet MS"/>
              </a:rPr>
              <a:t>Olímpic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55">
                <a:latin typeface="Trebuchet MS"/>
                <a:cs typeface="Trebuchet MS"/>
              </a:rPr>
              <a:t>gratuïta. </a:t>
            </a:r>
            <a:r>
              <a:rPr dirty="0" sz="1000" spc="25">
                <a:latin typeface="Trebuchet MS"/>
                <a:cs typeface="Trebuchet MS"/>
              </a:rPr>
              <a:t>És 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opció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practicar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esport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família,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individualment.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299" y="4862625"/>
            <a:ext cx="4166235" cy="4577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32.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ark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5" b="1">
                <a:solidFill>
                  <a:srgbClr val="66B364"/>
                </a:solidFill>
                <a:latin typeface="Tahoma"/>
                <a:cs typeface="Tahoma"/>
              </a:rPr>
              <a:t>Güell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acosta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la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cultura</a:t>
            </a:r>
            <a:endParaRPr sz="14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10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5">
                <a:latin typeface="Trebuchet MS"/>
                <a:cs typeface="Trebuchet MS"/>
              </a:rPr>
              <a:t>acostar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ciutadania,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50">
                <a:latin typeface="Trebuchet MS"/>
                <a:cs typeface="Trebuchet MS"/>
              </a:rPr>
              <a:t>tingut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25">
                <a:latin typeface="Trebuchet MS"/>
                <a:cs typeface="Trebuchet MS"/>
              </a:rPr>
              <a:t>diverses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50">
                <a:latin typeface="Trebuchet MS"/>
                <a:cs typeface="Trebuchet MS"/>
              </a:rPr>
              <a:t>al llarg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5">
                <a:latin typeface="Trebuchet MS"/>
                <a:cs typeface="Trebuchet MS"/>
              </a:rPr>
              <a:t>S’hi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25">
                <a:latin typeface="Trebuchet MS"/>
                <a:cs typeface="Trebuchet MS"/>
              </a:rPr>
              <a:t>concerts de </a:t>
            </a:r>
            <a:r>
              <a:rPr dirty="0" sz="1000" spc="-60">
                <a:latin typeface="Trebuchet MS"/>
                <a:cs typeface="Trebuchet MS"/>
              </a:rPr>
              <a:t>jazz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visita.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concerts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culturals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0">
                <a:latin typeface="Trebuchet MS"/>
                <a:cs typeface="Trebuchet MS"/>
              </a:rPr>
              <a:t>organitzat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25">
                <a:latin typeface="Trebuchet MS"/>
                <a:cs typeface="Trebuchet MS"/>
              </a:rPr>
              <a:t>Museu </a:t>
            </a:r>
            <a:r>
              <a:rPr dirty="0" sz="1000" spc="-45">
                <a:latin typeface="Trebuchet MS"/>
                <a:cs typeface="Trebuchet MS"/>
              </a:rPr>
              <a:t>d’Història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Barce-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lona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25">
                <a:latin typeface="Trebuchet MS"/>
                <a:cs typeface="Trebuchet MS"/>
              </a:rPr>
              <a:t>(MUHBA).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l’escenari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cicle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quatre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concerts,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organitzats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40">
                <a:latin typeface="Trebuchet MS"/>
                <a:cs typeface="Trebuchet MS"/>
              </a:rPr>
              <a:t>conjunta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45">
                <a:latin typeface="Trebuchet MS"/>
                <a:cs typeface="Trebuchet MS"/>
              </a:rPr>
              <a:t>MUHBA,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evoquen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ep-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isodis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35">
                <a:latin typeface="Trebuchet MS"/>
                <a:cs typeface="Trebuchet MS"/>
              </a:rPr>
              <a:t>rica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diversa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música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jazz.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cicle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concerts </a:t>
            </a:r>
            <a:r>
              <a:rPr dirty="0" sz="1000" spc="-50">
                <a:latin typeface="Trebuchet MS"/>
                <a:cs typeface="Trebuchet MS"/>
              </a:rPr>
              <a:t>porta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associades</a:t>
            </a:r>
            <a:r>
              <a:rPr dirty="0" sz="1000" spc="-25">
                <a:latin typeface="Trebuchet MS"/>
                <a:cs typeface="Trebuchet MS"/>
              </a:rPr>
              <a:t> diverses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culturals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gratuïtes.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estrènyer </a:t>
            </a:r>
            <a:r>
              <a:rPr dirty="0" sz="1000" spc="-30">
                <a:latin typeface="Trebuchet MS"/>
                <a:cs typeface="Trebuchet MS"/>
              </a:rPr>
              <a:t>lligams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barri,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participat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projecte “Tren-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cadís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10">
                <a:latin typeface="Trebuchet MS"/>
                <a:cs typeface="Trebuchet MS"/>
              </a:rPr>
              <a:t>sons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colors”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40">
                <a:latin typeface="Trebuchet MS"/>
                <a:cs typeface="Trebuchet MS"/>
              </a:rPr>
              <a:t>participen </a:t>
            </a:r>
            <a:r>
              <a:rPr dirty="0" sz="1000" spc="-20">
                <a:latin typeface="Trebuchet MS"/>
                <a:cs typeface="Trebuchet MS"/>
              </a:rPr>
              <a:t>escoles bressol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districte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Gràcia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>
                <a:latin typeface="Trebuchet MS"/>
                <a:cs typeface="Trebuchet MS"/>
              </a:rPr>
              <a:t>nens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nenes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0">
                <a:latin typeface="Trebuchet MS"/>
                <a:cs typeface="Trebuchet MS"/>
              </a:rPr>
              <a:t>visita </a:t>
            </a:r>
            <a:r>
              <a:rPr dirty="0" sz="1000" spc="-35">
                <a:latin typeface="Trebuchet MS"/>
                <a:cs typeface="Trebuchet MS"/>
              </a:rPr>
              <a:t>multisensorial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60">
                <a:latin typeface="Trebuchet MS"/>
                <a:cs typeface="Trebuchet MS"/>
              </a:rPr>
              <a:t>voltant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música,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l’art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natura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jardins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Güell.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15">
                <a:latin typeface="Trebuchet MS"/>
                <a:cs typeface="Trebuchet MS"/>
              </a:rPr>
              <a:t>Sant </a:t>
            </a:r>
            <a:r>
              <a:rPr dirty="0" sz="1000" spc="-40">
                <a:latin typeface="Trebuchet MS"/>
                <a:cs typeface="Trebuchet MS"/>
              </a:rPr>
              <a:t>Jordi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celebrar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5">
                <a:latin typeface="Trebuchet MS"/>
                <a:cs typeface="Trebuchet MS"/>
              </a:rPr>
              <a:t>concurs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punts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llibre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par-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ticipació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30">
                <a:latin typeface="Trebuchet MS"/>
                <a:cs typeface="Trebuchet MS"/>
              </a:rPr>
              <a:t>662 </a:t>
            </a:r>
            <a:r>
              <a:rPr dirty="0" sz="1000" spc="-15">
                <a:latin typeface="Trebuchet MS"/>
                <a:cs typeface="Trebuchet MS"/>
              </a:rPr>
              <a:t>alumnes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primària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30">
                <a:latin typeface="Trebuchet MS"/>
                <a:cs typeface="Trebuchet MS"/>
              </a:rPr>
              <a:t>534 </a:t>
            </a:r>
            <a:r>
              <a:rPr dirty="0" sz="1000" spc="-45">
                <a:latin typeface="Trebuchet MS"/>
                <a:cs typeface="Trebuchet MS"/>
              </a:rPr>
              <a:t>treballs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30">
                <a:latin typeface="Trebuchet MS"/>
                <a:cs typeface="Trebuchet MS"/>
              </a:rPr>
              <a:t>5 </a:t>
            </a:r>
            <a:r>
              <a:rPr dirty="0" sz="1000" spc="-20">
                <a:latin typeface="Trebuchet MS"/>
                <a:cs typeface="Trebuchet MS"/>
              </a:rPr>
              <a:t>escoles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voltants.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dibuixos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guanyadors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editar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format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punt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llibre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55">
                <a:latin typeface="Trebuchet MS"/>
                <a:cs typeface="Trebuchet MS"/>
              </a:rPr>
              <a:t>repartir entre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Park, </a:t>
            </a:r>
            <a:r>
              <a:rPr dirty="0" sz="1000" spc="-50">
                <a:latin typeface="Trebuchet MS"/>
                <a:cs typeface="Trebuchet MS"/>
              </a:rPr>
              <a:t>l’alumnat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visitar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zona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monumental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durant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setmana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Jordi.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Professionals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xerrada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l’alumnat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1r, </a:t>
            </a:r>
            <a:r>
              <a:rPr dirty="0" sz="1000" spc="20">
                <a:latin typeface="Trebuchet MS"/>
                <a:cs typeface="Trebuchet MS"/>
              </a:rPr>
              <a:t>2n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3r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primària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l’Escola </a:t>
            </a:r>
            <a:r>
              <a:rPr dirty="0" sz="1000" spc="-30">
                <a:latin typeface="Trebuchet MS"/>
                <a:cs typeface="Trebuchet MS"/>
              </a:rPr>
              <a:t>Baldiri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Reixac, </a:t>
            </a:r>
            <a:r>
              <a:rPr dirty="0" sz="1000" spc="-45">
                <a:latin typeface="Trebuchet MS"/>
                <a:cs typeface="Trebuchet MS"/>
              </a:rPr>
              <a:t>Centre </a:t>
            </a:r>
            <a:r>
              <a:rPr dirty="0" sz="1000" spc="-25">
                <a:latin typeface="Trebuchet MS"/>
                <a:cs typeface="Trebuchet MS"/>
              </a:rPr>
              <a:t>d’Educació </a:t>
            </a:r>
            <a:r>
              <a:rPr dirty="0" sz="1000" spc="-45">
                <a:latin typeface="Trebuchet MS"/>
                <a:cs typeface="Trebuchet MS"/>
              </a:rPr>
              <a:t>Infantil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Primària,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35">
                <a:latin typeface="Trebuchet MS"/>
                <a:cs typeface="Trebuchet MS"/>
              </a:rPr>
              <a:t>ubicat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80">
                <a:latin typeface="Trebuchet MS"/>
                <a:cs typeface="Trebuchet MS"/>
              </a:rPr>
              <a:t>l’eix </a:t>
            </a:r>
            <a:r>
              <a:rPr dirty="0" sz="1000" spc="-35">
                <a:latin typeface="Trebuchet MS"/>
                <a:cs typeface="Trebuchet MS"/>
              </a:rPr>
              <a:t>monumental.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45">
                <a:latin typeface="Trebuchet MS"/>
                <a:cs typeface="Trebuchet MS"/>
              </a:rPr>
              <a:t>era </a:t>
            </a:r>
            <a:r>
              <a:rPr dirty="0" sz="1000" spc="-55">
                <a:latin typeface="Trebuchet MS"/>
                <a:cs typeface="Trebuchet MS"/>
              </a:rPr>
              <a:t>fer-los </a:t>
            </a:r>
            <a:r>
              <a:rPr dirty="0" sz="1000" spc="-35">
                <a:latin typeface="Trebuchet MS"/>
                <a:cs typeface="Trebuchet MS"/>
              </a:rPr>
              <a:t>partícips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60">
                <a:latin typeface="Trebuchet MS"/>
                <a:cs typeface="Trebuchet MS"/>
              </a:rPr>
              <a:t>difer-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ents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professions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conviuen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espai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quines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tasques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diàries.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2" y="4932007"/>
            <a:ext cx="2680792" cy="2206802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004" y="8749004"/>
            <a:ext cx="2159996" cy="1942375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4" y="7308101"/>
            <a:ext cx="2159990" cy="128861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2340000"/>
            <a:ext cx="2699994" cy="2106193"/>
          </a:xfrm>
          <a:prstGeom prst="rect">
            <a:avLst/>
          </a:prstGeom>
        </p:spPr>
      </p:pic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47139" y="1420190"/>
            <a:ext cx="4185920" cy="229044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97790">
              <a:lnSpc>
                <a:spcPts val="1600"/>
              </a:lnSpc>
              <a:spcBef>
                <a:spcPts val="220"/>
              </a:spcBef>
            </a:pP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33.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ark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5" b="1">
                <a:solidFill>
                  <a:srgbClr val="66B364"/>
                </a:solidFill>
                <a:latin typeface="Tahoma"/>
                <a:cs typeface="Tahoma"/>
              </a:rPr>
              <a:t>Güell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participa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en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10" b="1">
                <a:solidFill>
                  <a:srgbClr val="66B364"/>
                </a:solidFill>
                <a:latin typeface="Tahoma"/>
                <a:cs typeface="Tahoma"/>
              </a:rPr>
              <a:t>166è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aniversari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0" b="1">
                <a:solidFill>
                  <a:srgbClr val="66B364"/>
                </a:solidFill>
                <a:latin typeface="Tahoma"/>
                <a:cs typeface="Tahoma"/>
              </a:rPr>
              <a:t>de 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Gaudí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25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juny </a:t>
            </a:r>
            <a:r>
              <a:rPr dirty="0" sz="1000" spc="-20">
                <a:latin typeface="Trebuchet MS"/>
                <a:cs typeface="Trebuchet MS"/>
              </a:rPr>
              <a:t>passat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celebrar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0">
                <a:latin typeface="Trebuchet MS"/>
                <a:cs typeface="Trebuchet MS"/>
              </a:rPr>
              <a:t>166è </a:t>
            </a:r>
            <a:r>
              <a:rPr dirty="0" sz="1000" spc="-35">
                <a:latin typeface="Trebuchet MS"/>
                <a:cs typeface="Trebuchet MS"/>
              </a:rPr>
              <a:t>aniversari </a:t>
            </a:r>
            <a:r>
              <a:rPr dirty="0" sz="1000" spc="-40">
                <a:latin typeface="Trebuchet MS"/>
                <a:cs typeface="Trebuchet MS"/>
              </a:rPr>
              <a:t>del naixement </a:t>
            </a:r>
            <a:r>
              <a:rPr dirty="0" sz="1000" spc="-45">
                <a:latin typeface="Trebuchet MS"/>
                <a:cs typeface="Trebuchet MS"/>
              </a:rPr>
              <a:t>d’Antoni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Gaudí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60">
                <a:latin typeface="Trebuchet MS"/>
                <a:cs typeface="Trebuchet MS"/>
              </a:rPr>
              <a:t>entitats </a:t>
            </a:r>
            <a:r>
              <a:rPr dirty="0" sz="1000" spc="-30">
                <a:latin typeface="Trebuchet MS"/>
                <a:cs typeface="Trebuchet MS"/>
              </a:rPr>
              <a:t>gestores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obres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l’arquitecte.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20">
                <a:latin typeface="Trebuchet MS"/>
                <a:cs typeface="Trebuchet MS"/>
              </a:rPr>
              <a:t>posar 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marxa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0">
                <a:latin typeface="Trebuchet MS"/>
                <a:cs typeface="Trebuchet MS"/>
              </a:rPr>
              <a:t>iniciativa </a:t>
            </a:r>
            <a:r>
              <a:rPr dirty="0" sz="1000" spc="-45">
                <a:latin typeface="Trebuchet MS"/>
                <a:cs typeface="Trebuchet MS"/>
              </a:rPr>
              <a:t>inèdita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conjunta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internet: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25">
                <a:latin typeface="Trebuchet MS"/>
                <a:cs typeface="Trebuchet MS"/>
              </a:rPr>
              <a:t>consecutives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Facebook </a:t>
            </a:r>
            <a:r>
              <a:rPr dirty="0" sz="1000" spc="-50">
                <a:latin typeface="Trebuchet MS"/>
                <a:cs typeface="Trebuchet MS"/>
              </a:rPr>
              <a:t>Live. </a:t>
            </a:r>
            <a:r>
              <a:rPr dirty="0" sz="1000" spc="40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tretze </a:t>
            </a:r>
            <a:r>
              <a:rPr dirty="0" sz="1000" spc="-35">
                <a:latin typeface="Trebuchet MS"/>
                <a:cs typeface="Trebuchet MS"/>
              </a:rPr>
              <a:t>institucions, </a:t>
            </a:r>
            <a:r>
              <a:rPr dirty="0" sz="1000" spc="-40">
                <a:latin typeface="Trebuchet MS"/>
                <a:cs typeface="Trebuchet MS"/>
              </a:rPr>
              <a:t>incloent-hi </a:t>
            </a:r>
            <a:r>
              <a:rPr dirty="0" sz="1000" spc="-50">
                <a:latin typeface="Trebuchet MS"/>
                <a:cs typeface="Trebuchet MS"/>
              </a:rPr>
              <a:t>la majoria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con-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struccions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5">
                <a:latin typeface="Trebuchet MS"/>
                <a:cs typeface="Trebuchet MS"/>
              </a:rPr>
              <a:t>museus </a:t>
            </a:r>
            <a:r>
              <a:rPr dirty="0" sz="1000" spc="-30">
                <a:latin typeface="Trebuchet MS"/>
                <a:cs typeface="Trebuchet MS"/>
              </a:rPr>
              <a:t>dedicats 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figura del </a:t>
            </a:r>
            <a:r>
              <a:rPr dirty="0" sz="1000" spc="-30">
                <a:latin typeface="Trebuchet MS"/>
                <a:cs typeface="Trebuchet MS"/>
              </a:rPr>
              <a:t>geni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modernisme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català,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30">
                <a:latin typeface="Trebuchet MS"/>
                <a:cs typeface="Trebuchet MS"/>
              </a:rPr>
              <a:t>programar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sèrie </a:t>
            </a:r>
            <a:r>
              <a:rPr dirty="0" sz="1000" spc="-25">
                <a:latin typeface="Trebuchet MS"/>
                <a:cs typeface="Trebuchet MS"/>
              </a:rPr>
              <a:t>d’emissions </a:t>
            </a:r>
            <a:r>
              <a:rPr dirty="0" sz="1000" spc="-30">
                <a:latin typeface="Trebuchet MS"/>
                <a:cs typeface="Trebuchet MS"/>
              </a:rPr>
              <a:t>consecutives: </a:t>
            </a:r>
            <a:r>
              <a:rPr dirty="0" sz="1000" spc="-35">
                <a:latin typeface="Trebuchet MS"/>
                <a:cs typeface="Trebuchet MS"/>
              </a:rPr>
              <a:t>aproximadament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vuit </a:t>
            </a:r>
            <a:r>
              <a:rPr dirty="0" sz="1000" spc="-20">
                <a:latin typeface="Trebuchet MS"/>
                <a:cs typeface="Trebuchet MS"/>
              </a:rPr>
              <a:t>hores </a:t>
            </a:r>
            <a:r>
              <a:rPr dirty="0" sz="1000" spc="-25">
                <a:latin typeface="Trebuchet MS"/>
                <a:cs typeface="Trebuchet MS"/>
              </a:rPr>
              <a:t>d’emissions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conèixer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història,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detalls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75">
                <a:latin typeface="Trebuchet MS"/>
                <a:cs typeface="Trebuchet MS"/>
              </a:rPr>
              <a:t>l’oferta </a:t>
            </a:r>
            <a:r>
              <a:rPr dirty="0" sz="1000" spc="-45">
                <a:latin typeface="Trebuchet MS"/>
                <a:cs typeface="Trebuchet MS"/>
              </a:rPr>
              <a:t>cultural </a:t>
            </a:r>
            <a:r>
              <a:rPr dirty="0" sz="1000" spc="-40">
                <a:latin typeface="Trebuchet MS"/>
                <a:cs typeface="Trebuchet MS"/>
              </a:rPr>
              <a:t> d’aquest </a:t>
            </a:r>
            <a:r>
              <a:rPr dirty="0" sz="1000" spc="-50">
                <a:latin typeface="Trebuchet MS"/>
                <a:cs typeface="Trebuchet MS"/>
              </a:rPr>
              <a:t>col·lectiu </a:t>
            </a:r>
            <a:r>
              <a:rPr dirty="0" sz="1000" spc="-40">
                <a:latin typeface="Trebuchet MS"/>
                <a:cs typeface="Trebuchet MS"/>
              </a:rPr>
              <a:t>arquitectònic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35">
                <a:latin typeface="Trebuchet MS"/>
                <a:cs typeface="Trebuchet MS"/>
              </a:rPr>
              <a:t>figuren </a:t>
            </a:r>
            <a:r>
              <a:rPr dirty="0" sz="1000" spc="-15">
                <a:latin typeface="Trebuchet MS"/>
                <a:cs typeface="Trebuchet MS"/>
              </a:rPr>
              <a:t>cinc </a:t>
            </a:r>
            <a:r>
              <a:rPr dirty="0" sz="1000" spc="-20">
                <a:latin typeface="Trebuchet MS"/>
                <a:cs typeface="Trebuchet MS"/>
              </a:rPr>
              <a:t>obres </a:t>
            </a:r>
            <a:r>
              <a:rPr dirty="0" sz="1000" spc="-25">
                <a:latin typeface="Trebuchet MS"/>
                <a:cs typeface="Trebuchet MS"/>
              </a:rPr>
              <a:t>declarades </a:t>
            </a:r>
            <a:r>
              <a:rPr dirty="0" sz="1000" spc="-35">
                <a:latin typeface="Trebuchet MS"/>
                <a:cs typeface="Trebuchet MS"/>
              </a:rPr>
              <a:t>Pat-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rimoni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Humanitat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5">
                <a:latin typeface="Trebuchet MS"/>
                <a:cs typeface="Trebuchet MS"/>
              </a:rPr>
              <a:t>Unesco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s’estén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Catalunya </a:t>
            </a:r>
            <a:r>
              <a:rPr dirty="0" sz="1000" spc="-30">
                <a:latin typeface="Trebuchet MS"/>
                <a:cs typeface="Trebuchet MS"/>
              </a:rPr>
              <a:t>fins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nord-oest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d’Espanya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localitats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Comillas,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Astorga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Lleó.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4081090"/>
            <a:ext cx="4166235" cy="33769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4165" indent="-292100">
              <a:lnSpc>
                <a:spcPct val="100000"/>
              </a:lnSpc>
              <a:spcBef>
                <a:spcPts val="100"/>
              </a:spcBef>
              <a:buAutoNum type="arabicPeriod" startAt="34"/>
              <a:tabLst>
                <a:tab pos="304800" algn="l"/>
              </a:tabLst>
            </a:pP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Ceràmica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xinesa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’estació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Nord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l’espai </a:t>
            </a:r>
            <a:r>
              <a:rPr dirty="0" sz="1000" spc="-15">
                <a:latin typeface="Trebuchet MS"/>
                <a:cs typeface="Trebuchet MS"/>
              </a:rPr>
              <a:t>Sol </a:t>
            </a:r>
            <a:r>
              <a:rPr dirty="0" sz="1000" spc="-5">
                <a:latin typeface="Trebuchet MS"/>
                <a:cs typeface="Trebuchet MS"/>
              </a:rPr>
              <a:t>Nord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l’estació </a:t>
            </a:r>
            <a:r>
              <a:rPr dirty="0" sz="1000" spc="-20">
                <a:latin typeface="Trebuchet MS"/>
                <a:cs typeface="Trebuchet MS"/>
              </a:rPr>
              <a:t>d’Autobusos Barcelona </a:t>
            </a:r>
            <a:r>
              <a:rPr dirty="0" sz="1000" spc="-5">
                <a:latin typeface="Trebuchet MS"/>
                <a:cs typeface="Trebuchet MS"/>
              </a:rPr>
              <a:t>Nord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5">
                <a:latin typeface="Trebuchet MS"/>
                <a:cs typeface="Trebuchet MS"/>
              </a:rPr>
              <a:t>tenir lloc,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juliol,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exposició </a:t>
            </a:r>
            <a:r>
              <a:rPr dirty="0" sz="1000" spc="-50">
                <a:latin typeface="Trebuchet MS"/>
                <a:cs typeface="Trebuchet MS"/>
              </a:rPr>
              <a:t>gratuïta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ceràmica </a:t>
            </a:r>
            <a:r>
              <a:rPr dirty="0" sz="1000" spc="-45">
                <a:latin typeface="Trebuchet MS"/>
                <a:cs typeface="Trebuchet MS"/>
              </a:rPr>
              <a:t>tradicional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Jingdezhen,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ciutat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Xina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on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practica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70">
                <a:latin typeface="Trebuchet MS"/>
                <a:cs typeface="Trebuchet MS"/>
              </a:rPr>
              <a:t>art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des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5">
                <a:latin typeface="Trebuchet MS"/>
                <a:cs typeface="Trebuchet MS"/>
              </a:rPr>
              <a:t>1.700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marL="12700" marR="418465">
              <a:lnSpc>
                <a:spcPts val="1600"/>
              </a:lnSpc>
              <a:spcBef>
                <a:spcPts val="685"/>
              </a:spcBef>
              <a:buAutoNum type="arabicPeriod" startAt="35"/>
              <a:tabLst>
                <a:tab pos="306070" algn="l"/>
              </a:tabLst>
            </a:pP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oo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ha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orgat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7</a:t>
            </a:r>
            <a:r>
              <a:rPr dirty="0" sz="1400" spc="-260" b="1">
                <a:solidFill>
                  <a:srgbClr val="66B364"/>
                </a:solidFill>
                <a:latin typeface="Tahoma"/>
                <a:cs typeface="Tahoma"/>
              </a:rPr>
              <a:t>7</a:t>
            </a:r>
            <a:r>
              <a:rPr dirty="0" sz="1400" spc="55" b="1">
                <a:solidFill>
                  <a:srgbClr val="66B364"/>
                </a:solidFill>
                <a:latin typeface="Tahoma"/>
                <a:cs typeface="Tahoma"/>
              </a:rPr>
              <a:t>.000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euros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en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beques 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35" b="1">
                <a:solidFill>
                  <a:srgbClr val="66B364"/>
                </a:solidFill>
                <a:latin typeface="Tahoma"/>
                <a:cs typeface="Tahoma"/>
              </a:rPr>
              <a:t>11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projec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conse</a:t>
            </a:r>
            <a:r>
              <a:rPr dirty="0" sz="1400" spc="-5" b="1">
                <a:solidFill>
                  <a:srgbClr val="66B364"/>
                </a:solidFill>
                <a:latin typeface="Tahoma"/>
                <a:cs typeface="Tahoma"/>
              </a:rPr>
              <a:t>r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vació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recerca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5"/>
              </a:spcBef>
            </a:pPr>
            <a:r>
              <a:rPr dirty="0" sz="1000" spc="-20">
                <a:latin typeface="Trebuchet MS"/>
                <a:cs typeface="Trebuchet MS"/>
              </a:rPr>
              <a:t>D’una </a:t>
            </a:r>
            <a:r>
              <a:rPr dirty="0" sz="1000" spc="-25">
                <a:latin typeface="Trebuchet MS"/>
                <a:cs typeface="Trebuchet MS"/>
              </a:rPr>
              <a:t>banda,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Programa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recerca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conservació </a:t>
            </a:r>
            <a:r>
              <a:rPr dirty="0" sz="1000" spc="10">
                <a:latin typeface="Trebuchet MS"/>
                <a:cs typeface="Trebuchet MS"/>
              </a:rPr>
              <a:t>(PRIC)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atorgat </a:t>
            </a:r>
            <a:r>
              <a:rPr dirty="0" sz="1000" spc="10">
                <a:latin typeface="Trebuchet MS"/>
                <a:cs typeface="Trebuchet MS"/>
              </a:rPr>
              <a:t>62.000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euros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beques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9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recerca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conservació.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63%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becats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centren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fauna</a:t>
            </a:r>
            <a:r>
              <a:rPr dirty="0" sz="1000" spc="-40">
                <a:latin typeface="Trebuchet MS"/>
                <a:cs typeface="Trebuchet MS"/>
              </a:rPr>
              <a:t> autòctona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fan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palès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l’interès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biodi-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versitat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0">
                <a:latin typeface="Trebuchet MS"/>
                <a:cs typeface="Trebuchet MS"/>
              </a:rPr>
              <a:t>propera.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30">
                <a:latin typeface="Trebuchet MS"/>
                <a:cs typeface="Trebuchet MS"/>
              </a:rPr>
              <a:t>10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celebrat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beques </a:t>
            </a:r>
            <a:r>
              <a:rPr dirty="0" sz="1000" spc="10">
                <a:latin typeface="Trebuchet MS"/>
                <a:cs typeface="Trebuchet MS"/>
              </a:rPr>
              <a:t>PRIC,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s’hi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35">
                <a:latin typeface="Trebuchet MS"/>
                <a:cs typeface="Trebuchet MS"/>
              </a:rPr>
              <a:t>seleccionat </a:t>
            </a:r>
            <a:r>
              <a:rPr dirty="0" sz="1000" spc="30">
                <a:latin typeface="Trebuchet MS"/>
                <a:cs typeface="Trebuchet MS"/>
              </a:rPr>
              <a:t>92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45">
                <a:latin typeface="Trebuchet MS"/>
                <a:cs typeface="Trebuchet MS"/>
              </a:rPr>
              <a:t>rebut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10">
                <a:latin typeface="Trebuchet MS"/>
                <a:cs typeface="Trebuchet MS"/>
              </a:rPr>
              <a:t>778.242 </a:t>
            </a:r>
            <a:r>
              <a:rPr dirty="0" sz="1000" spc="-20">
                <a:latin typeface="Trebuchet MS"/>
                <a:cs typeface="Trebuchet MS"/>
              </a:rPr>
              <a:t>euros 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forma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beca.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5">
                <a:latin typeface="Trebuchet MS"/>
                <a:cs typeface="Trebuchet MS"/>
              </a:rPr>
              <a:t>atorgat </a:t>
            </a:r>
            <a:r>
              <a:rPr dirty="0" sz="1000" spc="5">
                <a:latin typeface="Trebuchet MS"/>
                <a:cs typeface="Trebuchet MS"/>
              </a:rPr>
              <a:t>9.000 </a:t>
            </a:r>
            <a:r>
              <a:rPr dirty="0" sz="1000" spc="-20">
                <a:latin typeface="Trebuchet MS"/>
                <a:cs typeface="Trebuchet MS"/>
              </a:rPr>
              <a:t>euros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beca </a:t>
            </a:r>
            <a:r>
              <a:rPr dirty="0" sz="1000" spc="-35">
                <a:latin typeface="Trebuchet MS"/>
                <a:cs typeface="Trebuchet MS"/>
              </a:rPr>
              <a:t>Floquet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Neu,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10">
                <a:latin typeface="Trebuchet MS"/>
                <a:cs typeface="Trebuchet MS"/>
              </a:rPr>
              <a:t>14a </a:t>
            </a:r>
            <a:r>
              <a:rPr dirty="0" sz="1000" spc="-45">
                <a:latin typeface="Trebuchet MS"/>
                <a:cs typeface="Trebuchet MS"/>
              </a:rPr>
              <a:t>edició, </a:t>
            </a:r>
            <a:r>
              <a:rPr dirty="0" sz="1000" spc="-30">
                <a:latin typeface="Trebuchet MS"/>
                <a:cs typeface="Trebuchet MS"/>
              </a:rPr>
              <a:t>destinada a </a:t>
            </a:r>
            <a:r>
              <a:rPr dirty="0" sz="1000" spc="-45">
                <a:latin typeface="Trebuchet MS"/>
                <a:cs typeface="Trebuchet MS"/>
              </a:rPr>
              <a:t>treballs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recerca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primats. </a:t>
            </a:r>
            <a:r>
              <a:rPr dirty="0" sz="1000" spc="-20">
                <a:latin typeface="Trebuchet MS"/>
                <a:cs typeface="Trebuchet MS"/>
              </a:rPr>
              <a:t>La beca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Antoni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Jonch,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dedicada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fauna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autòctona,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ofert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6.000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euros 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altre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3199460"/>
            <a:ext cx="2700000" cy="1741538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59" y="1449006"/>
            <a:ext cx="2676679" cy="155389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004" y="5382006"/>
            <a:ext cx="2159990" cy="1623593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7218006"/>
            <a:ext cx="2699994" cy="1623593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1792605" cy="360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50" b="1">
                <a:latin typeface="Tahoma"/>
                <a:cs typeface="Tahoma"/>
              </a:rPr>
              <a:t>Accessibilitat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55140" y="2296924"/>
            <a:ext cx="4078604" cy="177609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676910">
              <a:lnSpc>
                <a:spcPts val="1600"/>
              </a:lnSpc>
              <a:spcBef>
                <a:spcPts val="220"/>
              </a:spcBef>
            </a:pP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36.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ark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Güell,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80" b="1">
                <a:solidFill>
                  <a:srgbClr val="66B364"/>
                </a:solidFill>
                <a:latin typeface="Tahoma"/>
                <a:cs typeface="Tahoma"/>
              </a:rPr>
              <a:t>més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accessible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per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les 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ersones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membres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del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Gaudir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Més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60">
                <a:latin typeface="Trebuchet MS"/>
                <a:cs typeface="Trebuchet MS"/>
              </a:rPr>
              <a:t>facilitar </a:t>
            </a:r>
            <a:r>
              <a:rPr dirty="0" sz="1000" spc="-35">
                <a:latin typeface="Trebuchet MS"/>
                <a:cs typeface="Trebuchet MS"/>
              </a:rPr>
              <a:t>l’accés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30">
                <a:latin typeface="Trebuchet MS"/>
                <a:cs typeface="Trebuchet MS"/>
              </a:rPr>
              <a:t>estan inscrites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Gaudir </a:t>
            </a:r>
            <a:r>
              <a:rPr dirty="0" sz="1000" spc="3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(pro-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grama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30">
                <a:latin typeface="Trebuchet MS"/>
                <a:cs typeface="Trebuchet MS"/>
              </a:rPr>
              <a:t>accedir </a:t>
            </a:r>
            <a:r>
              <a:rPr dirty="0" sz="1000" spc="-50">
                <a:latin typeface="Trebuchet MS"/>
                <a:cs typeface="Trebuchet MS"/>
              </a:rPr>
              <a:t>gratuïtament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0">
                <a:latin typeface="Trebuchet MS"/>
                <a:cs typeface="Trebuchet MS"/>
              </a:rPr>
              <a:t>espais </a:t>
            </a:r>
            <a:r>
              <a:rPr dirty="0" sz="1000" spc="-35">
                <a:latin typeface="Trebuchet MS"/>
                <a:cs typeface="Trebuchet MS"/>
              </a:rPr>
              <a:t>culturals </a:t>
            </a:r>
            <a:r>
              <a:rPr dirty="0" sz="1000" spc="-25">
                <a:latin typeface="Trebuchet MS"/>
                <a:cs typeface="Trebuchet MS"/>
              </a:rPr>
              <a:t>de Barcelona,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40">
                <a:latin typeface="Trebuchet MS"/>
                <a:cs typeface="Trebuchet MS"/>
              </a:rPr>
              <a:t>actualment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5">
                <a:latin typeface="Trebuchet MS"/>
                <a:cs typeface="Trebuchet MS"/>
              </a:rPr>
              <a:t>registrades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111.600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persones,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majoria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residents a </a:t>
            </a:r>
            <a:r>
              <a:rPr dirty="0" sz="1000" spc="-25">
                <a:latin typeface="Trebuchet MS"/>
                <a:cs typeface="Trebuchet MS"/>
              </a:rPr>
              <a:t>Barcelona),</a:t>
            </a:r>
            <a:r>
              <a:rPr dirty="0" sz="1000" spc="-35">
                <a:latin typeface="Trebuchet MS"/>
                <a:cs typeface="Trebuchet MS"/>
              </a:rPr>
              <a:t> s’ha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implantat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5">
                <a:latin typeface="Trebuchet MS"/>
                <a:cs typeface="Trebuchet MS"/>
              </a:rPr>
              <a:t>lectura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l’empremta digital.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25">
                <a:latin typeface="Trebuchet MS"/>
                <a:cs typeface="Trebuchet MS"/>
              </a:rPr>
              <a:t>sistema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30">
                <a:latin typeface="Trebuchet MS"/>
                <a:cs typeface="Trebuchet MS"/>
              </a:rPr>
              <a:t>accedir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recinte </a:t>
            </a:r>
            <a:r>
              <a:rPr dirty="0" sz="1000" spc="-5">
                <a:latin typeface="Trebuchet MS"/>
                <a:cs typeface="Trebuchet MS"/>
              </a:rPr>
              <a:t>sense passar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taquilles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55">
                <a:latin typeface="Trebuchet MS"/>
                <a:cs typeface="Trebuchet MS"/>
              </a:rPr>
              <a:t>eviten </a:t>
            </a:r>
            <a:r>
              <a:rPr dirty="0" sz="1000" spc="-35">
                <a:latin typeface="Trebuchet MS"/>
                <a:cs typeface="Trebuchet MS"/>
              </a:rPr>
              <a:t>haver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">
                <a:latin typeface="Trebuchet MS"/>
                <a:cs typeface="Trebuchet MS"/>
              </a:rPr>
              <a:t>cua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obtenir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l’entrada.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55140" y="4443474"/>
            <a:ext cx="4077970" cy="2087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3</a:t>
            </a:r>
            <a:r>
              <a:rPr dirty="0" sz="1400" spc="-285" b="1">
                <a:solidFill>
                  <a:srgbClr val="66B364"/>
                </a:solidFill>
                <a:latin typeface="Tahoma"/>
                <a:cs typeface="Tahoma"/>
              </a:rPr>
              <a:t>7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.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3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rebal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pe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r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85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mobilita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5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’en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or</a:t>
            </a: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n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20" b="1">
                <a:solidFill>
                  <a:srgbClr val="66B364"/>
                </a:solidFill>
                <a:latin typeface="Tahoma"/>
                <a:cs typeface="Tahoma"/>
              </a:rPr>
              <a:t>l</a:t>
            </a:r>
            <a:r>
              <a:rPr dirty="0" sz="1400" spc="-18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ark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25">
                <a:latin typeface="Trebuchet MS"/>
                <a:cs typeface="Trebuchet MS"/>
              </a:rPr>
              <a:t>S’ha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treballat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activament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grup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avançar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mobilitat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parc.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55">
                <a:latin typeface="Trebuchet MS"/>
                <a:cs typeface="Trebuchet MS"/>
              </a:rPr>
              <a:t>integrat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l’As-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sociació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Veïns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Veïnes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Salut,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l’Associació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Veïns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Veïnes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Pro-Vall-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carca,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Plataforma </a:t>
            </a:r>
            <a:r>
              <a:rPr dirty="0" sz="1000" spc="-5">
                <a:latin typeface="Trebuchet MS"/>
                <a:cs typeface="Trebuchet MS"/>
              </a:rPr>
              <a:t>Can </a:t>
            </a:r>
            <a:r>
              <a:rPr dirty="0" sz="1000" spc="-25">
                <a:latin typeface="Trebuchet MS"/>
                <a:cs typeface="Trebuchet MS"/>
              </a:rPr>
              <a:t>Baró,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Consell de </a:t>
            </a:r>
            <a:r>
              <a:rPr dirty="0" sz="1000" spc="-20">
                <a:latin typeface="Trebuchet MS"/>
                <a:cs typeface="Trebuchet MS"/>
              </a:rPr>
              <a:t>Barri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5">
                <a:latin typeface="Trebuchet MS"/>
                <a:cs typeface="Trebuchet MS"/>
              </a:rPr>
              <a:t>Coll,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Consell de </a:t>
            </a:r>
            <a:r>
              <a:rPr dirty="0" sz="1000" spc="-20">
                <a:latin typeface="Trebuchet MS"/>
                <a:cs typeface="Trebuchet MS"/>
              </a:rPr>
              <a:t> Barri </a:t>
            </a:r>
            <a:r>
              <a:rPr dirty="0" sz="1000" spc="-40">
                <a:latin typeface="Trebuchet MS"/>
                <a:cs typeface="Trebuchet MS"/>
              </a:rPr>
              <a:t>del Carmel, l’Escola </a:t>
            </a:r>
            <a:r>
              <a:rPr dirty="0" sz="1000" spc="-30">
                <a:latin typeface="Trebuchet MS"/>
                <a:cs typeface="Trebuchet MS"/>
              </a:rPr>
              <a:t>Baldiri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Reixac, </a:t>
            </a:r>
            <a:r>
              <a:rPr dirty="0" sz="1000" spc="-40">
                <a:latin typeface="Trebuchet MS"/>
                <a:cs typeface="Trebuchet MS"/>
              </a:rPr>
              <a:t>l’Escola </a:t>
            </a:r>
            <a:r>
              <a:rPr dirty="0" sz="1000" spc="-10">
                <a:latin typeface="Trebuchet MS"/>
                <a:cs typeface="Trebuchet MS"/>
              </a:rPr>
              <a:t>Reina </a:t>
            </a:r>
            <a:r>
              <a:rPr dirty="0" sz="1000" spc="-20">
                <a:latin typeface="Trebuchet MS"/>
                <a:cs typeface="Trebuchet MS"/>
              </a:rPr>
              <a:t>Elisenda </a:t>
            </a:r>
            <a:r>
              <a:rPr dirty="0" sz="1000" spc="-55">
                <a:latin typeface="Trebuchet MS"/>
                <a:cs typeface="Trebuchet MS"/>
              </a:rPr>
              <a:t>Virolai,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l’Associació </a:t>
            </a:r>
            <a:r>
              <a:rPr dirty="0" sz="1000" spc="-25">
                <a:latin typeface="Trebuchet MS"/>
                <a:cs typeface="Trebuchet MS"/>
              </a:rPr>
              <a:t>de Comerciants </a:t>
            </a:r>
            <a:r>
              <a:rPr dirty="0" sz="1000" spc="-40">
                <a:latin typeface="Trebuchet MS"/>
                <a:cs typeface="Trebuchet MS"/>
              </a:rPr>
              <a:t>del Carrer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Larrard, </a:t>
            </a:r>
            <a:r>
              <a:rPr dirty="0" sz="1000" spc="-30">
                <a:latin typeface="Trebuchet MS"/>
                <a:cs typeface="Trebuchet MS"/>
              </a:rPr>
              <a:t>l’Associació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Comer-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ciants </a:t>
            </a:r>
            <a:r>
              <a:rPr dirty="0" sz="1000" spc="-40">
                <a:latin typeface="Trebuchet MS"/>
                <a:cs typeface="Trebuchet MS"/>
              </a:rPr>
              <a:t>Tramuntana, </a:t>
            </a:r>
            <a:r>
              <a:rPr dirty="0" sz="1000" spc="-30">
                <a:latin typeface="Trebuchet MS"/>
                <a:cs typeface="Trebuchet MS"/>
              </a:rPr>
              <a:t>l’Associació </a:t>
            </a:r>
            <a:r>
              <a:rPr dirty="0" sz="1000" spc="-25">
                <a:latin typeface="Trebuchet MS"/>
                <a:cs typeface="Trebuchet MS"/>
              </a:rPr>
              <a:t>de Comerciants </a:t>
            </a:r>
            <a:r>
              <a:rPr dirty="0" sz="1000" spc="-35">
                <a:latin typeface="Trebuchet MS"/>
                <a:cs typeface="Trebuchet MS"/>
              </a:rPr>
              <a:t>Travessera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Dalt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comunitari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Salut,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representants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municipals.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Entre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millores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s’esperen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proper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descongestió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línies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15">
                <a:latin typeface="Trebuchet MS"/>
                <a:cs typeface="Trebuchet MS"/>
              </a:rPr>
              <a:t>bus </a:t>
            </a:r>
            <a:r>
              <a:rPr dirty="0" sz="1000" spc="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regulars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properes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zona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pacificació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trànsit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carrer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d’Olot.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955140" y="6901175"/>
            <a:ext cx="4077970" cy="143319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 marR="465455">
              <a:lnSpc>
                <a:spcPts val="1600"/>
              </a:lnSpc>
              <a:spcBef>
                <a:spcPts val="219"/>
              </a:spcBef>
            </a:pPr>
            <a:r>
              <a:rPr dirty="0" sz="1400" spc="-75" b="1">
                <a:solidFill>
                  <a:srgbClr val="66B364"/>
                </a:solidFill>
                <a:latin typeface="Tahoma"/>
                <a:cs typeface="Tahoma"/>
              </a:rPr>
              <a:t>38.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En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05" b="1">
                <a:solidFill>
                  <a:srgbClr val="66B364"/>
                </a:solidFill>
                <a:latin typeface="Tahoma"/>
                <a:cs typeface="Tahoma"/>
              </a:rPr>
              <a:t>marxa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nou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sistema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contractació </a:t>
            </a:r>
            <a:r>
              <a:rPr dirty="0" sz="1400" spc="-3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electrònica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primer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pas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digitalització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alinea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eixos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estratègics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l’Ajuntament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en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contractació </a:t>
            </a:r>
            <a:r>
              <a:rPr dirty="0" sz="1000" spc="-35">
                <a:latin typeface="Trebuchet MS"/>
                <a:cs typeface="Trebuchet MS"/>
              </a:rPr>
              <a:t> sostenible,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afavoreix </a:t>
            </a:r>
            <a:r>
              <a:rPr dirty="0" sz="1000" spc="-65">
                <a:latin typeface="Trebuchet MS"/>
                <a:cs typeface="Trebuchet MS"/>
              </a:rPr>
              <a:t>l’estalvi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paper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45">
                <a:latin typeface="Trebuchet MS"/>
                <a:cs typeface="Trebuchet MS"/>
              </a:rPr>
              <a:t>ambient.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45">
                <a:latin typeface="Trebuchet MS"/>
                <a:cs typeface="Trebuchet MS"/>
              </a:rPr>
              <a:t>electrònica </a:t>
            </a:r>
            <a:r>
              <a:rPr dirty="0" sz="1000" spc="-5">
                <a:latin typeface="Trebuchet MS"/>
                <a:cs typeface="Trebuchet MS"/>
              </a:rPr>
              <a:t>se </a:t>
            </a:r>
            <a:r>
              <a:rPr dirty="0" sz="1000" spc="-35">
                <a:latin typeface="Trebuchet MS"/>
                <a:cs typeface="Trebuchet MS"/>
              </a:rPr>
              <a:t>simplifica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procediment per </a:t>
            </a:r>
            <a:r>
              <a:rPr dirty="0" sz="1000" spc="-50">
                <a:latin typeface="Trebuchet MS"/>
                <a:cs typeface="Trebuchet MS"/>
              </a:rPr>
              <a:t>al licitador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licitadora,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pot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abaratir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costos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accedir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procediment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facilitat.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500004"/>
            <a:ext cx="2787827" cy="1979993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943" y="2362187"/>
            <a:ext cx="2246896" cy="1687814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0943" y="6929996"/>
            <a:ext cx="2246884" cy="2306408"/>
          </a:xfrm>
          <a:prstGeom prst="rect">
            <a:avLst/>
          </a:prstGeom>
        </p:spPr>
      </p:pic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2867299" y="1420190"/>
            <a:ext cx="4166235" cy="194754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180340">
              <a:lnSpc>
                <a:spcPts val="1600"/>
              </a:lnSpc>
              <a:spcBef>
                <a:spcPts val="220"/>
              </a:spcBef>
            </a:pP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39.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35" b="1">
                <a:solidFill>
                  <a:srgbClr val="66B364"/>
                </a:solidFill>
                <a:latin typeface="Tahoma"/>
                <a:cs typeface="Tahoma"/>
              </a:rPr>
              <a:t>Les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places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0" b="1">
                <a:solidFill>
                  <a:srgbClr val="66B364"/>
                </a:solidFill>
                <a:latin typeface="Tahoma"/>
                <a:cs typeface="Tahoma"/>
              </a:rPr>
              <a:t>d’AREA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66B364"/>
                </a:solidFill>
                <a:latin typeface="Tahoma"/>
                <a:cs typeface="Tahoma"/>
              </a:rPr>
              <a:t>exclusives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per</a:t>
            </a:r>
            <a:r>
              <a:rPr dirty="0" sz="1400" spc="-12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residents </a:t>
            </a:r>
            <a:r>
              <a:rPr dirty="0" sz="1400" spc="-3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passen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70" b="1">
                <a:solidFill>
                  <a:srgbClr val="66B364"/>
                </a:solidFill>
                <a:latin typeface="Tahoma"/>
                <a:cs typeface="Tahoma"/>
              </a:rPr>
              <a:t>ser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color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blanc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25">
                <a:latin typeface="Trebuchet MS"/>
                <a:cs typeface="Trebuchet MS"/>
              </a:rPr>
              <a:t>exclusives de </a:t>
            </a:r>
            <a:r>
              <a:rPr dirty="0" sz="1000" spc="-35">
                <a:latin typeface="Trebuchet MS"/>
                <a:cs typeface="Trebuchet MS"/>
              </a:rPr>
              <a:t>residents, </a:t>
            </a:r>
            <a:r>
              <a:rPr dirty="0" sz="1000" spc="-10">
                <a:latin typeface="Trebuchet MS"/>
                <a:cs typeface="Trebuchet MS"/>
              </a:rPr>
              <a:t>espais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10">
                <a:latin typeface="Trebuchet MS"/>
                <a:cs typeface="Trebuchet MS"/>
              </a:rPr>
              <a:t>només </a:t>
            </a:r>
            <a:r>
              <a:rPr dirty="0" sz="1000" spc="-15">
                <a:latin typeface="Trebuchet MS"/>
                <a:cs typeface="Trebuchet MS"/>
              </a:rPr>
              <a:t>poden </a:t>
            </a:r>
            <a:r>
              <a:rPr dirty="0" sz="1000" spc="-35">
                <a:latin typeface="Trebuchet MS"/>
                <a:cs typeface="Trebuchet MS"/>
              </a:rPr>
              <a:t>estacionar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veïns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veïnes,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deixen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color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verd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passar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blanques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portaran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inscrita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paraula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“Residents”,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color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blanc.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disseny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plac-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d’estacionament </a:t>
            </a:r>
            <a:r>
              <a:rPr dirty="0" sz="1000" spc="-25">
                <a:latin typeface="Trebuchet MS"/>
                <a:cs typeface="Trebuchet MS"/>
              </a:rPr>
              <a:t>exclusiu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residents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30">
                <a:latin typeface="Trebuchet MS"/>
                <a:cs typeface="Trebuchet MS"/>
              </a:rPr>
              <a:t>desenvolupat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resposta a </a:t>
            </a:r>
            <a:r>
              <a:rPr dirty="0" sz="1000" spc="-25">
                <a:latin typeface="Trebuchet MS"/>
                <a:cs typeface="Trebuchet MS"/>
              </a:rPr>
              <a:t> diversos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suggeriments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ciutadans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ciutadanes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usuaris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usuàries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d’AREA,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intenció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0">
                <a:latin typeface="Trebuchet MS"/>
                <a:cs typeface="Trebuchet MS"/>
              </a:rPr>
              <a:t>entenedora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identificació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plaça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evitar </a:t>
            </a:r>
            <a:r>
              <a:rPr dirty="0" sz="1000" spc="-15">
                <a:latin typeface="Trebuchet MS"/>
                <a:cs typeface="Trebuchet MS"/>
              </a:rPr>
              <a:t>con-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fusions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places </a:t>
            </a:r>
            <a:r>
              <a:rPr dirty="0" sz="1000" spc="-35">
                <a:latin typeface="Trebuchet MS"/>
                <a:cs typeface="Trebuchet MS"/>
              </a:rPr>
              <a:t>verdes, </a:t>
            </a:r>
            <a:r>
              <a:rPr dirty="0" sz="1000" spc="-15">
                <a:latin typeface="Trebuchet MS"/>
                <a:cs typeface="Trebuchet MS"/>
              </a:rPr>
              <a:t>que sí que </a:t>
            </a:r>
            <a:r>
              <a:rPr dirty="0" sz="1000" spc="-40">
                <a:latin typeface="Trebuchet MS"/>
                <a:cs typeface="Trebuchet MS"/>
              </a:rPr>
              <a:t>permeten </a:t>
            </a:r>
            <a:r>
              <a:rPr dirty="0" sz="1000" spc="-35">
                <a:latin typeface="Trebuchet MS"/>
                <a:cs typeface="Trebuchet MS"/>
              </a:rPr>
              <a:t>l’accés </a:t>
            </a:r>
            <a:r>
              <a:rPr dirty="0" sz="1000" spc="-30">
                <a:latin typeface="Trebuchet MS"/>
                <a:cs typeface="Trebuchet MS"/>
              </a:rPr>
              <a:t>a vehicles forans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(no</a:t>
            </a:r>
            <a:r>
              <a:rPr dirty="0" sz="1000" spc="-30">
                <a:latin typeface="Trebuchet MS"/>
                <a:cs typeface="Trebuchet MS"/>
              </a:rPr>
              <a:t> residents)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horaris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regulació.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67299" y="3738190"/>
            <a:ext cx="4166235" cy="2201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0" b="1">
                <a:solidFill>
                  <a:srgbClr val="66B364"/>
                </a:solidFill>
                <a:latin typeface="Tahoma"/>
                <a:cs typeface="Tahoma"/>
              </a:rPr>
              <a:t>40.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15" b="1">
                <a:solidFill>
                  <a:srgbClr val="66B364"/>
                </a:solidFill>
                <a:latin typeface="Tahoma"/>
                <a:cs typeface="Tahoma"/>
              </a:rPr>
              <a:t>El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5" b="1">
                <a:solidFill>
                  <a:srgbClr val="66B364"/>
                </a:solidFill>
                <a:latin typeface="Tahoma"/>
                <a:cs typeface="Tahoma"/>
              </a:rPr>
              <a:t>Z</a:t>
            </a:r>
            <a:r>
              <a:rPr dirty="0" sz="1400" spc="-50" b="1">
                <a:solidFill>
                  <a:srgbClr val="66B364"/>
                </a:solidFill>
                <a:latin typeface="Tahoma"/>
                <a:cs typeface="Tahoma"/>
              </a:rPr>
              <a:t>oo,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80" b="1">
                <a:solidFill>
                  <a:srgbClr val="66B364"/>
                </a:solidFill>
                <a:latin typeface="Tahoma"/>
                <a:cs typeface="Tahoma"/>
              </a:rPr>
              <a:t>més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prop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25" b="1">
                <a:solidFill>
                  <a:srgbClr val="66B364"/>
                </a:solidFill>
                <a:latin typeface="Tahoma"/>
                <a:cs typeface="Tahoma"/>
              </a:rPr>
              <a:t>de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othom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u="sng" sz="1000" spc="-3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continguts </a:t>
            </a:r>
            <a:r>
              <a:rPr dirty="0" u="sng" sz="1000" spc="-2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panoràmics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de </a:t>
            </a:r>
            <a:r>
              <a:rPr dirty="0" u="sng" sz="1000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Google </a:t>
            </a:r>
            <a:r>
              <a:rPr dirty="0" u="sng" sz="1000" spc="3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Maps</a:t>
            </a:r>
            <a:r>
              <a:rPr dirty="0" sz="1000" spc="30">
                <a:solidFill>
                  <a:srgbClr val="275B9B"/>
                </a:solidFill>
                <a:latin typeface="Trebuchet MS"/>
                <a:cs typeface="Trebuchet MS"/>
                <a:hlinkClick r:id="rId2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actualitzat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imatges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Zoo,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s’hi </a:t>
            </a:r>
            <a:r>
              <a:rPr dirty="0" sz="1000" spc="-60">
                <a:latin typeface="Trebuchet MS"/>
                <a:cs typeface="Trebuchet MS"/>
              </a:rPr>
              <a:t>ofereix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recorregut </a:t>
            </a:r>
            <a:r>
              <a:rPr dirty="0" sz="1000" spc="-55">
                <a:latin typeface="Trebuchet MS"/>
                <a:cs typeface="Trebuchet MS"/>
              </a:rPr>
              <a:t>virtual </a:t>
            </a:r>
            <a:r>
              <a:rPr dirty="0" sz="1000" spc="-25">
                <a:latin typeface="Trebuchet MS"/>
                <a:cs typeface="Trebuchet MS"/>
              </a:rPr>
              <a:t>pels </a:t>
            </a:r>
            <a:r>
              <a:rPr dirty="0" sz="1000" spc="-10">
                <a:latin typeface="Trebuchet MS"/>
                <a:cs typeface="Trebuchet MS"/>
              </a:rPr>
              <a:t>camins </a:t>
            </a:r>
            <a:r>
              <a:rPr dirty="0" sz="1000" spc="-25">
                <a:latin typeface="Trebuchet MS"/>
                <a:cs typeface="Trebuchet MS"/>
              </a:rPr>
              <a:t>principals de </a:t>
            </a:r>
            <a:r>
              <a:rPr dirty="0" sz="1000" spc="-65">
                <a:latin typeface="Trebuchet MS"/>
                <a:cs typeface="Trebuchet MS"/>
              </a:rPr>
              <a:t>l’in-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terior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Zoo de Barcelona.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50">
                <a:latin typeface="Trebuchet MS"/>
                <a:cs typeface="Trebuchet MS"/>
              </a:rPr>
              <a:t>iniciativa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neix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Centre </a:t>
            </a:r>
            <a:r>
              <a:rPr dirty="0" sz="1000" spc="-25">
                <a:latin typeface="Trebuchet MS"/>
                <a:cs typeface="Trebuchet MS"/>
              </a:rPr>
              <a:t>de Telecomunicacions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Tecnologies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Informació </a:t>
            </a:r>
            <a:r>
              <a:rPr dirty="0" sz="1000" spc="-20">
                <a:latin typeface="Trebuchet MS"/>
                <a:cs typeface="Trebuchet MS"/>
              </a:rPr>
              <a:t>(CTTI)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Generalitat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Catalunya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l’empresa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nord-americana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Google,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ob-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jectiu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permetre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visites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virtuals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principals </a:t>
            </a:r>
            <a:r>
              <a:rPr dirty="0" sz="1000" spc="-40">
                <a:latin typeface="Trebuchet MS"/>
                <a:cs typeface="Trebuchet MS"/>
              </a:rPr>
              <a:t>atractius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turístics,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culturals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arquitectònics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país.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4599"/>
              </a:lnSpc>
              <a:spcBef>
                <a:spcPts val="83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40">
                <a:latin typeface="Trebuchet MS"/>
                <a:cs typeface="Trebuchet MS"/>
              </a:rPr>
              <a:t>enregistrament del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50">
                <a:latin typeface="Trebuchet MS"/>
                <a:cs typeface="Trebuchet MS"/>
              </a:rPr>
              <a:t>actualitza </a:t>
            </a:r>
            <a:r>
              <a:rPr dirty="0" sz="1000" spc="-30">
                <a:latin typeface="Trebuchet MS"/>
                <a:cs typeface="Trebuchet MS"/>
              </a:rPr>
              <a:t>els continguts publicats </a:t>
            </a:r>
            <a:r>
              <a:rPr dirty="0" sz="1000" spc="-65">
                <a:latin typeface="Trebuchet MS"/>
                <a:cs typeface="Trebuchet MS"/>
              </a:rPr>
              <a:t>l’abril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2011, </a:t>
            </a:r>
            <a:r>
              <a:rPr dirty="0" sz="1000" spc="-5">
                <a:latin typeface="Trebuchet MS"/>
                <a:cs typeface="Trebuchet MS"/>
              </a:rPr>
              <a:t>quan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operaris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Google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5">
                <a:latin typeface="Trebuchet MS"/>
                <a:cs typeface="Trebuchet MS"/>
              </a:rPr>
              <a:t>recórrer </a:t>
            </a:r>
            <a:r>
              <a:rPr dirty="0" sz="1000" spc="-65">
                <a:latin typeface="Trebuchet MS"/>
                <a:cs typeface="Trebuchet MS"/>
              </a:rPr>
              <a:t>l’interior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parc </a:t>
            </a:r>
            <a:r>
              <a:rPr dirty="0" sz="1000" spc="-35">
                <a:latin typeface="Trebuchet MS"/>
                <a:cs typeface="Trebuchet MS"/>
              </a:rPr>
              <a:t>per primera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vegada,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permet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passeig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diferent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8249" y="6310240"/>
            <a:ext cx="4164965" cy="1229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155" b="1">
                <a:solidFill>
                  <a:srgbClr val="66B364"/>
                </a:solidFill>
                <a:latin typeface="Tahoma"/>
                <a:cs typeface="Tahoma"/>
              </a:rPr>
              <a:t>41.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66B364"/>
                </a:solidFill>
                <a:latin typeface="Tahoma"/>
                <a:cs typeface="Tahoma"/>
              </a:rPr>
              <a:t>Nova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66B364"/>
                </a:solidFill>
                <a:latin typeface="Tahoma"/>
                <a:cs typeface="Tahoma"/>
              </a:rPr>
              <a:t>senyalística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65" b="1">
                <a:solidFill>
                  <a:srgbClr val="66B364"/>
                </a:solidFill>
                <a:latin typeface="Tahoma"/>
                <a:cs typeface="Tahoma"/>
              </a:rPr>
              <a:t>al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b="1">
                <a:solidFill>
                  <a:srgbClr val="66B364"/>
                </a:solidFill>
                <a:latin typeface="Tahoma"/>
                <a:cs typeface="Tahoma"/>
              </a:rPr>
              <a:t>P</a:t>
            </a:r>
            <a:r>
              <a:rPr dirty="0" sz="1400" spc="-90" b="1">
                <a:solidFill>
                  <a:srgbClr val="66B364"/>
                </a:solidFill>
                <a:latin typeface="Tahoma"/>
                <a:cs typeface="Tahoma"/>
              </a:rPr>
              <a:t>ark</a:t>
            </a:r>
            <a:r>
              <a:rPr dirty="0" sz="1400" spc="-12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400" spc="-15" b="1">
                <a:solidFill>
                  <a:srgbClr val="66B364"/>
                </a:solidFill>
                <a:latin typeface="Tahoma"/>
                <a:cs typeface="Tahoma"/>
              </a:rPr>
              <a:t>Güell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50"/>
              </a:spcBef>
            </a:pPr>
            <a:r>
              <a:rPr dirty="0" sz="1000" spc="15">
                <a:latin typeface="Trebuchet MS"/>
                <a:cs typeface="Trebuchet MS"/>
              </a:rPr>
              <a:t>Des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novembre,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visiten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disposen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senyalística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millora l’experiència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l’orientació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parc.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25">
                <a:latin typeface="Trebuchet MS"/>
                <a:cs typeface="Trebuchet MS"/>
              </a:rPr>
              <a:t>adequació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resultat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0">
                <a:latin typeface="Trebuchet MS"/>
                <a:cs typeface="Trebuchet MS"/>
              </a:rPr>
              <a:t>sorgir a </a:t>
            </a:r>
            <a:r>
              <a:rPr dirty="0" sz="1000" spc="-50">
                <a:latin typeface="Trebuchet MS"/>
                <a:cs typeface="Trebuchet MS"/>
              </a:rPr>
              <a:t>la Taula </a:t>
            </a:r>
            <a:r>
              <a:rPr dirty="0" sz="1000" spc="-30">
                <a:latin typeface="Trebuchet MS"/>
                <a:cs typeface="Trebuchet MS"/>
              </a:rPr>
              <a:t>Tècnica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impulsat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mostra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materialitzem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retorn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regulació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turística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l’eix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monumental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societat.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0943" y="6372004"/>
            <a:ext cx="2160003" cy="1952503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790" y="3834003"/>
            <a:ext cx="2698203" cy="206999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0943" y="1440003"/>
            <a:ext cx="2159050" cy="1862999"/>
          </a:xfrm>
          <a:prstGeom prst="rect">
            <a:avLst/>
          </a:prstGeom>
        </p:spPr>
      </p:pic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60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16125"/>
            <a:ext cx="3837940" cy="1038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229">
                <a:solidFill>
                  <a:srgbClr val="66B364"/>
                </a:solidFill>
                <a:latin typeface="Tahoma"/>
                <a:cs typeface="Tahoma"/>
              </a:rPr>
              <a:t>3.1</a:t>
            </a:r>
            <a:r>
              <a:rPr dirty="0" sz="2200" spc="-240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80" b="1">
                <a:solidFill>
                  <a:srgbClr val="66B364"/>
                </a:solidFill>
                <a:latin typeface="Tahoma"/>
                <a:cs typeface="Tahoma"/>
              </a:rPr>
              <a:t>Sos</a:t>
            </a:r>
            <a:r>
              <a:rPr dirty="0" sz="2200" spc="-10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2200" spc="-60" b="1">
                <a:solidFill>
                  <a:srgbClr val="66B364"/>
                </a:solidFill>
                <a:latin typeface="Tahoma"/>
                <a:cs typeface="Tahoma"/>
              </a:rPr>
              <a:t>enibilitat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90" b="1">
                <a:solidFill>
                  <a:srgbClr val="66B364"/>
                </a:solidFill>
                <a:latin typeface="Tahoma"/>
                <a:cs typeface="Tahoma"/>
              </a:rPr>
              <a:t>ambiental</a:t>
            </a:r>
            <a:endParaRPr sz="2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Referències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878787"/>
                </a:solidFill>
                <a:latin typeface="Trebuchet MS"/>
                <a:cs typeface="Trebuchet MS"/>
              </a:rPr>
              <a:t>GRI:</a:t>
            </a:r>
            <a:endParaRPr sz="9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302-1,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303-1,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305-1,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305-2,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305-3,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306-2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7299" y="3066074"/>
            <a:ext cx="1178560" cy="20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20" b="1">
                <a:solidFill>
                  <a:srgbClr val="878787"/>
                </a:solidFill>
                <a:latin typeface="Tahoma"/>
                <a:cs typeface="Tahoma"/>
              </a:rPr>
              <a:t>ODS</a:t>
            </a:r>
            <a:r>
              <a:rPr dirty="0" sz="1150" spc="-105" b="1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1150" spc="-40" b="1">
                <a:solidFill>
                  <a:srgbClr val="878787"/>
                </a:solidFill>
                <a:latin typeface="Tahoma"/>
                <a:cs typeface="Tahoma"/>
              </a:rPr>
              <a:t>Relacionats</a:t>
            </a:r>
            <a:endParaRPr sz="1150">
              <a:latin typeface="Tahoma"/>
              <a:cs typeface="Tahoma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19999" y="346297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 h="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6350">
            <a:solidFill>
              <a:srgbClr val="65B263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20" name="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19999" y="3711725"/>
            <a:ext cx="1638604" cy="1638604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09999" y="3711725"/>
            <a:ext cx="1638604" cy="1638604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81394" y="3726004"/>
            <a:ext cx="1638604" cy="1638604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619999" y="5589725"/>
            <a:ext cx="1638604" cy="1638604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10000" y="5589727"/>
            <a:ext cx="1638603" cy="1632603"/>
          </a:xfrm>
          <a:prstGeom prst="rect">
            <a:avLst/>
          </a:prstGeom>
        </p:spPr>
      </p:pic>
      <p:sp>
        <p:nvSpPr>
          <p:cNvPr id="25" name="object 25"/>
          <p:cNvSpPr/>
          <p:nvPr/>
        </p:nvSpPr>
        <p:spPr>
          <a:xfrm>
            <a:off x="1619999" y="757777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 h="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6350">
            <a:solidFill>
              <a:srgbClr val="65B2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7173574" y="10226909"/>
            <a:ext cx="258445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65</a:t>
            </a:fld>
            <a:endParaRPr sz="9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710" cy="4959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empresa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responsable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compromesa,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caminem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incorporar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millors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pràctiques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fer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0">
                <a:latin typeface="Trebuchet MS"/>
                <a:cs typeface="Trebuchet MS"/>
              </a:rPr>
              <a:t>bon </a:t>
            </a:r>
            <a:r>
              <a:rPr dirty="0" sz="1000" spc="20">
                <a:latin typeface="Trebuchet MS"/>
                <a:cs typeface="Trebuchet MS"/>
              </a:rPr>
              <a:t>ús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0">
                <a:latin typeface="Trebuchet MS"/>
                <a:cs typeface="Trebuchet MS"/>
              </a:rPr>
              <a:t>disponibles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mantenir </a:t>
            </a:r>
            <a:r>
              <a:rPr dirty="0" sz="1000" spc="-60">
                <a:latin typeface="Trebuchet MS"/>
                <a:cs typeface="Trebuchet MS"/>
              </a:rPr>
              <a:t>l’equilibri.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25">
                <a:latin typeface="Trebuchet MS"/>
                <a:cs typeface="Trebuchet MS"/>
              </a:rPr>
              <a:t>generen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uns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impactes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ambientals</a:t>
            </a:r>
            <a:r>
              <a:rPr dirty="0" sz="1000" spc="-25">
                <a:latin typeface="Trebuchet MS"/>
                <a:cs typeface="Trebuchet MS"/>
              </a:rPr>
              <a:t> dels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responsables.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Gairebé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40">
                <a:latin typeface="Trebuchet MS"/>
                <a:cs typeface="Trebuchet MS"/>
              </a:rPr>
              <a:t>metodologia pròpia, </a:t>
            </a:r>
            <a:r>
              <a:rPr dirty="0" sz="1000" spc="-45">
                <a:latin typeface="Trebuchet MS"/>
                <a:cs typeface="Trebuchet MS"/>
              </a:rPr>
              <a:t>tenim identificats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ambientals </a:t>
            </a:r>
            <a:r>
              <a:rPr dirty="0" sz="1000" spc="-20">
                <a:latin typeface="Trebuchet MS"/>
                <a:cs typeface="Trebuchet MS"/>
              </a:rPr>
              <a:t>normals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d’emergència. </a:t>
            </a:r>
            <a:r>
              <a:rPr dirty="0" sz="1000" spc="-50">
                <a:latin typeface="Trebuchet MS"/>
                <a:cs typeface="Trebuchet MS"/>
              </a:rPr>
              <a:t>Treballem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minimització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impactes </a:t>
            </a:r>
            <a:r>
              <a:rPr dirty="0" sz="1000" spc="-35">
                <a:latin typeface="Trebuchet MS"/>
                <a:cs typeface="Trebuchet MS"/>
              </a:rPr>
              <a:t>significatius.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aspectes </a:t>
            </a:r>
            <a:r>
              <a:rPr dirty="0" sz="1000" spc="-30">
                <a:latin typeface="Trebuchet MS"/>
                <a:cs typeface="Trebuchet MS"/>
              </a:rPr>
              <a:t>ambientals significatius </a:t>
            </a:r>
            <a:r>
              <a:rPr dirty="0" sz="1000" spc="-40">
                <a:latin typeface="Trebuchet MS"/>
                <a:cs typeface="Trebuchet MS"/>
              </a:rPr>
              <a:t>pertanyen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vectors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generació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residus. </a:t>
            </a: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principals </a:t>
            </a:r>
            <a:r>
              <a:rPr dirty="0" sz="1000" spc="-30">
                <a:latin typeface="Trebuchet MS"/>
                <a:cs typeface="Trebuchet MS"/>
              </a:rPr>
              <a:t>impactes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se’n deriven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50">
                <a:latin typeface="Trebuchet MS"/>
                <a:cs typeface="Trebuchet MS"/>
              </a:rPr>
              <a:t>l’exhauriment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40">
                <a:latin typeface="Trebuchet MS"/>
                <a:cs typeface="Trebuchet MS"/>
              </a:rPr>
              <a:t>naturals,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contami-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nació </a:t>
            </a:r>
            <a:r>
              <a:rPr dirty="0" sz="1000" spc="-40">
                <a:latin typeface="Trebuchet MS"/>
                <a:cs typeface="Trebuchet MS"/>
              </a:rPr>
              <a:t>atmosfèrica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contaminació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pèrdua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biodiversitat.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0">
                <a:latin typeface="Trebuchet MS"/>
                <a:cs typeface="Trebuchet MS"/>
              </a:rPr>
              <a:t>Som </a:t>
            </a:r>
            <a:r>
              <a:rPr dirty="0" sz="1000" spc="-15">
                <a:latin typeface="Trebuchet MS"/>
                <a:cs typeface="Trebuchet MS"/>
              </a:rPr>
              <a:t>signants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Compromís </a:t>
            </a:r>
            <a:r>
              <a:rPr dirty="0" sz="1000" spc="-35">
                <a:latin typeface="Trebuchet MS"/>
                <a:cs typeface="Trebuchet MS"/>
              </a:rPr>
              <a:t>Ciutadà 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Sostenibilitat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participants </a:t>
            </a:r>
            <a:r>
              <a:rPr dirty="0" sz="1000" spc="-30">
                <a:latin typeface="Trebuchet MS"/>
                <a:cs typeface="Trebuchet MS"/>
              </a:rPr>
              <a:t>actius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xarxa.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renovat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certificació,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norma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ISO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14001:2015,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Olímpica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Fòrum,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60">
                <a:latin typeface="Trebuchet MS"/>
                <a:cs typeface="Trebuchet MS"/>
              </a:rPr>
              <a:t>certificat </a:t>
            </a:r>
            <a:r>
              <a:rPr dirty="0" sz="1000" spc="-35">
                <a:latin typeface="Trebuchet MS"/>
                <a:cs typeface="Trebuchet MS"/>
              </a:rPr>
              <a:t>per primera </a:t>
            </a:r>
            <a:r>
              <a:rPr dirty="0" sz="1000" spc="-25">
                <a:latin typeface="Trebuchet MS"/>
                <a:cs typeface="Trebuchet MS"/>
              </a:rPr>
              <a:t>vegada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 ambiental del </a:t>
            </a:r>
            <a:r>
              <a:rPr dirty="0" sz="1000" spc="-20">
                <a:latin typeface="Trebuchet MS"/>
                <a:cs typeface="Trebuchet MS"/>
              </a:rPr>
              <a:t>parc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Montjuïc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>
                <a:latin typeface="Trebuchet MS"/>
                <a:cs typeface="Trebuchet MS"/>
              </a:rPr>
              <a:t>segons </a:t>
            </a:r>
            <a:r>
              <a:rPr dirty="0" sz="1000" spc="-50">
                <a:latin typeface="Trebuchet MS"/>
                <a:cs typeface="Trebuchet MS"/>
              </a:rPr>
              <a:t>la mateixa </a:t>
            </a:r>
            <a:r>
              <a:rPr dirty="0" sz="1000" spc="-35">
                <a:latin typeface="Trebuchet MS"/>
                <a:cs typeface="Trebuchet MS"/>
              </a:rPr>
              <a:t>norma.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aquestes </a:t>
            </a:r>
            <a:r>
              <a:rPr dirty="0" sz="1000" spc="-60">
                <a:latin typeface="Trebuchet MS"/>
                <a:cs typeface="Trebuchet MS"/>
              </a:rPr>
              <a:t>activitats,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40">
                <a:latin typeface="Trebuchet MS"/>
                <a:cs typeface="Trebuchet MS"/>
              </a:rPr>
              <a:t>dut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cicle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desenvolupament </a:t>
            </a:r>
            <a:r>
              <a:rPr dirty="0" sz="1000" spc="-35">
                <a:latin typeface="Trebuchet MS"/>
                <a:cs typeface="Trebuchet MS"/>
              </a:rPr>
              <a:t>d’una </a:t>
            </a:r>
            <a:r>
              <a:rPr dirty="0" sz="1000" spc="-40">
                <a:latin typeface="Trebuchet MS"/>
                <a:cs typeface="Trebuchet MS"/>
              </a:rPr>
              <a:t>metodologia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relaciona </a:t>
            </a:r>
            <a:r>
              <a:rPr dirty="0" sz="1000" spc="-30">
                <a:latin typeface="Trebuchet MS"/>
                <a:cs typeface="Trebuchet MS"/>
              </a:rPr>
              <a:t>els impactes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tivitat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mapa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5">
                <a:latin typeface="Trebuchet MS"/>
                <a:cs typeface="Trebuchet MS"/>
              </a:rPr>
              <a:t>processos.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reptes </a:t>
            </a:r>
            <a:r>
              <a:rPr dirty="0" sz="1000" spc="-55">
                <a:latin typeface="Trebuchet MS"/>
                <a:cs typeface="Trebuchet MS"/>
              </a:rPr>
              <a:t>plantejats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Memòria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20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complert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18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repte</a:t>
            </a:r>
            <a:r>
              <a:rPr dirty="0" sz="1000" spc="19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sistema </a:t>
            </a:r>
            <a:r>
              <a:rPr dirty="0" sz="1000" spc="-50">
                <a:latin typeface="Trebuchet MS"/>
                <a:cs typeface="Trebuchet MS"/>
              </a:rPr>
              <a:t>d’ambientalització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compres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companyia, </a:t>
            </a:r>
            <a:r>
              <a:rPr dirty="0" sz="1000" spc="-40">
                <a:latin typeface="Trebuchet MS"/>
                <a:cs typeface="Trebuchet MS"/>
              </a:rPr>
              <a:t>atès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establert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dinàmica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coordinació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ambientalitzar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compres </a:t>
            </a:r>
            <a:r>
              <a:rPr dirty="0" sz="1000" spc="-35">
                <a:latin typeface="Trebuchet MS"/>
                <a:cs typeface="Trebuchet MS"/>
              </a:rPr>
              <a:t>tranversals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dinàmica </a:t>
            </a:r>
            <a:r>
              <a:rPr dirty="0" sz="1000" spc="-30">
                <a:latin typeface="Trebuchet MS"/>
                <a:cs typeface="Trebuchet MS"/>
              </a:rPr>
              <a:t>d’assistència </a:t>
            </a:r>
            <a:r>
              <a:rPr dirty="0" sz="1000" spc="-35">
                <a:latin typeface="Trebuchet MS"/>
                <a:cs typeface="Trebuchet MS"/>
              </a:rPr>
              <a:t>tècnica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d’altres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específiques.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més,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dut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terme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involucrades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procés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compres.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implantació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residus,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establert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nova dinàmica </a:t>
            </a:r>
            <a:r>
              <a:rPr dirty="0" sz="1000" spc="-50">
                <a:latin typeface="Trebuchet MS"/>
                <a:cs typeface="Trebuchet MS"/>
              </a:rPr>
              <a:t>digitalitzada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25">
                <a:latin typeface="Trebuchet MS"/>
                <a:cs typeface="Trebuchet MS"/>
              </a:rPr>
              <a:t>culminarà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operatiu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d’aquest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sistema.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Ecobalance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desestimar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organització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compromesa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ambient,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accedeix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u="sng" sz="1000" spc="-60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sz="1000" spc="-50" b="1">
                <a:solidFill>
                  <a:srgbClr val="DD132C"/>
                </a:solidFill>
                <a:latin typeface="Trebuchet MS"/>
                <a:cs typeface="Trebuchet MS"/>
                <a:hlinkClick r:id="rId2" action="ppaction://hlinksldjump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reptes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ambientals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Pots </a:t>
            </a:r>
            <a:r>
              <a:rPr dirty="0" sz="1000" spc="-30">
                <a:latin typeface="Trebuchet MS"/>
                <a:cs typeface="Trebuchet MS"/>
              </a:rPr>
              <a:t>consultar </a:t>
            </a:r>
            <a:r>
              <a:rPr dirty="0" u="sng" sz="1000" spc="-60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3" action="ppaction://hlinksldjump"/>
              </a:rPr>
              <a:t>aquí</a:t>
            </a:r>
            <a:r>
              <a:rPr dirty="0" sz="1000" spc="180" b="1">
                <a:solidFill>
                  <a:srgbClr val="DD132C"/>
                </a:solidFill>
                <a:latin typeface="Trebuchet MS"/>
                <a:cs typeface="Trebuchet MS"/>
                <a:hlinkClick r:id="rId3" action="ppaction://hlinksldjump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sostenibilitat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impacten </a:t>
            </a:r>
            <a:r>
              <a:rPr dirty="0" sz="1000" spc="-40">
                <a:latin typeface="Trebuchet MS"/>
                <a:cs typeface="Trebuchet MS"/>
              </a:rPr>
              <a:t>positivament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 responsable.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66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00621" y="10296355"/>
            <a:ext cx="432434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5">
                <a:solidFill>
                  <a:srgbClr val="878787"/>
                </a:solidFill>
                <a:latin typeface="Trebuchet MS"/>
                <a:cs typeface="Trebuchet MS"/>
              </a:rPr>
              <a:t>101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299" y="10022423"/>
            <a:ext cx="5788025" cy="452120"/>
          </a:xfrm>
          <a:prstGeom prst="rect">
            <a:avLst/>
          </a:prstGeom>
        </p:spPr>
        <p:txBody>
          <a:bodyPr wrap="square" lIns="0" tIns="387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800" spc="105">
                <a:latin typeface="Trebuchet MS"/>
                <a:cs typeface="Trebuchet MS"/>
              </a:rPr>
              <a:t>*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Les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diferències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0">
                <a:latin typeface="Trebuchet MS"/>
                <a:cs typeface="Trebuchet MS"/>
              </a:rPr>
              <a:t> dades </a:t>
            </a:r>
            <a:r>
              <a:rPr dirty="0" sz="800" spc="-45">
                <a:latin typeface="Trebuchet MS"/>
                <a:cs typeface="Trebuchet MS"/>
              </a:rPr>
              <a:t>entre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memòries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responen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una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actualització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dades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part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del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gestor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energètic.</a:t>
            </a:r>
            <a:endParaRPr sz="800">
              <a:latin typeface="Trebuchet MS"/>
              <a:cs typeface="Trebuchet MS"/>
            </a:endParaRPr>
          </a:p>
          <a:p>
            <a:pPr marL="3417570">
              <a:lnSpc>
                <a:spcPct val="100000"/>
              </a:lnSpc>
              <a:spcBef>
                <a:spcPts val="390"/>
              </a:spcBef>
              <a:tabLst>
                <a:tab pos="558546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67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14600" y="1419174"/>
            <a:ext cx="6608445" cy="48704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04900">
              <a:lnSpc>
                <a:spcPct val="100000"/>
              </a:lnSpc>
              <a:spcBef>
                <a:spcPts val="100"/>
              </a:spcBef>
            </a:pPr>
            <a:r>
              <a:rPr dirty="0" sz="1600" spc="-50" b="1">
                <a:solidFill>
                  <a:srgbClr val="66B364"/>
                </a:solidFill>
                <a:latin typeface="Tahoma"/>
                <a:cs typeface="Tahoma"/>
              </a:rPr>
              <a:t>Energia</a:t>
            </a:r>
            <a:endParaRPr sz="1600">
              <a:latin typeface="Tahoma"/>
              <a:cs typeface="Tahoma"/>
            </a:endParaRPr>
          </a:p>
          <a:p>
            <a:pPr algn="just" marL="1104900" marR="93980">
              <a:lnSpc>
                <a:spcPct val="112500"/>
              </a:lnSpc>
              <a:spcBef>
                <a:spcPts val="1010"/>
              </a:spcBef>
            </a:pPr>
            <a:r>
              <a:rPr dirty="0" sz="1000" spc="-40">
                <a:latin typeface="Trebuchet MS"/>
                <a:cs typeface="Trebuchet MS"/>
              </a:rPr>
              <a:t>L’energia</a:t>
            </a:r>
            <a:r>
              <a:rPr dirty="0" baseline="35353" sz="825" spc="-60">
                <a:latin typeface="Trebuchet MS"/>
                <a:cs typeface="Trebuchet MS"/>
              </a:rPr>
              <a:t>*</a:t>
            </a:r>
            <a:r>
              <a:rPr dirty="0" baseline="35353" sz="825" spc="-52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30">
                <a:latin typeface="Trebuchet MS"/>
                <a:cs typeface="Trebuchet MS"/>
              </a:rPr>
              <a:t>comprovar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materialitat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5">
                <a:latin typeface="Trebuchet MS"/>
                <a:cs typeface="Trebuchet MS"/>
              </a:rPr>
              <a:t>2018.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d’energia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varia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tipus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usos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s’hi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donen:</a:t>
            </a:r>
            <a:endParaRPr sz="1000">
              <a:latin typeface="Trebuchet MS"/>
              <a:cs typeface="Trebuchet MS"/>
            </a:endParaRPr>
          </a:p>
          <a:p>
            <a:pPr marL="1717039" marR="94615" indent="-252095">
              <a:lnSpc>
                <a:spcPct val="112500"/>
              </a:lnSpc>
              <a:spcBef>
                <a:spcPts val="855"/>
              </a:spcBef>
              <a:buChar char="•"/>
              <a:tabLst>
                <a:tab pos="1717039" algn="l"/>
                <a:tab pos="1717675" algn="l"/>
              </a:tabLst>
            </a:pPr>
            <a:r>
              <a:rPr dirty="0" sz="1000" spc="-70">
                <a:latin typeface="Trebuchet MS"/>
                <a:cs typeface="Trebuchet MS"/>
              </a:rPr>
              <a:t>l’electricitat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subministrament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d’energia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equipaments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instal·lacions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combustible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vehicles;</a:t>
            </a:r>
            <a:endParaRPr sz="1000">
              <a:latin typeface="Trebuchet MS"/>
              <a:cs typeface="Trebuchet MS"/>
            </a:endParaRPr>
          </a:p>
          <a:p>
            <a:pPr marL="17170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17039" algn="l"/>
                <a:tab pos="1717675" algn="l"/>
              </a:tabLst>
            </a:pP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gas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natural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funcionament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calderes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calefacció;</a:t>
            </a:r>
            <a:endParaRPr sz="1000">
              <a:latin typeface="Trebuchet MS"/>
              <a:cs typeface="Trebuchet MS"/>
            </a:endParaRPr>
          </a:p>
          <a:p>
            <a:pPr marL="1717039" marR="94615" indent="-252095">
              <a:lnSpc>
                <a:spcPct val="112500"/>
              </a:lnSpc>
              <a:spcBef>
                <a:spcPts val="565"/>
              </a:spcBef>
              <a:buChar char="•"/>
              <a:tabLst>
                <a:tab pos="1717039" algn="l"/>
                <a:tab pos="1717675" algn="l"/>
              </a:tabLst>
            </a:pP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gasoil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gasolina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combustibles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vehicles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nostra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flota,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principalment,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càrrega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dipòsits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grups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electrògens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presents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menor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grau.</a:t>
            </a:r>
            <a:endParaRPr sz="1000">
              <a:latin typeface="Trebuchet MS"/>
              <a:cs typeface="Trebuchet MS"/>
            </a:endParaRPr>
          </a:p>
          <a:p>
            <a:pPr algn="just" marL="1104900" marR="946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del </a:t>
            </a:r>
            <a:r>
              <a:rPr dirty="0" sz="1000" spc="-30">
                <a:latin typeface="Trebuchet MS"/>
                <a:cs typeface="Trebuchet MS"/>
              </a:rPr>
              <a:t>subministrament </a:t>
            </a:r>
            <a:r>
              <a:rPr dirty="0" sz="1000" spc="-45">
                <a:latin typeface="Trebuchet MS"/>
                <a:cs typeface="Trebuchet MS"/>
              </a:rPr>
              <a:t>energètic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65">
                <a:latin typeface="Trebuchet MS"/>
                <a:cs typeface="Trebuchet MS"/>
              </a:rPr>
              <a:t>externalitzat.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55">
                <a:latin typeface="Trebuchet MS"/>
                <a:cs typeface="Trebuchet MS"/>
              </a:rPr>
              <a:t>efectua,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dependències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tasques </a:t>
            </a:r>
            <a:r>
              <a:rPr dirty="0" sz="1000" spc="-30">
                <a:latin typeface="Trebuchet MS"/>
                <a:cs typeface="Trebuchet MS"/>
              </a:rPr>
              <a:t>relacionades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de subministraments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gestions </a:t>
            </a:r>
            <a:r>
              <a:rPr dirty="0" sz="1000" spc="-40">
                <a:latin typeface="Trebuchet MS"/>
                <a:cs typeface="Trebuchet MS"/>
              </a:rPr>
              <a:t>administratives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veure,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finalitat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mantenir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assessorament </a:t>
            </a:r>
            <a:r>
              <a:rPr dirty="0" sz="1000" spc="-30">
                <a:latin typeface="Trebuchet MS"/>
                <a:cs typeface="Trebuchet MS"/>
              </a:rPr>
              <a:t>continu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45">
                <a:latin typeface="Trebuchet MS"/>
                <a:cs typeface="Trebuchet MS"/>
              </a:rPr>
              <a:t>d’energia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cost </a:t>
            </a:r>
            <a:r>
              <a:rPr dirty="0" sz="1000" spc="-45">
                <a:latin typeface="Trebuchet MS"/>
                <a:cs typeface="Trebuchet MS"/>
              </a:rPr>
              <a:t>òptim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màxima </a:t>
            </a:r>
            <a:r>
              <a:rPr dirty="0" sz="1000" spc="-40">
                <a:latin typeface="Trebuchet MS"/>
                <a:cs typeface="Trebuchet MS"/>
              </a:rPr>
              <a:t>eficiència 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5">
                <a:latin typeface="Trebuchet MS"/>
                <a:cs typeface="Trebuchet MS"/>
              </a:rPr>
              <a:t>energètic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80">
                <a:latin typeface="Trebuchet MS"/>
                <a:cs typeface="Trebuchet MS"/>
              </a:rPr>
              <a:t>l’or- 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ganització. </a:t>
            </a: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combustibles,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gestiona </a:t>
            </a:r>
            <a:r>
              <a:rPr dirty="0" sz="1000" spc="-45">
                <a:latin typeface="Trebuchet MS"/>
                <a:cs typeface="Trebuchet MS"/>
              </a:rPr>
              <a:t>directament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55">
                <a:latin typeface="Trebuchet MS"/>
                <a:cs typeface="Trebuchet MS"/>
              </a:rPr>
              <a:t>unitat </a:t>
            </a:r>
            <a:r>
              <a:rPr dirty="0" sz="1000" spc="-25">
                <a:latin typeface="Trebuchet MS"/>
                <a:cs typeface="Trebuchet MS"/>
              </a:rPr>
              <a:t>de negoci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algn="just" marL="1104900" marR="93980">
              <a:lnSpc>
                <a:spcPct val="112500"/>
              </a:lnSpc>
              <a:spcBef>
                <a:spcPts val="850"/>
              </a:spcBef>
            </a:pPr>
            <a:r>
              <a:rPr dirty="0" sz="1000" spc="-65">
                <a:latin typeface="Trebuchet MS"/>
                <a:cs typeface="Trebuchet MS"/>
              </a:rPr>
              <a:t>L’any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acabar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realització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l’auditoria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energètica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transversal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Iniciada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2017,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objectiu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estudi </a:t>
            </a:r>
            <a:r>
              <a:rPr dirty="0" sz="1000" spc="-45">
                <a:latin typeface="Trebuchet MS"/>
                <a:cs typeface="Trebuchet MS"/>
              </a:rPr>
              <a:t>recent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0">
                <a:latin typeface="Trebuchet MS"/>
                <a:cs typeface="Trebuchet MS"/>
              </a:rPr>
              <a:t>l’eficiència </a:t>
            </a:r>
            <a:r>
              <a:rPr dirty="0" sz="1000" spc="-40">
                <a:latin typeface="Trebuchet MS"/>
                <a:cs typeface="Trebuchet MS"/>
              </a:rPr>
              <a:t>energètica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permeti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definir</a:t>
            </a:r>
            <a:r>
              <a:rPr dirty="0" sz="1000" spc="-20">
                <a:latin typeface="Trebuchet MS"/>
                <a:cs typeface="Trebuchet MS"/>
              </a:rPr>
              <a:t> noves</a:t>
            </a:r>
            <a:r>
              <a:rPr dirty="0" sz="1000" spc="-25">
                <a:latin typeface="Trebuchet MS"/>
                <a:cs typeface="Trebuchet MS"/>
              </a:rPr>
              <a:t> propostes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seguir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treballant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reducció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consums.</a:t>
            </a:r>
            <a:endParaRPr sz="1000">
              <a:latin typeface="Trebuchet MS"/>
              <a:cs typeface="Trebuchet MS"/>
            </a:endParaRPr>
          </a:p>
          <a:p>
            <a:pPr algn="just" marL="1104900" marR="94615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5">
                <a:latin typeface="Trebuchet MS"/>
                <a:cs typeface="Trebuchet MS"/>
              </a:rPr>
              <a:t>energètic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responsables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tècnics,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manteniment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ambient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traslladen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l’organització.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L’eficiència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l’ús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esdevé </a:t>
            </a:r>
            <a:r>
              <a:rPr dirty="0" sz="1000" spc="-40">
                <a:latin typeface="Trebuchet MS"/>
                <a:cs typeface="Trebuchet MS"/>
              </a:rPr>
              <a:t>significativa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associats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expliquen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s’assoleix.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50">
              <a:latin typeface="Trebuchet MS"/>
              <a:cs typeface="Trebuchet MS"/>
            </a:endParaRPr>
          </a:p>
          <a:p>
            <a:pPr marL="25400">
              <a:lnSpc>
                <a:spcPct val="100000"/>
              </a:lnSpc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Consum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d’energia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(GJ)</a:t>
            </a:r>
            <a:endParaRPr sz="1200">
              <a:latin typeface="Tahoma"/>
              <a:cs typeface="Tahoma"/>
            </a:endParaRPr>
          </a:p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81862" y="9745218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5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1245718" y="9759217"/>
            <a:ext cx="95186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6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30" b="1">
                <a:solidFill>
                  <a:srgbClr val="79858D"/>
                </a:solidFill>
                <a:latin typeface="Tahoma"/>
                <a:cs typeface="Tahoma"/>
              </a:rPr>
              <a:t>O</a:t>
            </a:r>
            <a:r>
              <a:rPr dirty="0" sz="700" spc="-75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AL</a:t>
            </a:r>
            <a:r>
              <a:rPr dirty="0" sz="700" spc="-70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700" spc="-15" b="1">
                <a:solidFill>
                  <a:srgbClr val="79858D"/>
                </a:solidFill>
                <a:latin typeface="Tahoma"/>
                <a:cs typeface="Tahoma"/>
              </a:rPr>
              <a:t>ELECTRICI</a:t>
            </a:r>
            <a:r>
              <a:rPr dirty="0" sz="700" spc="-6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-15" b="1">
                <a:solidFill>
                  <a:srgbClr val="79858D"/>
                </a:solidFill>
                <a:latin typeface="Tahoma"/>
                <a:cs typeface="Tahoma"/>
              </a:rPr>
              <a:t>A</a:t>
            </a:r>
            <a:r>
              <a:rPr dirty="0" sz="700" spc="-3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endParaRPr sz="700">
              <a:latin typeface="Tahoma"/>
              <a:cs typeface="Tahoma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255862" y="9745218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5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2419727" y="9759217"/>
            <a:ext cx="96075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6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30" b="1">
                <a:solidFill>
                  <a:srgbClr val="79858D"/>
                </a:solidFill>
                <a:latin typeface="Tahoma"/>
                <a:cs typeface="Tahoma"/>
              </a:rPr>
              <a:t>O</a:t>
            </a:r>
            <a:r>
              <a:rPr dirty="0" sz="700" spc="-75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AL</a:t>
            </a:r>
            <a:r>
              <a:rPr dirty="0" sz="700" spc="-70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GAS</a:t>
            </a:r>
            <a:r>
              <a:rPr dirty="0" sz="700" spc="-70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700" spc="25" b="1">
                <a:solidFill>
                  <a:srgbClr val="79858D"/>
                </a:solidFill>
                <a:latin typeface="Tahoma"/>
                <a:cs typeface="Tahoma"/>
              </a:rPr>
              <a:t>N</a:t>
            </a:r>
            <a:r>
              <a:rPr dirty="0" sz="700" spc="-25" b="1">
                <a:solidFill>
                  <a:srgbClr val="79858D"/>
                </a:solidFill>
                <a:latin typeface="Tahoma"/>
                <a:cs typeface="Tahoma"/>
              </a:rPr>
              <a:t>A</a:t>
            </a:r>
            <a:r>
              <a:rPr dirty="0" sz="700" b="1">
                <a:solidFill>
                  <a:srgbClr val="79858D"/>
                </a:solidFill>
                <a:latin typeface="Tahoma"/>
                <a:cs typeface="Tahoma"/>
              </a:rPr>
              <a:t>TURAL</a:t>
            </a:r>
            <a:endParaRPr sz="700">
              <a:latin typeface="Tahoma"/>
              <a:cs typeface="Tahom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438321" y="9745218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4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BDDA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3602180" y="9759217"/>
            <a:ext cx="119062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6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30" b="1">
                <a:solidFill>
                  <a:srgbClr val="79858D"/>
                </a:solidFill>
                <a:latin typeface="Tahoma"/>
                <a:cs typeface="Tahoma"/>
              </a:rPr>
              <a:t>O</a:t>
            </a:r>
            <a:r>
              <a:rPr dirty="0" sz="700" spc="-75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AL</a:t>
            </a:r>
            <a:r>
              <a:rPr dirty="0" sz="700" spc="-70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700" spc="-5" b="1">
                <a:solidFill>
                  <a:srgbClr val="79858D"/>
                </a:solidFill>
                <a:latin typeface="Tahoma"/>
                <a:cs typeface="Tahoma"/>
              </a:rPr>
              <a:t>GASOIL/GASOLINA</a:t>
            </a:r>
            <a:endParaRPr sz="700">
              <a:latin typeface="Tahoma"/>
              <a:cs typeface="Tahom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51019" y="9745218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4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86A6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5014881" y="9759217"/>
            <a:ext cx="73914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6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30" b="1">
                <a:solidFill>
                  <a:srgbClr val="79858D"/>
                </a:solidFill>
                <a:latin typeface="Tahoma"/>
                <a:cs typeface="Tahoma"/>
              </a:rPr>
              <a:t>O</a:t>
            </a:r>
            <a:r>
              <a:rPr dirty="0" sz="700" spc="-75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AL</a:t>
            </a:r>
            <a:r>
              <a:rPr dirty="0" sz="700" spc="-70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700" b="1">
                <a:solidFill>
                  <a:srgbClr val="79858D"/>
                </a:solidFill>
                <a:latin typeface="Tahoma"/>
                <a:cs typeface="Tahoma"/>
              </a:rPr>
              <a:t>ENERGIA</a:t>
            </a:r>
            <a:endParaRPr sz="700">
              <a:latin typeface="Tahoma"/>
              <a:cs typeface="Tahoma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1064079" y="6883437"/>
            <a:ext cx="5956300" cy="2685415"/>
            <a:chOff x="1064079" y="6883437"/>
            <a:chExt cx="5956300" cy="2685415"/>
          </a:xfrm>
        </p:grpSpPr>
        <p:sp>
          <p:nvSpPr>
            <p:cNvPr id="28" name="object 28"/>
            <p:cNvSpPr/>
            <p:nvPr/>
          </p:nvSpPr>
          <p:spPr>
            <a:xfrm>
              <a:off x="1065349" y="6884707"/>
              <a:ext cx="0" cy="2682240"/>
            </a:xfrm>
            <a:custGeom>
              <a:avLst/>
              <a:gdLst/>
              <a:ahLst/>
              <a:cxnLst/>
              <a:rect l="l" t="t" r="r" b="b"/>
              <a:pathLst>
                <a:path w="0" h="2682240">
                  <a:moveTo>
                    <a:pt x="0" y="2682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065349" y="7555229"/>
              <a:ext cx="1506855" cy="2011680"/>
            </a:xfrm>
            <a:custGeom>
              <a:avLst/>
              <a:gdLst/>
              <a:ahLst/>
              <a:cxnLst/>
              <a:rect l="l" t="t" r="r" b="b"/>
              <a:pathLst>
                <a:path w="1506855" h="2011679">
                  <a:moveTo>
                    <a:pt x="0" y="2011553"/>
                  </a:moveTo>
                  <a:lnTo>
                    <a:pt x="263654" y="2011553"/>
                  </a:lnTo>
                </a:path>
                <a:path w="1506855" h="2011679">
                  <a:moveTo>
                    <a:pt x="0" y="1676298"/>
                  </a:moveTo>
                  <a:lnTo>
                    <a:pt x="263654" y="1676298"/>
                  </a:lnTo>
                </a:path>
                <a:path w="1506855" h="2011679">
                  <a:moveTo>
                    <a:pt x="0" y="1341031"/>
                  </a:moveTo>
                  <a:lnTo>
                    <a:pt x="263654" y="1341031"/>
                  </a:lnTo>
                </a:path>
                <a:path w="1506855" h="2011679">
                  <a:moveTo>
                    <a:pt x="0" y="1005776"/>
                  </a:moveTo>
                  <a:lnTo>
                    <a:pt x="263654" y="1005776"/>
                  </a:lnTo>
                </a:path>
                <a:path w="1506855" h="2011679">
                  <a:moveTo>
                    <a:pt x="0" y="670521"/>
                  </a:moveTo>
                  <a:lnTo>
                    <a:pt x="263654" y="670521"/>
                  </a:lnTo>
                </a:path>
                <a:path w="1506855" h="2011679">
                  <a:moveTo>
                    <a:pt x="0" y="335254"/>
                  </a:moveTo>
                  <a:lnTo>
                    <a:pt x="263654" y="335254"/>
                  </a:lnTo>
                </a:path>
                <a:path w="1506855" h="2011679">
                  <a:moveTo>
                    <a:pt x="0" y="0"/>
                  </a:moveTo>
                  <a:lnTo>
                    <a:pt x="1506679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065349" y="7219962"/>
              <a:ext cx="1506855" cy="0"/>
            </a:xfrm>
            <a:custGeom>
              <a:avLst/>
              <a:gdLst/>
              <a:ahLst/>
              <a:cxnLst/>
              <a:rect l="l" t="t" r="r" b="b"/>
              <a:pathLst>
                <a:path w="1506855" h="0">
                  <a:moveTo>
                    <a:pt x="0" y="0"/>
                  </a:moveTo>
                  <a:lnTo>
                    <a:pt x="1506679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065349" y="6884707"/>
              <a:ext cx="5955030" cy="0"/>
            </a:xfrm>
            <a:custGeom>
              <a:avLst/>
              <a:gdLst/>
              <a:ahLst/>
              <a:cxnLst/>
              <a:rect l="l" t="t" r="r" b="b"/>
              <a:pathLst>
                <a:path w="5955030" h="0">
                  <a:moveTo>
                    <a:pt x="0" y="0"/>
                  </a:moveTo>
                  <a:lnTo>
                    <a:pt x="5954651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743354" y="7890484"/>
              <a:ext cx="828675" cy="1005840"/>
            </a:xfrm>
            <a:custGeom>
              <a:avLst/>
              <a:gdLst/>
              <a:ahLst/>
              <a:cxnLst/>
              <a:rect l="l" t="t" r="r" b="b"/>
              <a:pathLst>
                <a:path w="828675" h="1005840">
                  <a:moveTo>
                    <a:pt x="0" y="1005776"/>
                  </a:moveTo>
                  <a:lnTo>
                    <a:pt x="828675" y="1005776"/>
                  </a:lnTo>
                </a:path>
                <a:path w="828675" h="1005840">
                  <a:moveTo>
                    <a:pt x="0" y="670521"/>
                  </a:moveTo>
                  <a:lnTo>
                    <a:pt x="828675" y="670521"/>
                  </a:lnTo>
                </a:path>
                <a:path w="828675" h="1005840">
                  <a:moveTo>
                    <a:pt x="0" y="335267"/>
                  </a:moveTo>
                  <a:lnTo>
                    <a:pt x="828675" y="335267"/>
                  </a:lnTo>
                </a:path>
                <a:path w="828675" h="1005840">
                  <a:moveTo>
                    <a:pt x="0" y="0"/>
                  </a:moveTo>
                  <a:lnTo>
                    <a:pt x="828675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329004" y="7783931"/>
              <a:ext cx="414655" cy="1784985"/>
            </a:xfrm>
            <a:custGeom>
              <a:avLst/>
              <a:gdLst/>
              <a:ahLst/>
              <a:cxnLst/>
              <a:rect l="l" t="t" r="r" b="b"/>
              <a:pathLst>
                <a:path w="414655" h="1784984">
                  <a:moveTo>
                    <a:pt x="414350" y="0"/>
                  </a:moveTo>
                  <a:lnTo>
                    <a:pt x="0" y="0"/>
                  </a:lnTo>
                  <a:lnTo>
                    <a:pt x="0" y="1784756"/>
                  </a:lnTo>
                  <a:lnTo>
                    <a:pt x="414350" y="1784756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157691" y="9231528"/>
              <a:ext cx="414655" cy="0"/>
            </a:xfrm>
            <a:custGeom>
              <a:avLst/>
              <a:gdLst/>
              <a:ahLst/>
              <a:cxnLst/>
              <a:rect l="l" t="t" r="r" b="b"/>
              <a:pathLst>
                <a:path w="414655" h="0">
                  <a:moveTo>
                    <a:pt x="0" y="0"/>
                  </a:moveTo>
                  <a:lnTo>
                    <a:pt x="414337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743341" y="9205036"/>
              <a:ext cx="414655" cy="363855"/>
            </a:xfrm>
            <a:custGeom>
              <a:avLst/>
              <a:gdLst/>
              <a:ahLst/>
              <a:cxnLst/>
              <a:rect l="l" t="t" r="r" b="b"/>
              <a:pathLst>
                <a:path w="414655" h="363854">
                  <a:moveTo>
                    <a:pt x="414350" y="0"/>
                  </a:moveTo>
                  <a:lnTo>
                    <a:pt x="0" y="0"/>
                  </a:lnTo>
                  <a:lnTo>
                    <a:pt x="0" y="363651"/>
                  </a:lnTo>
                  <a:lnTo>
                    <a:pt x="414350" y="363651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157691" y="9247479"/>
              <a:ext cx="414655" cy="321310"/>
            </a:xfrm>
            <a:custGeom>
              <a:avLst/>
              <a:gdLst/>
              <a:ahLst/>
              <a:cxnLst/>
              <a:rect l="l" t="t" r="r" b="b"/>
              <a:pathLst>
                <a:path w="414655" h="321309">
                  <a:moveTo>
                    <a:pt x="414350" y="0"/>
                  </a:moveTo>
                  <a:lnTo>
                    <a:pt x="0" y="0"/>
                  </a:lnTo>
                  <a:lnTo>
                    <a:pt x="0" y="321208"/>
                  </a:lnTo>
                  <a:lnTo>
                    <a:pt x="414350" y="321208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BDDA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2986366" y="7555229"/>
              <a:ext cx="1548130" cy="2011680"/>
            </a:xfrm>
            <a:custGeom>
              <a:avLst/>
              <a:gdLst/>
              <a:ahLst/>
              <a:cxnLst/>
              <a:rect l="l" t="t" r="r" b="b"/>
              <a:pathLst>
                <a:path w="1548129" h="2011679">
                  <a:moveTo>
                    <a:pt x="0" y="2011553"/>
                  </a:moveTo>
                  <a:lnTo>
                    <a:pt x="304634" y="2011553"/>
                  </a:lnTo>
                </a:path>
                <a:path w="1548129" h="2011679">
                  <a:moveTo>
                    <a:pt x="0" y="1676298"/>
                  </a:moveTo>
                  <a:lnTo>
                    <a:pt x="304634" y="1676298"/>
                  </a:lnTo>
                </a:path>
                <a:path w="1548129" h="2011679">
                  <a:moveTo>
                    <a:pt x="0" y="1341031"/>
                  </a:moveTo>
                  <a:lnTo>
                    <a:pt x="304634" y="1341031"/>
                  </a:lnTo>
                </a:path>
                <a:path w="1548129" h="2011679">
                  <a:moveTo>
                    <a:pt x="0" y="1005776"/>
                  </a:moveTo>
                  <a:lnTo>
                    <a:pt x="304634" y="1005776"/>
                  </a:lnTo>
                </a:path>
                <a:path w="1548129" h="2011679">
                  <a:moveTo>
                    <a:pt x="0" y="670521"/>
                  </a:moveTo>
                  <a:lnTo>
                    <a:pt x="304634" y="670521"/>
                  </a:lnTo>
                </a:path>
                <a:path w="1548129" h="2011679">
                  <a:moveTo>
                    <a:pt x="0" y="335254"/>
                  </a:moveTo>
                  <a:lnTo>
                    <a:pt x="304634" y="335254"/>
                  </a:lnTo>
                </a:path>
                <a:path w="1548129" h="2011679">
                  <a:moveTo>
                    <a:pt x="0" y="0"/>
                  </a:moveTo>
                  <a:lnTo>
                    <a:pt x="154766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2986366" y="7219962"/>
              <a:ext cx="1548130" cy="0"/>
            </a:xfrm>
            <a:custGeom>
              <a:avLst/>
              <a:gdLst/>
              <a:ahLst/>
              <a:cxnLst/>
              <a:rect l="l" t="t" r="r" b="b"/>
              <a:pathLst>
                <a:path w="1548129" h="0">
                  <a:moveTo>
                    <a:pt x="0" y="0"/>
                  </a:moveTo>
                  <a:lnTo>
                    <a:pt x="154766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2572029" y="7099071"/>
              <a:ext cx="414655" cy="2470150"/>
            </a:xfrm>
            <a:custGeom>
              <a:avLst/>
              <a:gdLst/>
              <a:ahLst/>
              <a:cxnLst/>
              <a:rect l="l" t="t" r="r" b="b"/>
              <a:pathLst>
                <a:path w="414655" h="2470150">
                  <a:moveTo>
                    <a:pt x="414337" y="0"/>
                  </a:moveTo>
                  <a:lnTo>
                    <a:pt x="0" y="0"/>
                  </a:lnTo>
                  <a:lnTo>
                    <a:pt x="0" y="2469616"/>
                  </a:lnTo>
                  <a:lnTo>
                    <a:pt x="414337" y="2469616"/>
                  </a:lnTo>
                  <a:lnTo>
                    <a:pt x="414337" y="0"/>
                  </a:lnTo>
                  <a:close/>
                </a:path>
              </a:pathLst>
            </a:custGeom>
            <a:solidFill>
              <a:srgbClr val="86A6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3705351" y="7890484"/>
              <a:ext cx="828675" cy="1005840"/>
            </a:xfrm>
            <a:custGeom>
              <a:avLst/>
              <a:gdLst/>
              <a:ahLst/>
              <a:cxnLst/>
              <a:rect l="l" t="t" r="r" b="b"/>
              <a:pathLst>
                <a:path w="828675" h="1005840">
                  <a:moveTo>
                    <a:pt x="0" y="1005776"/>
                  </a:moveTo>
                  <a:lnTo>
                    <a:pt x="828675" y="1005776"/>
                  </a:lnTo>
                </a:path>
                <a:path w="828675" h="1005840">
                  <a:moveTo>
                    <a:pt x="0" y="670521"/>
                  </a:moveTo>
                  <a:lnTo>
                    <a:pt x="828675" y="670521"/>
                  </a:lnTo>
                </a:path>
                <a:path w="828675" h="1005840">
                  <a:moveTo>
                    <a:pt x="0" y="335267"/>
                  </a:moveTo>
                  <a:lnTo>
                    <a:pt x="828675" y="335267"/>
                  </a:lnTo>
                </a:path>
                <a:path w="828675" h="1005840">
                  <a:moveTo>
                    <a:pt x="0" y="0"/>
                  </a:moveTo>
                  <a:lnTo>
                    <a:pt x="828675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291001" y="7847698"/>
              <a:ext cx="414655" cy="1721485"/>
            </a:xfrm>
            <a:custGeom>
              <a:avLst/>
              <a:gdLst/>
              <a:ahLst/>
              <a:cxnLst/>
              <a:rect l="l" t="t" r="r" b="b"/>
              <a:pathLst>
                <a:path w="414654" h="1721484">
                  <a:moveTo>
                    <a:pt x="414350" y="0"/>
                  </a:moveTo>
                  <a:lnTo>
                    <a:pt x="0" y="0"/>
                  </a:lnTo>
                  <a:lnTo>
                    <a:pt x="0" y="1720989"/>
                  </a:lnTo>
                  <a:lnTo>
                    <a:pt x="414350" y="1720989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119676" y="9231528"/>
              <a:ext cx="414655" cy="0"/>
            </a:xfrm>
            <a:custGeom>
              <a:avLst/>
              <a:gdLst/>
              <a:ahLst/>
              <a:cxnLst/>
              <a:rect l="l" t="t" r="r" b="b"/>
              <a:pathLst>
                <a:path w="414654" h="0">
                  <a:moveTo>
                    <a:pt x="0" y="0"/>
                  </a:moveTo>
                  <a:lnTo>
                    <a:pt x="41435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705339" y="9167253"/>
              <a:ext cx="414655" cy="401955"/>
            </a:xfrm>
            <a:custGeom>
              <a:avLst/>
              <a:gdLst/>
              <a:ahLst/>
              <a:cxnLst/>
              <a:rect l="l" t="t" r="r" b="b"/>
              <a:pathLst>
                <a:path w="414654" h="401954">
                  <a:moveTo>
                    <a:pt x="414337" y="0"/>
                  </a:moveTo>
                  <a:lnTo>
                    <a:pt x="0" y="0"/>
                  </a:lnTo>
                  <a:lnTo>
                    <a:pt x="0" y="401434"/>
                  </a:lnTo>
                  <a:lnTo>
                    <a:pt x="414337" y="401434"/>
                  </a:lnTo>
                  <a:lnTo>
                    <a:pt x="414337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4119689" y="9254616"/>
              <a:ext cx="414655" cy="314325"/>
            </a:xfrm>
            <a:custGeom>
              <a:avLst/>
              <a:gdLst/>
              <a:ahLst/>
              <a:cxnLst/>
              <a:rect l="l" t="t" r="r" b="b"/>
              <a:pathLst>
                <a:path w="414654" h="314325">
                  <a:moveTo>
                    <a:pt x="414350" y="0"/>
                  </a:moveTo>
                  <a:lnTo>
                    <a:pt x="0" y="0"/>
                  </a:lnTo>
                  <a:lnTo>
                    <a:pt x="0" y="314071"/>
                  </a:lnTo>
                  <a:lnTo>
                    <a:pt x="414350" y="314071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BDDA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4948364" y="7555229"/>
              <a:ext cx="1548130" cy="2011680"/>
            </a:xfrm>
            <a:custGeom>
              <a:avLst/>
              <a:gdLst/>
              <a:ahLst/>
              <a:cxnLst/>
              <a:rect l="l" t="t" r="r" b="b"/>
              <a:pathLst>
                <a:path w="1548129" h="2011679">
                  <a:moveTo>
                    <a:pt x="0" y="2011553"/>
                  </a:moveTo>
                  <a:lnTo>
                    <a:pt x="304634" y="2011553"/>
                  </a:lnTo>
                </a:path>
                <a:path w="1548129" h="2011679">
                  <a:moveTo>
                    <a:pt x="0" y="1676298"/>
                  </a:moveTo>
                  <a:lnTo>
                    <a:pt x="304634" y="1676298"/>
                  </a:lnTo>
                </a:path>
                <a:path w="1548129" h="2011679">
                  <a:moveTo>
                    <a:pt x="0" y="1341031"/>
                  </a:moveTo>
                  <a:lnTo>
                    <a:pt x="304634" y="1341031"/>
                  </a:lnTo>
                </a:path>
                <a:path w="1548129" h="2011679">
                  <a:moveTo>
                    <a:pt x="0" y="1005776"/>
                  </a:moveTo>
                  <a:lnTo>
                    <a:pt x="304634" y="1005776"/>
                  </a:lnTo>
                </a:path>
                <a:path w="1548129" h="2011679">
                  <a:moveTo>
                    <a:pt x="0" y="670521"/>
                  </a:moveTo>
                  <a:lnTo>
                    <a:pt x="304634" y="670521"/>
                  </a:lnTo>
                </a:path>
                <a:path w="1548129" h="2011679">
                  <a:moveTo>
                    <a:pt x="0" y="335254"/>
                  </a:moveTo>
                  <a:lnTo>
                    <a:pt x="304634" y="335254"/>
                  </a:lnTo>
                </a:path>
                <a:path w="1548129" h="2011679">
                  <a:moveTo>
                    <a:pt x="0" y="0"/>
                  </a:moveTo>
                  <a:lnTo>
                    <a:pt x="1547672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4948364" y="7219962"/>
              <a:ext cx="1548130" cy="0"/>
            </a:xfrm>
            <a:custGeom>
              <a:avLst/>
              <a:gdLst/>
              <a:ahLst/>
              <a:cxnLst/>
              <a:rect l="l" t="t" r="r" b="b"/>
              <a:pathLst>
                <a:path w="1548129" h="0">
                  <a:moveTo>
                    <a:pt x="0" y="0"/>
                  </a:moveTo>
                  <a:lnTo>
                    <a:pt x="1547672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4534027" y="7132192"/>
              <a:ext cx="414655" cy="2436495"/>
            </a:xfrm>
            <a:custGeom>
              <a:avLst/>
              <a:gdLst/>
              <a:ahLst/>
              <a:cxnLst/>
              <a:rect l="l" t="t" r="r" b="b"/>
              <a:pathLst>
                <a:path w="414654" h="2436495">
                  <a:moveTo>
                    <a:pt x="414337" y="0"/>
                  </a:moveTo>
                  <a:lnTo>
                    <a:pt x="0" y="0"/>
                  </a:lnTo>
                  <a:lnTo>
                    <a:pt x="0" y="2436494"/>
                  </a:lnTo>
                  <a:lnTo>
                    <a:pt x="414337" y="2436494"/>
                  </a:lnTo>
                  <a:lnTo>
                    <a:pt x="414337" y="0"/>
                  </a:lnTo>
                  <a:close/>
                </a:path>
              </a:pathLst>
            </a:custGeom>
            <a:solidFill>
              <a:srgbClr val="86A6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5667349" y="7890484"/>
              <a:ext cx="829310" cy="1341120"/>
            </a:xfrm>
            <a:custGeom>
              <a:avLst/>
              <a:gdLst/>
              <a:ahLst/>
              <a:cxnLst/>
              <a:rect l="l" t="t" r="r" b="b"/>
              <a:pathLst>
                <a:path w="829310" h="1341120">
                  <a:moveTo>
                    <a:pt x="0" y="1341043"/>
                  </a:moveTo>
                  <a:lnTo>
                    <a:pt x="828687" y="1341043"/>
                  </a:lnTo>
                </a:path>
                <a:path w="829310" h="1341120">
                  <a:moveTo>
                    <a:pt x="0" y="1005776"/>
                  </a:moveTo>
                  <a:lnTo>
                    <a:pt x="828687" y="1005776"/>
                  </a:lnTo>
                </a:path>
                <a:path w="829310" h="1341120">
                  <a:moveTo>
                    <a:pt x="0" y="670521"/>
                  </a:moveTo>
                  <a:lnTo>
                    <a:pt x="828687" y="670521"/>
                  </a:lnTo>
                </a:path>
                <a:path w="829310" h="1341120">
                  <a:moveTo>
                    <a:pt x="0" y="335267"/>
                  </a:moveTo>
                  <a:lnTo>
                    <a:pt x="828687" y="335267"/>
                  </a:lnTo>
                </a:path>
                <a:path w="829310" h="1341120">
                  <a:moveTo>
                    <a:pt x="0" y="0"/>
                  </a:moveTo>
                  <a:lnTo>
                    <a:pt x="828687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5252999" y="7798320"/>
              <a:ext cx="414655" cy="1770380"/>
            </a:xfrm>
            <a:custGeom>
              <a:avLst/>
              <a:gdLst/>
              <a:ahLst/>
              <a:cxnLst/>
              <a:rect l="l" t="t" r="r" b="b"/>
              <a:pathLst>
                <a:path w="414654" h="1770379">
                  <a:moveTo>
                    <a:pt x="414350" y="0"/>
                  </a:moveTo>
                  <a:lnTo>
                    <a:pt x="0" y="0"/>
                  </a:lnTo>
                  <a:lnTo>
                    <a:pt x="0" y="1770367"/>
                  </a:lnTo>
                  <a:lnTo>
                    <a:pt x="414350" y="1770367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5667349" y="9234169"/>
              <a:ext cx="414655" cy="334645"/>
            </a:xfrm>
            <a:custGeom>
              <a:avLst/>
              <a:gdLst/>
              <a:ahLst/>
              <a:cxnLst/>
              <a:rect l="l" t="t" r="r" b="b"/>
              <a:pathLst>
                <a:path w="414654" h="334645">
                  <a:moveTo>
                    <a:pt x="414350" y="0"/>
                  </a:moveTo>
                  <a:lnTo>
                    <a:pt x="0" y="0"/>
                  </a:lnTo>
                  <a:lnTo>
                    <a:pt x="0" y="334517"/>
                  </a:lnTo>
                  <a:lnTo>
                    <a:pt x="414350" y="334517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081686" y="9258033"/>
              <a:ext cx="414655" cy="311150"/>
            </a:xfrm>
            <a:custGeom>
              <a:avLst/>
              <a:gdLst/>
              <a:ahLst/>
              <a:cxnLst/>
              <a:rect l="l" t="t" r="r" b="b"/>
              <a:pathLst>
                <a:path w="414654" h="311150">
                  <a:moveTo>
                    <a:pt x="414350" y="0"/>
                  </a:moveTo>
                  <a:lnTo>
                    <a:pt x="0" y="0"/>
                  </a:lnTo>
                  <a:lnTo>
                    <a:pt x="0" y="310654"/>
                  </a:lnTo>
                  <a:lnTo>
                    <a:pt x="414350" y="310654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BDDA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6910387" y="7555229"/>
              <a:ext cx="109855" cy="2011680"/>
            </a:xfrm>
            <a:custGeom>
              <a:avLst/>
              <a:gdLst/>
              <a:ahLst/>
              <a:cxnLst/>
              <a:rect l="l" t="t" r="r" b="b"/>
              <a:pathLst>
                <a:path w="109854" h="2011679">
                  <a:moveTo>
                    <a:pt x="0" y="2011553"/>
                  </a:moveTo>
                  <a:lnTo>
                    <a:pt x="109613" y="2011553"/>
                  </a:lnTo>
                </a:path>
                <a:path w="109854" h="2011679">
                  <a:moveTo>
                    <a:pt x="0" y="1676298"/>
                  </a:moveTo>
                  <a:lnTo>
                    <a:pt x="109613" y="1676298"/>
                  </a:lnTo>
                </a:path>
                <a:path w="109854" h="2011679">
                  <a:moveTo>
                    <a:pt x="0" y="1341031"/>
                  </a:moveTo>
                  <a:lnTo>
                    <a:pt x="109613" y="1341031"/>
                  </a:lnTo>
                </a:path>
                <a:path w="109854" h="2011679">
                  <a:moveTo>
                    <a:pt x="0" y="1005776"/>
                  </a:moveTo>
                  <a:lnTo>
                    <a:pt x="109613" y="1005776"/>
                  </a:lnTo>
                </a:path>
                <a:path w="109854" h="2011679">
                  <a:moveTo>
                    <a:pt x="0" y="670521"/>
                  </a:moveTo>
                  <a:lnTo>
                    <a:pt x="109613" y="670521"/>
                  </a:lnTo>
                </a:path>
                <a:path w="109854" h="2011679">
                  <a:moveTo>
                    <a:pt x="0" y="335254"/>
                  </a:moveTo>
                  <a:lnTo>
                    <a:pt x="109613" y="335254"/>
                  </a:lnTo>
                </a:path>
                <a:path w="109854" h="2011679">
                  <a:moveTo>
                    <a:pt x="0" y="0"/>
                  </a:moveTo>
                  <a:lnTo>
                    <a:pt x="109613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6910387" y="7219962"/>
              <a:ext cx="109855" cy="0"/>
            </a:xfrm>
            <a:custGeom>
              <a:avLst/>
              <a:gdLst/>
              <a:ahLst/>
              <a:cxnLst/>
              <a:rect l="l" t="t" r="r" b="b"/>
              <a:pathLst>
                <a:path w="109854" h="0">
                  <a:moveTo>
                    <a:pt x="0" y="0"/>
                  </a:moveTo>
                  <a:lnTo>
                    <a:pt x="109613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6496037" y="7153147"/>
              <a:ext cx="414655" cy="2415540"/>
            </a:xfrm>
            <a:custGeom>
              <a:avLst/>
              <a:gdLst/>
              <a:ahLst/>
              <a:cxnLst/>
              <a:rect l="l" t="t" r="r" b="b"/>
              <a:pathLst>
                <a:path w="414654" h="2415540">
                  <a:moveTo>
                    <a:pt x="414350" y="0"/>
                  </a:moveTo>
                  <a:lnTo>
                    <a:pt x="0" y="0"/>
                  </a:lnTo>
                  <a:lnTo>
                    <a:pt x="0" y="2415540"/>
                  </a:lnTo>
                  <a:lnTo>
                    <a:pt x="414350" y="2415540"/>
                  </a:lnTo>
                  <a:lnTo>
                    <a:pt x="414350" y="0"/>
                  </a:lnTo>
                  <a:close/>
                </a:path>
              </a:pathLst>
            </a:custGeom>
            <a:solidFill>
              <a:srgbClr val="86A68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" name="object 55"/>
          <p:cNvSpPr txBox="1"/>
          <p:nvPr/>
        </p:nvSpPr>
        <p:spPr>
          <a:xfrm>
            <a:off x="572395" y="6779197"/>
            <a:ext cx="448309" cy="2474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dirty="0" sz="900" spc="25" b="1">
                <a:solidFill>
                  <a:srgbClr val="79858D"/>
                </a:solidFill>
                <a:latin typeface="Tahoma"/>
                <a:cs typeface="Tahoma"/>
              </a:rPr>
              <a:t>80.000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ahoma"/>
              <a:cs typeface="Tahoma"/>
            </a:endParaRPr>
          </a:p>
          <a:p>
            <a:pPr marL="26670">
              <a:lnSpc>
                <a:spcPct val="100000"/>
              </a:lnSpc>
            </a:pPr>
            <a:r>
              <a:rPr dirty="0" sz="900" spc="-125" b="1">
                <a:solidFill>
                  <a:srgbClr val="79858D"/>
                </a:solidFill>
                <a:latin typeface="Tahoma"/>
                <a:cs typeface="Tahoma"/>
              </a:rPr>
              <a:t>7</a:t>
            </a:r>
            <a:r>
              <a:rPr dirty="0" sz="900" spc="35" b="1">
                <a:solidFill>
                  <a:srgbClr val="79858D"/>
                </a:solidFill>
                <a:latin typeface="Tahoma"/>
                <a:cs typeface="Tahoma"/>
              </a:rPr>
              <a:t>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ahoma"/>
              <a:cs typeface="Tahoma"/>
            </a:endParaRPr>
          </a:p>
          <a:p>
            <a:pPr marL="14604">
              <a:lnSpc>
                <a:spcPct val="100000"/>
              </a:lnSpc>
            </a:pPr>
            <a:r>
              <a:rPr dirty="0" sz="900" spc="25" b="1">
                <a:solidFill>
                  <a:srgbClr val="79858D"/>
                </a:solidFill>
                <a:latin typeface="Tahoma"/>
                <a:cs typeface="Tahoma"/>
              </a:rPr>
              <a:t>60.000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900" spc="30" b="1">
                <a:solidFill>
                  <a:srgbClr val="79858D"/>
                </a:solidFill>
                <a:latin typeface="Tahoma"/>
                <a:cs typeface="Tahoma"/>
              </a:rPr>
              <a:t>50.000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ahoma"/>
              <a:cs typeface="Tahoma"/>
            </a:endParaRPr>
          </a:p>
          <a:p>
            <a:pPr marL="14604">
              <a:lnSpc>
                <a:spcPct val="100000"/>
              </a:lnSpc>
            </a:pPr>
            <a:r>
              <a:rPr dirty="0" sz="900" spc="25" b="1">
                <a:solidFill>
                  <a:srgbClr val="79858D"/>
                </a:solidFill>
                <a:latin typeface="Tahoma"/>
                <a:cs typeface="Tahoma"/>
              </a:rPr>
              <a:t>40.000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ahoma"/>
              <a:cs typeface="Tahoma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900" spc="20" b="1">
                <a:solidFill>
                  <a:srgbClr val="79858D"/>
                </a:solidFill>
                <a:latin typeface="Tahoma"/>
                <a:cs typeface="Tahoma"/>
              </a:rPr>
              <a:t>30.000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ahoma"/>
              <a:cs typeface="Tahoma"/>
            </a:endParaRPr>
          </a:p>
          <a:p>
            <a:pPr marL="19685">
              <a:lnSpc>
                <a:spcPct val="100000"/>
              </a:lnSpc>
            </a:pPr>
            <a:r>
              <a:rPr dirty="0" sz="900" spc="20" b="1">
                <a:solidFill>
                  <a:srgbClr val="79858D"/>
                </a:solidFill>
                <a:latin typeface="Tahoma"/>
                <a:cs typeface="Tahoma"/>
              </a:rPr>
              <a:t>20.000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ahoma"/>
              <a:cs typeface="Tahoma"/>
            </a:endParaRPr>
          </a:p>
          <a:p>
            <a:pPr marL="40640">
              <a:lnSpc>
                <a:spcPct val="100000"/>
              </a:lnSpc>
            </a:pPr>
            <a:r>
              <a:rPr dirty="0" sz="900" spc="-10" b="1">
                <a:solidFill>
                  <a:srgbClr val="79858D"/>
                </a:solidFill>
                <a:latin typeface="Tahoma"/>
                <a:cs typeface="Tahoma"/>
              </a:rPr>
              <a:t>10.000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291001" y="6451473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29004" y="6451473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252999" y="6451473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06943"/>
            <a:ext cx="6505575" cy="203644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092200">
              <a:lnSpc>
                <a:spcPct val="100000"/>
              </a:lnSpc>
              <a:spcBef>
                <a:spcPts val="990"/>
              </a:spcBef>
            </a:pPr>
            <a:r>
              <a:rPr dirty="0" sz="1400" spc="-120" b="1">
                <a:latin typeface="Tahoma"/>
                <a:cs typeface="Tahoma"/>
              </a:rPr>
              <a:t>L</a:t>
            </a:r>
            <a:r>
              <a:rPr dirty="0" sz="1400" spc="-35" b="1">
                <a:latin typeface="Tahoma"/>
                <a:cs typeface="Tahoma"/>
              </a:rPr>
              <a:t>’electricitat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90" b="1">
                <a:latin typeface="Tahoma"/>
                <a:cs typeface="Tahoma"/>
              </a:rPr>
              <a:t>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les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5" b="1">
                <a:latin typeface="Tahoma"/>
                <a:cs typeface="Tahoma"/>
              </a:rPr>
              <a:t>instal·lacions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disposa, </a:t>
            </a:r>
            <a:r>
              <a:rPr dirty="0" sz="1000" spc="-45">
                <a:latin typeface="Trebuchet MS"/>
                <a:cs typeface="Trebuchet MS"/>
              </a:rPr>
              <a:t>actualment,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dos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15">
                <a:latin typeface="Trebuchet MS"/>
                <a:cs typeface="Trebuchet MS"/>
              </a:rPr>
              <a:t>empreses </a:t>
            </a:r>
            <a:r>
              <a:rPr dirty="0" sz="1000" spc="-35">
                <a:latin typeface="Trebuchet MS"/>
                <a:cs typeface="Trebuchet MS"/>
              </a:rPr>
              <a:t>distribuïdores,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0">
                <a:latin typeface="Trebuchet MS"/>
                <a:cs typeface="Trebuchet MS"/>
              </a:rPr>
              <a:t>fan </a:t>
            </a:r>
            <a:r>
              <a:rPr dirty="0" sz="1000" spc="-45">
                <a:latin typeface="Trebuchet MS"/>
                <a:cs typeface="Trebuchet MS"/>
              </a:rPr>
              <a:t>arribar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energia</a:t>
            </a:r>
            <a:r>
              <a:rPr dirty="0" sz="1000" spc="-50">
                <a:latin typeface="Trebuchet MS"/>
                <a:cs typeface="Trebuchet MS"/>
              </a:rPr>
              <a:t> elèctrica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la </a:t>
            </a:r>
            <a:r>
              <a:rPr dirty="0" sz="1000" spc="-55">
                <a:latin typeface="Trebuchet MS"/>
                <a:cs typeface="Trebuchet MS"/>
              </a:rPr>
              <a:t>xarxa.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reduir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l’impacte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associat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l’energia,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establert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30%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l’energia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provenir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renovables.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0">
                <a:latin typeface="Trebuchet MS"/>
                <a:cs typeface="Trebuchet MS"/>
              </a:rPr>
              <a:t>anat </a:t>
            </a:r>
            <a:r>
              <a:rPr dirty="0" sz="1000" spc="-50">
                <a:latin typeface="Trebuchet MS"/>
                <a:cs typeface="Trebuchet MS"/>
              </a:rPr>
              <a:t>efectuant </a:t>
            </a:r>
            <a:r>
              <a:rPr dirty="0" sz="1000" spc="-55">
                <a:latin typeface="Trebuchet MS"/>
                <a:cs typeface="Trebuchet MS"/>
              </a:rPr>
              <a:t>petites </a:t>
            </a:r>
            <a:r>
              <a:rPr dirty="0" sz="1000" spc="-10">
                <a:latin typeface="Trebuchet MS"/>
                <a:cs typeface="Trebuchet MS"/>
              </a:rPr>
              <a:t>accions 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finalitat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reduir </a:t>
            </a:r>
            <a:r>
              <a:rPr dirty="0" sz="1000" spc="-30">
                <a:latin typeface="Trebuchet MS"/>
                <a:cs typeface="Trebuchet MS"/>
              </a:rPr>
              <a:t>progressivament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20">
                <a:latin typeface="Trebuchet MS"/>
                <a:cs typeface="Trebuchet MS"/>
              </a:rPr>
              <a:t>con-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sum.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Consum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d’electricitat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50" b="1">
                <a:solidFill>
                  <a:srgbClr val="706F6F"/>
                </a:solidFill>
                <a:latin typeface="Tahoma"/>
                <a:cs typeface="Tahoma"/>
              </a:rPr>
              <a:t>(kWh)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4" y="3462299"/>
          <a:ext cx="6416675" cy="14344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9944"/>
                <a:gridCol w="261619"/>
                <a:gridCol w="819150"/>
                <a:gridCol w="348614"/>
                <a:gridCol w="226060"/>
                <a:gridCol w="305435"/>
                <a:gridCol w="260985"/>
                <a:gridCol w="777239"/>
                <a:gridCol w="478154"/>
                <a:gridCol w="137160"/>
                <a:gridCol w="305435"/>
                <a:gridCol w="1005204"/>
                <a:gridCol w="656589"/>
              </a:tblGrid>
              <a:tr h="216001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1874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dirty="0" sz="900" spc="-7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4826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dirty="0" sz="900" spc="-9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4826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68008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dirty="0" sz="1000" spc="-8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1000">
                        <a:latin typeface="Tahoma"/>
                        <a:cs typeface="Tahoma"/>
                      </a:endParaRPr>
                    </a:p>
                  </a:txBody>
                  <a:tcPr marL="0" marR="0" marB="0" marT="41910">
                    <a:solidFill>
                      <a:srgbClr val="79858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79858D"/>
                    </a:solidFill>
                  </a:tcPr>
                </a:tc>
              </a:tr>
              <a:tr h="21600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79997">
                <a:tc>
                  <a:txBody>
                    <a:bodyPr/>
                    <a:lstStyle/>
                    <a:p>
                      <a:pPr algn="r" marR="132715">
                        <a:lnSpc>
                          <a:spcPts val="1005"/>
                        </a:lnSpc>
                        <a:spcBef>
                          <a:spcPts val="310"/>
                        </a:spcBef>
                      </a:pP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Aparcament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937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75895">
                        <a:lnSpc>
                          <a:spcPts val="1005"/>
                        </a:lnSpc>
                        <a:spcBef>
                          <a:spcPts val="310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4.370.784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937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ts val="1005"/>
                        </a:lnSpc>
                        <a:spcBef>
                          <a:spcPts val="310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4.625.946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937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ts val="1005"/>
                        </a:lnSpc>
                        <a:spcBef>
                          <a:spcPts val="310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5.091.918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937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</a:tr>
              <a:tr h="888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894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132715">
                        <a:lnSpc>
                          <a:spcPts val="994"/>
                        </a:lnSpc>
                        <a:spcBef>
                          <a:spcPts val="325"/>
                        </a:spcBef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Transports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ts val="994"/>
                        </a:lnSpc>
                        <a:spcBef>
                          <a:spcPts val="325"/>
                        </a:spcBef>
                      </a:pPr>
                      <a:r>
                        <a:rPr dirty="0" sz="900" spc="5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957.879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ts val="994"/>
                        </a:lnSpc>
                        <a:spcBef>
                          <a:spcPts val="325"/>
                        </a:spcBef>
                      </a:pPr>
                      <a:r>
                        <a:rPr dirty="0" sz="900" spc="5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981.091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ts val="994"/>
                        </a:lnSpc>
                        <a:spcBef>
                          <a:spcPts val="325"/>
                        </a:spcBef>
                      </a:pPr>
                      <a:r>
                        <a:rPr dirty="0" sz="900" spc="5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966.468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127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0068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776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132715">
                        <a:lnSpc>
                          <a:spcPts val="980"/>
                        </a:lnSpc>
                        <a:spcBef>
                          <a:spcPts val="335"/>
                        </a:spcBef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Zoo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254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75895">
                        <a:lnSpc>
                          <a:spcPts val="980"/>
                        </a:lnSpc>
                        <a:spcBef>
                          <a:spcPts val="335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3.313.069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2545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ts val="980"/>
                        </a:lnSpc>
                        <a:spcBef>
                          <a:spcPts val="335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3.188.091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2545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ts val="980"/>
                        </a:lnSpc>
                        <a:spcBef>
                          <a:spcPts val="335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3.067.689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2545">
                    <a:solidFill>
                      <a:srgbClr val="A9D2A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023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1265666" y="4171711"/>
            <a:ext cx="5753735" cy="3175"/>
          </a:xfrm>
          <a:custGeom>
            <a:avLst/>
            <a:gdLst/>
            <a:ahLst/>
            <a:cxnLst/>
            <a:rect l="l" t="t" r="r" b="b"/>
            <a:pathLst>
              <a:path w="5753734" h="3175">
                <a:moveTo>
                  <a:pt x="0" y="3175"/>
                </a:moveTo>
                <a:lnTo>
                  <a:pt x="5753381" y="3175"/>
                </a:lnTo>
                <a:lnTo>
                  <a:pt x="5753381" y="0"/>
                </a:lnTo>
                <a:lnTo>
                  <a:pt x="0" y="0"/>
                </a:lnTo>
                <a:lnTo>
                  <a:pt x="0" y="3175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65666" y="4531712"/>
            <a:ext cx="5753735" cy="3175"/>
          </a:xfrm>
          <a:custGeom>
            <a:avLst/>
            <a:gdLst/>
            <a:ahLst/>
            <a:cxnLst/>
            <a:rect l="l" t="t" r="r" b="b"/>
            <a:pathLst>
              <a:path w="5753734" h="3175">
                <a:moveTo>
                  <a:pt x="0" y="3175"/>
                </a:moveTo>
                <a:lnTo>
                  <a:pt x="5753381" y="3175"/>
                </a:lnTo>
                <a:lnTo>
                  <a:pt x="5753381" y="0"/>
                </a:lnTo>
                <a:lnTo>
                  <a:pt x="0" y="0"/>
                </a:lnTo>
                <a:lnTo>
                  <a:pt x="0" y="3175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65666" y="4891712"/>
            <a:ext cx="5753735" cy="3175"/>
          </a:xfrm>
          <a:custGeom>
            <a:avLst/>
            <a:gdLst/>
            <a:ahLst/>
            <a:cxnLst/>
            <a:rect l="l" t="t" r="r" b="b"/>
            <a:pathLst>
              <a:path w="5753734" h="3175">
                <a:moveTo>
                  <a:pt x="0" y="3175"/>
                </a:moveTo>
                <a:lnTo>
                  <a:pt x="5753381" y="3175"/>
                </a:lnTo>
                <a:lnTo>
                  <a:pt x="5753381" y="0"/>
                </a:lnTo>
                <a:lnTo>
                  <a:pt x="0" y="0"/>
                </a:lnTo>
                <a:lnTo>
                  <a:pt x="0" y="3175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9991" y="5251716"/>
            <a:ext cx="6479540" cy="3175"/>
          </a:xfrm>
          <a:custGeom>
            <a:avLst/>
            <a:gdLst/>
            <a:ahLst/>
            <a:cxnLst/>
            <a:rect l="l" t="t" r="r" b="b"/>
            <a:pathLst>
              <a:path w="6479540" h="3175">
                <a:moveTo>
                  <a:pt x="6479057" y="0"/>
                </a:moveTo>
                <a:lnTo>
                  <a:pt x="725665" y="0"/>
                </a:lnTo>
                <a:lnTo>
                  <a:pt x="0" y="0"/>
                </a:lnTo>
                <a:lnTo>
                  <a:pt x="0" y="3175"/>
                </a:lnTo>
                <a:lnTo>
                  <a:pt x="725665" y="3175"/>
                </a:lnTo>
                <a:lnTo>
                  <a:pt x="6479057" y="3175"/>
                </a:lnTo>
                <a:lnTo>
                  <a:pt x="6479057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39991" y="5611723"/>
            <a:ext cx="6479540" cy="3175"/>
          </a:xfrm>
          <a:custGeom>
            <a:avLst/>
            <a:gdLst/>
            <a:ahLst/>
            <a:cxnLst/>
            <a:rect l="l" t="t" r="r" b="b"/>
            <a:pathLst>
              <a:path w="6479540" h="3175">
                <a:moveTo>
                  <a:pt x="6479057" y="0"/>
                </a:moveTo>
                <a:lnTo>
                  <a:pt x="725665" y="0"/>
                </a:lnTo>
                <a:lnTo>
                  <a:pt x="0" y="0"/>
                </a:lnTo>
                <a:lnTo>
                  <a:pt x="0" y="3175"/>
                </a:lnTo>
                <a:lnTo>
                  <a:pt x="725665" y="3175"/>
                </a:lnTo>
                <a:lnTo>
                  <a:pt x="6479057" y="3175"/>
                </a:lnTo>
                <a:lnTo>
                  <a:pt x="6479057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39991" y="5971717"/>
            <a:ext cx="6479540" cy="3175"/>
          </a:xfrm>
          <a:custGeom>
            <a:avLst/>
            <a:gdLst/>
            <a:ahLst/>
            <a:cxnLst/>
            <a:rect l="l" t="t" r="r" b="b"/>
            <a:pathLst>
              <a:path w="6479540" h="3175">
                <a:moveTo>
                  <a:pt x="6479057" y="0"/>
                </a:moveTo>
                <a:lnTo>
                  <a:pt x="725665" y="0"/>
                </a:lnTo>
                <a:lnTo>
                  <a:pt x="0" y="0"/>
                </a:lnTo>
                <a:lnTo>
                  <a:pt x="0" y="3175"/>
                </a:lnTo>
                <a:lnTo>
                  <a:pt x="725665" y="3175"/>
                </a:lnTo>
                <a:lnTo>
                  <a:pt x="6479057" y="3175"/>
                </a:lnTo>
                <a:lnTo>
                  <a:pt x="6479057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9991" y="6331711"/>
            <a:ext cx="6479540" cy="3175"/>
          </a:xfrm>
          <a:custGeom>
            <a:avLst/>
            <a:gdLst/>
            <a:ahLst/>
            <a:cxnLst/>
            <a:rect l="l" t="t" r="r" b="b"/>
            <a:pathLst>
              <a:path w="6479540" h="3175">
                <a:moveTo>
                  <a:pt x="6479057" y="0"/>
                </a:moveTo>
                <a:lnTo>
                  <a:pt x="725665" y="0"/>
                </a:lnTo>
                <a:lnTo>
                  <a:pt x="0" y="0"/>
                </a:lnTo>
                <a:lnTo>
                  <a:pt x="0" y="3175"/>
                </a:lnTo>
                <a:lnTo>
                  <a:pt x="725665" y="3175"/>
                </a:lnTo>
                <a:lnTo>
                  <a:pt x="6479057" y="3175"/>
                </a:lnTo>
                <a:lnTo>
                  <a:pt x="6479057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9991" y="6691718"/>
            <a:ext cx="6479540" cy="3175"/>
          </a:xfrm>
          <a:custGeom>
            <a:avLst/>
            <a:gdLst/>
            <a:ahLst/>
            <a:cxnLst/>
            <a:rect l="l" t="t" r="r" b="b"/>
            <a:pathLst>
              <a:path w="6479540" h="3175">
                <a:moveTo>
                  <a:pt x="6479057" y="0"/>
                </a:moveTo>
                <a:lnTo>
                  <a:pt x="725665" y="0"/>
                </a:lnTo>
                <a:lnTo>
                  <a:pt x="0" y="0"/>
                </a:lnTo>
                <a:lnTo>
                  <a:pt x="0" y="3175"/>
                </a:lnTo>
                <a:lnTo>
                  <a:pt x="725665" y="3175"/>
                </a:lnTo>
                <a:lnTo>
                  <a:pt x="6479057" y="3175"/>
                </a:lnTo>
                <a:lnTo>
                  <a:pt x="6479057" y="0"/>
                </a:lnTo>
                <a:close/>
              </a:path>
            </a:pathLst>
          </a:custGeom>
          <a:solidFill>
            <a:srgbClr val="9E9E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772341" y="4902103"/>
            <a:ext cx="470534" cy="340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33350">
              <a:lnSpc>
                <a:spcPct val="114799"/>
              </a:lnSpc>
              <a:spcBef>
                <a:spcPts val="100"/>
              </a:spcBef>
            </a:pPr>
            <a:r>
              <a:rPr dirty="0" sz="900" spc="-15">
                <a:solidFill>
                  <a:srgbClr val="79858D"/>
                </a:solidFill>
                <a:latin typeface="Trebuchet MS"/>
                <a:cs typeface="Trebuchet MS"/>
              </a:rPr>
              <a:t>Anella  </a:t>
            </a:r>
            <a:r>
              <a:rPr dirty="0" sz="900" spc="-10">
                <a:solidFill>
                  <a:srgbClr val="79858D"/>
                </a:solidFill>
                <a:latin typeface="Trebuchet MS"/>
                <a:cs typeface="Trebuchet MS"/>
              </a:rPr>
              <a:t>Olímpica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78742" y="5361163"/>
            <a:ext cx="464184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79858D"/>
                </a:solidFill>
                <a:latin typeface="Trebuchet MS"/>
                <a:cs typeface="Trebuchet MS"/>
              </a:rPr>
              <a:t>Montjuïc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99443" y="5721163"/>
            <a:ext cx="34353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79858D"/>
                </a:solidFill>
                <a:latin typeface="Trebuchet MS"/>
                <a:cs typeface="Trebuchet MS"/>
              </a:rPr>
              <a:t>Fòrum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99420" y="6081162"/>
            <a:ext cx="54356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79858D"/>
                </a:solidFill>
                <a:latin typeface="Trebuchet MS"/>
                <a:cs typeface="Trebuchet MS"/>
              </a:rPr>
              <a:t>Park</a:t>
            </a:r>
            <a:r>
              <a:rPr dirty="0" sz="900" spc="-10">
                <a:solidFill>
                  <a:srgbClr val="79858D"/>
                </a:solidFill>
                <a:latin typeface="Trebuchet MS"/>
                <a:cs typeface="Trebuchet MS"/>
              </a:rPr>
              <a:t> </a:t>
            </a:r>
            <a:r>
              <a:rPr dirty="0" sz="900" spc="-15">
                <a:solidFill>
                  <a:srgbClr val="79858D"/>
                </a:solidFill>
                <a:latin typeface="Trebuchet MS"/>
                <a:cs typeface="Trebuchet MS"/>
              </a:rPr>
              <a:t>Güell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04092" y="6342103"/>
            <a:ext cx="638810" cy="340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12090">
              <a:lnSpc>
                <a:spcPct val="114799"/>
              </a:lnSpc>
              <a:spcBef>
                <a:spcPts val="100"/>
              </a:spcBef>
            </a:pPr>
            <a:r>
              <a:rPr dirty="0" sz="900" spc="-15">
                <a:solidFill>
                  <a:srgbClr val="79858D"/>
                </a:solidFill>
                <a:latin typeface="Trebuchet MS"/>
                <a:cs typeface="Trebuchet MS"/>
              </a:rPr>
              <a:t>Oficines  </a:t>
            </a:r>
            <a:r>
              <a:rPr dirty="0" sz="900" spc="-15">
                <a:solidFill>
                  <a:srgbClr val="79858D"/>
                </a:solidFill>
                <a:latin typeface="Trebuchet MS"/>
                <a:cs typeface="Trebuchet MS"/>
              </a:rPr>
              <a:t>Zona</a:t>
            </a:r>
            <a:r>
              <a:rPr dirty="0" sz="900" spc="-15">
                <a:solidFill>
                  <a:srgbClr val="79858D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79858D"/>
                </a:solidFill>
                <a:latin typeface="Trebuchet MS"/>
                <a:cs typeface="Trebuchet MS"/>
              </a:rPr>
              <a:t>Franca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77737" y="6802135"/>
            <a:ext cx="2647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25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900" spc="-75" b="1">
                <a:solidFill>
                  <a:srgbClr val="79858D"/>
                </a:solidFill>
                <a:latin typeface="Tahoma"/>
                <a:cs typeface="Tahoma"/>
              </a:rPr>
              <a:t>otal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370037" y="4252620"/>
            <a:ext cx="184785" cy="180340"/>
          </a:xfrm>
          <a:custGeom>
            <a:avLst/>
            <a:gdLst/>
            <a:ahLst/>
            <a:cxnLst/>
            <a:rect l="l" t="t" r="r" b="b"/>
            <a:pathLst>
              <a:path w="184784" h="180339">
                <a:moveTo>
                  <a:pt x="184683" y="0"/>
                </a:moveTo>
                <a:lnTo>
                  <a:pt x="0" y="0"/>
                </a:lnTo>
                <a:lnTo>
                  <a:pt x="0" y="179997"/>
                </a:lnTo>
                <a:lnTo>
                  <a:pt x="184683" y="179997"/>
                </a:lnTo>
                <a:lnTo>
                  <a:pt x="18468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370037" y="5344896"/>
            <a:ext cx="24130" cy="180340"/>
          </a:xfrm>
          <a:custGeom>
            <a:avLst/>
            <a:gdLst/>
            <a:ahLst/>
            <a:cxnLst/>
            <a:rect l="l" t="t" r="r" b="b"/>
            <a:pathLst>
              <a:path w="24130" h="180339">
                <a:moveTo>
                  <a:pt x="23939" y="0"/>
                </a:moveTo>
                <a:lnTo>
                  <a:pt x="0" y="0"/>
                </a:lnTo>
                <a:lnTo>
                  <a:pt x="0" y="179997"/>
                </a:lnTo>
                <a:lnTo>
                  <a:pt x="23939" y="179997"/>
                </a:lnTo>
                <a:lnTo>
                  <a:pt x="2393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370037" y="5702858"/>
            <a:ext cx="150495" cy="180340"/>
          </a:xfrm>
          <a:custGeom>
            <a:avLst/>
            <a:gdLst/>
            <a:ahLst/>
            <a:cxnLst/>
            <a:rect l="l" t="t" r="r" b="b"/>
            <a:pathLst>
              <a:path w="150494" h="180339">
                <a:moveTo>
                  <a:pt x="150482" y="0"/>
                </a:moveTo>
                <a:lnTo>
                  <a:pt x="0" y="0"/>
                </a:lnTo>
                <a:lnTo>
                  <a:pt x="0" y="179997"/>
                </a:lnTo>
                <a:lnTo>
                  <a:pt x="150482" y="179997"/>
                </a:lnTo>
                <a:lnTo>
                  <a:pt x="15048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370037" y="6060833"/>
            <a:ext cx="38100" cy="180340"/>
          </a:xfrm>
          <a:custGeom>
            <a:avLst/>
            <a:gdLst/>
            <a:ahLst/>
            <a:cxnLst/>
            <a:rect l="l" t="t" r="r" b="b"/>
            <a:pathLst>
              <a:path w="38100" h="180339">
                <a:moveTo>
                  <a:pt x="37617" y="0"/>
                </a:moveTo>
                <a:lnTo>
                  <a:pt x="0" y="0"/>
                </a:lnTo>
                <a:lnTo>
                  <a:pt x="0" y="179997"/>
                </a:lnTo>
                <a:lnTo>
                  <a:pt x="37617" y="179997"/>
                </a:lnTo>
                <a:lnTo>
                  <a:pt x="37617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370037" y="6418808"/>
            <a:ext cx="12065" cy="180340"/>
          </a:xfrm>
          <a:custGeom>
            <a:avLst/>
            <a:gdLst/>
            <a:ahLst/>
            <a:cxnLst/>
            <a:rect l="l" t="t" r="r" b="b"/>
            <a:pathLst>
              <a:path w="12065" h="180340">
                <a:moveTo>
                  <a:pt x="11963" y="0"/>
                </a:moveTo>
                <a:lnTo>
                  <a:pt x="0" y="0"/>
                </a:lnTo>
                <a:lnTo>
                  <a:pt x="0" y="179997"/>
                </a:lnTo>
                <a:lnTo>
                  <a:pt x="11963" y="179997"/>
                </a:lnTo>
                <a:lnTo>
                  <a:pt x="1196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1370037" y="4975987"/>
            <a:ext cx="1792605" cy="180340"/>
          </a:xfrm>
          <a:prstGeom prst="rect">
            <a:avLst/>
          </a:prstGeom>
          <a:solidFill>
            <a:srgbClr val="A9D2A4"/>
          </a:solidFill>
        </p:spPr>
        <p:txBody>
          <a:bodyPr wrap="square" lIns="0" tIns="37465" rIns="0" bIns="0" rtlCol="0" vert="horz">
            <a:spAutoFit/>
          </a:bodyPr>
          <a:lstStyle/>
          <a:p>
            <a:pPr marL="337820">
              <a:lnSpc>
                <a:spcPct val="100000"/>
              </a:lnSpc>
              <a:spcBef>
                <a:spcPts val="295"/>
              </a:spcBef>
            </a:pPr>
            <a:r>
              <a:rPr dirty="0" sz="900" spc="45">
                <a:solidFill>
                  <a:srgbClr val="79858D"/>
                </a:solidFill>
                <a:latin typeface="Trebuchet MS"/>
                <a:cs typeface="Trebuchet MS"/>
              </a:rPr>
              <a:t>5.474.991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870116" y="5361163"/>
            <a:ext cx="409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64.172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800279" y="5721163"/>
            <a:ext cx="4794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458.178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800279" y="6081162"/>
            <a:ext cx="4794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115.203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870116" y="6441163"/>
            <a:ext cx="409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28.714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370037" y="6796799"/>
            <a:ext cx="1757045" cy="180340"/>
          </a:xfrm>
          <a:prstGeom prst="rect">
            <a:avLst/>
          </a:prstGeom>
          <a:solidFill>
            <a:srgbClr val="A9D2A4"/>
          </a:solidFill>
        </p:spPr>
        <p:txBody>
          <a:bodyPr wrap="square" lIns="0" tIns="17780" rIns="0" bIns="0" rtlCol="0" vert="horz">
            <a:spAutoFit/>
          </a:bodyPr>
          <a:lstStyle/>
          <a:p>
            <a:pPr marL="267970">
              <a:lnSpc>
                <a:spcPct val="100000"/>
              </a:lnSpc>
              <a:spcBef>
                <a:spcPts val="140"/>
              </a:spcBef>
            </a:pPr>
            <a:r>
              <a:rPr dirty="0" sz="900" spc="-20" b="1">
                <a:solidFill>
                  <a:srgbClr val="79858D"/>
                </a:solidFill>
                <a:latin typeface="Tahoma"/>
                <a:cs typeface="Tahoma"/>
              </a:rPr>
              <a:t>14.782.990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332035" y="5344896"/>
            <a:ext cx="27940" cy="180340"/>
          </a:xfrm>
          <a:custGeom>
            <a:avLst/>
            <a:gdLst/>
            <a:ahLst/>
            <a:cxnLst/>
            <a:rect l="l" t="t" r="r" b="b"/>
            <a:pathLst>
              <a:path w="27939" h="180339">
                <a:moveTo>
                  <a:pt x="27355" y="0"/>
                </a:moveTo>
                <a:lnTo>
                  <a:pt x="0" y="0"/>
                </a:lnTo>
                <a:lnTo>
                  <a:pt x="0" y="179997"/>
                </a:lnTo>
                <a:lnTo>
                  <a:pt x="27355" y="179997"/>
                </a:lnTo>
                <a:lnTo>
                  <a:pt x="2735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32035" y="5702858"/>
            <a:ext cx="130175" cy="180340"/>
          </a:xfrm>
          <a:custGeom>
            <a:avLst/>
            <a:gdLst/>
            <a:ahLst/>
            <a:cxnLst/>
            <a:rect l="l" t="t" r="r" b="b"/>
            <a:pathLst>
              <a:path w="130175" h="180339">
                <a:moveTo>
                  <a:pt x="129959" y="0"/>
                </a:moveTo>
                <a:lnTo>
                  <a:pt x="0" y="0"/>
                </a:lnTo>
                <a:lnTo>
                  <a:pt x="0" y="179997"/>
                </a:lnTo>
                <a:lnTo>
                  <a:pt x="129959" y="179997"/>
                </a:lnTo>
                <a:lnTo>
                  <a:pt x="12995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332035" y="6060833"/>
            <a:ext cx="41275" cy="180340"/>
          </a:xfrm>
          <a:custGeom>
            <a:avLst/>
            <a:gdLst/>
            <a:ahLst/>
            <a:cxnLst/>
            <a:rect l="l" t="t" r="r" b="b"/>
            <a:pathLst>
              <a:path w="41275" h="180339">
                <a:moveTo>
                  <a:pt x="41046" y="0"/>
                </a:moveTo>
                <a:lnTo>
                  <a:pt x="0" y="0"/>
                </a:lnTo>
                <a:lnTo>
                  <a:pt x="0" y="179997"/>
                </a:lnTo>
                <a:lnTo>
                  <a:pt x="41046" y="179997"/>
                </a:lnTo>
                <a:lnTo>
                  <a:pt x="4104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332035" y="6418808"/>
            <a:ext cx="12065" cy="180340"/>
          </a:xfrm>
          <a:custGeom>
            <a:avLst/>
            <a:gdLst/>
            <a:ahLst/>
            <a:cxnLst/>
            <a:rect l="l" t="t" r="r" b="b"/>
            <a:pathLst>
              <a:path w="12064" h="180340">
                <a:moveTo>
                  <a:pt x="11963" y="0"/>
                </a:moveTo>
                <a:lnTo>
                  <a:pt x="0" y="0"/>
                </a:lnTo>
                <a:lnTo>
                  <a:pt x="0" y="179997"/>
                </a:lnTo>
                <a:lnTo>
                  <a:pt x="11963" y="179997"/>
                </a:lnTo>
                <a:lnTo>
                  <a:pt x="1196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3332035" y="4975987"/>
            <a:ext cx="1587500" cy="180340"/>
          </a:xfrm>
          <a:prstGeom prst="rect">
            <a:avLst/>
          </a:prstGeom>
          <a:solidFill>
            <a:srgbClr val="A9D2A4"/>
          </a:solidFill>
        </p:spPr>
        <p:txBody>
          <a:bodyPr wrap="square" lIns="0" tIns="37465" rIns="0" bIns="0" rtlCol="0" vert="horz">
            <a:spAutoFit/>
          </a:bodyPr>
          <a:lstStyle/>
          <a:p>
            <a:pPr marL="337820">
              <a:lnSpc>
                <a:spcPct val="100000"/>
              </a:lnSpc>
              <a:spcBef>
                <a:spcPts val="295"/>
              </a:spcBef>
            </a:pPr>
            <a:r>
              <a:rPr dirty="0" sz="900" spc="45">
                <a:solidFill>
                  <a:srgbClr val="79858D"/>
                </a:solidFill>
                <a:latin typeface="Trebuchet MS"/>
                <a:cs typeface="Trebuchet MS"/>
              </a:rPr>
              <a:t>4.872.359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832116" y="5361163"/>
            <a:ext cx="409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87.177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762279" y="5721163"/>
            <a:ext cx="4794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420.692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762279" y="6081162"/>
            <a:ext cx="4794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124.259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832116" y="6441163"/>
            <a:ext cx="409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33.401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332035" y="6796799"/>
            <a:ext cx="1757045" cy="180340"/>
          </a:xfrm>
          <a:prstGeom prst="rect">
            <a:avLst/>
          </a:prstGeom>
          <a:solidFill>
            <a:srgbClr val="A9D2A4"/>
          </a:solidFill>
        </p:spPr>
        <p:txBody>
          <a:bodyPr wrap="square" lIns="0" tIns="17780" rIns="0" bIns="0" rtlCol="0" vert="horz">
            <a:spAutoFit/>
          </a:bodyPr>
          <a:lstStyle/>
          <a:p>
            <a:pPr marL="267970">
              <a:lnSpc>
                <a:spcPct val="100000"/>
              </a:lnSpc>
              <a:spcBef>
                <a:spcPts val="140"/>
              </a:spcBef>
            </a:pPr>
            <a:r>
              <a:rPr dirty="0" sz="900" spc="-20" b="1">
                <a:solidFill>
                  <a:srgbClr val="79858D"/>
                </a:solidFill>
                <a:latin typeface="Tahoma"/>
                <a:cs typeface="Tahoma"/>
              </a:rPr>
              <a:t>14.333.016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294033" y="4252620"/>
            <a:ext cx="127000" cy="180340"/>
          </a:xfrm>
          <a:custGeom>
            <a:avLst/>
            <a:gdLst/>
            <a:ahLst/>
            <a:cxnLst/>
            <a:rect l="l" t="t" r="r" b="b"/>
            <a:pathLst>
              <a:path w="127000" h="180339">
                <a:moveTo>
                  <a:pt x="126542" y="0"/>
                </a:moveTo>
                <a:lnTo>
                  <a:pt x="0" y="0"/>
                </a:lnTo>
                <a:lnTo>
                  <a:pt x="0" y="179997"/>
                </a:lnTo>
                <a:lnTo>
                  <a:pt x="126542" y="179997"/>
                </a:lnTo>
                <a:lnTo>
                  <a:pt x="12654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294033" y="5344896"/>
            <a:ext cx="13970" cy="180340"/>
          </a:xfrm>
          <a:custGeom>
            <a:avLst/>
            <a:gdLst/>
            <a:ahLst/>
            <a:cxnLst/>
            <a:rect l="l" t="t" r="r" b="b"/>
            <a:pathLst>
              <a:path w="13970" h="180339">
                <a:moveTo>
                  <a:pt x="13677" y="0"/>
                </a:moveTo>
                <a:lnTo>
                  <a:pt x="0" y="0"/>
                </a:lnTo>
                <a:lnTo>
                  <a:pt x="0" y="179997"/>
                </a:lnTo>
                <a:lnTo>
                  <a:pt x="13677" y="179997"/>
                </a:lnTo>
                <a:lnTo>
                  <a:pt x="13677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294033" y="5702858"/>
            <a:ext cx="137160" cy="180340"/>
          </a:xfrm>
          <a:custGeom>
            <a:avLst/>
            <a:gdLst/>
            <a:ahLst/>
            <a:cxnLst/>
            <a:rect l="l" t="t" r="r" b="b"/>
            <a:pathLst>
              <a:path w="137160" h="180339">
                <a:moveTo>
                  <a:pt x="136804" y="0"/>
                </a:moveTo>
                <a:lnTo>
                  <a:pt x="0" y="0"/>
                </a:lnTo>
                <a:lnTo>
                  <a:pt x="0" y="179997"/>
                </a:lnTo>
                <a:lnTo>
                  <a:pt x="136804" y="179997"/>
                </a:lnTo>
                <a:lnTo>
                  <a:pt x="13680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294033" y="6060833"/>
            <a:ext cx="55244" cy="180340"/>
          </a:xfrm>
          <a:custGeom>
            <a:avLst/>
            <a:gdLst/>
            <a:ahLst/>
            <a:cxnLst/>
            <a:rect l="l" t="t" r="r" b="b"/>
            <a:pathLst>
              <a:path w="55245" h="180339">
                <a:moveTo>
                  <a:pt x="54724" y="0"/>
                </a:moveTo>
                <a:lnTo>
                  <a:pt x="0" y="0"/>
                </a:lnTo>
                <a:lnTo>
                  <a:pt x="0" y="179997"/>
                </a:lnTo>
                <a:lnTo>
                  <a:pt x="54724" y="179997"/>
                </a:lnTo>
                <a:lnTo>
                  <a:pt x="5472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94033" y="6418808"/>
            <a:ext cx="12065" cy="180340"/>
          </a:xfrm>
          <a:custGeom>
            <a:avLst/>
            <a:gdLst/>
            <a:ahLst/>
            <a:cxnLst/>
            <a:rect l="l" t="t" r="r" b="b"/>
            <a:pathLst>
              <a:path w="12064" h="180340">
                <a:moveTo>
                  <a:pt x="11963" y="0"/>
                </a:moveTo>
                <a:lnTo>
                  <a:pt x="0" y="0"/>
                </a:lnTo>
                <a:lnTo>
                  <a:pt x="0" y="179997"/>
                </a:lnTo>
                <a:lnTo>
                  <a:pt x="11963" y="179997"/>
                </a:lnTo>
                <a:lnTo>
                  <a:pt x="1196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5294033" y="4975987"/>
            <a:ext cx="1590675" cy="180340"/>
          </a:xfrm>
          <a:prstGeom prst="rect">
            <a:avLst/>
          </a:prstGeom>
          <a:solidFill>
            <a:srgbClr val="A9D2A4"/>
          </a:solidFill>
        </p:spPr>
        <p:txBody>
          <a:bodyPr wrap="square" lIns="0" tIns="37465" rIns="0" bIns="0" rtlCol="0" vert="horz">
            <a:spAutoFit/>
          </a:bodyPr>
          <a:lstStyle/>
          <a:p>
            <a:pPr marL="337820">
              <a:lnSpc>
                <a:spcPct val="100000"/>
              </a:lnSpc>
              <a:spcBef>
                <a:spcPts val="295"/>
              </a:spcBef>
            </a:pPr>
            <a:r>
              <a:rPr dirty="0" sz="900" spc="45">
                <a:solidFill>
                  <a:srgbClr val="79858D"/>
                </a:solidFill>
                <a:latin typeface="Trebuchet MS"/>
                <a:cs typeface="Trebuchet MS"/>
              </a:rPr>
              <a:t>4.854.733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69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794116" y="5361163"/>
            <a:ext cx="409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40.116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724280" y="5721163"/>
            <a:ext cx="4794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428.833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724280" y="6081162"/>
            <a:ext cx="4794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153.223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794116" y="6441163"/>
            <a:ext cx="409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55">
                <a:solidFill>
                  <a:srgbClr val="79858D"/>
                </a:solidFill>
                <a:latin typeface="Trebuchet MS"/>
                <a:cs typeface="Trebuchet MS"/>
              </a:rPr>
              <a:t>48.930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294033" y="6796799"/>
            <a:ext cx="1725295" cy="180340"/>
          </a:xfrm>
          <a:prstGeom prst="rect">
            <a:avLst/>
          </a:prstGeom>
          <a:solidFill>
            <a:srgbClr val="A9D2A4"/>
          </a:solidFill>
        </p:spPr>
        <p:txBody>
          <a:bodyPr wrap="square" lIns="0" tIns="17780" rIns="0" bIns="0" rtlCol="0" vert="horz">
            <a:spAutoFit/>
          </a:bodyPr>
          <a:lstStyle/>
          <a:p>
            <a:pPr marL="267970">
              <a:lnSpc>
                <a:spcPct val="100000"/>
              </a:lnSpc>
              <a:spcBef>
                <a:spcPts val="140"/>
              </a:spcBef>
            </a:pPr>
            <a:r>
              <a:rPr dirty="0" sz="900" spc="-20" b="1">
                <a:solidFill>
                  <a:srgbClr val="79858D"/>
                </a:solidFill>
                <a:latin typeface="Tahoma"/>
                <a:cs typeface="Tahoma"/>
              </a:rPr>
              <a:t>14.651.910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07299" y="7201144"/>
            <a:ext cx="5426075" cy="145796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35" b="1">
                <a:latin typeface="Tahoma"/>
                <a:cs typeface="Tahoma"/>
              </a:rPr>
              <a:t>La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35" b="1">
                <a:latin typeface="Tahoma"/>
                <a:cs typeface="Tahoma"/>
              </a:rPr>
              <a:t>geo</a:t>
            </a:r>
            <a:r>
              <a:rPr dirty="0" sz="1400" spc="-55" b="1">
                <a:latin typeface="Tahoma"/>
                <a:cs typeface="Tahoma"/>
              </a:rPr>
              <a:t>t</a:t>
            </a:r>
            <a:r>
              <a:rPr dirty="0" sz="1400" spc="-75" b="1">
                <a:latin typeface="Tahoma"/>
                <a:cs typeface="Tahoma"/>
              </a:rPr>
              <a:t>èrmia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90" b="1">
                <a:latin typeface="Tahoma"/>
                <a:cs typeface="Tahoma"/>
              </a:rPr>
              <a:t>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15" b="1">
                <a:latin typeface="Tahoma"/>
                <a:cs typeface="Tahoma"/>
              </a:rPr>
              <a:t>l</a:t>
            </a:r>
            <a:r>
              <a:rPr dirty="0" sz="1400" spc="-45" b="1">
                <a:latin typeface="Tahoma"/>
                <a:cs typeface="Tahoma"/>
              </a:rPr>
              <a:t>’estació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30" b="1">
                <a:latin typeface="Tahoma"/>
                <a:cs typeface="Tahoma"/>
              </a:rPr>
              <a:t>del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25" b="1">
                <a:latin typeface="Tahoma"/>
                <a:cs typeface="Tahoma"/>
              </a:rPr>
              <a:t>Nord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5">
                <a:latin typeface="Trebuchet MS"/>
                <a:cs typeface="Trebuchet MS"/>
              </a:rPr>
              <a:t>primera vegada,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detallen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5">
                <a:latin typeface="Trebuchet MS"/>
                <a:cs typeface="Trebuchet MS"/>
              </a:rPr>
              <a:t>consums </a:t>
            </a:r>
            <a:r>
              <a:rPr dirty="0" sz="1000" spc="-35">
                <a:latin typeface="Trebuchet MS"/>
                <a:cs typeface="Trebuchet MS"/>
              </a:rPr>
              <a:t>provinents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geotèrmia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l’estació </a:t>
            </a:r>
            <a:r>
              <a:rPr dirty="0" sz="1000" spc="-10">
                <a:latin typeface="Trebuchet MS"/>
                <a:cs typeface="Trebuchet MS"/>
              </a:rPr>
              <a:t>Barce-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lona </a:t>
            </a:r>
            <a:r>
              <a:rPr dirty="0" sz="1000" spc="-20">
                <a:latin typeface="Trebuchet MS"/>
                <a:cs typeface="Trebuchet MS"/>
              </a:rPr>
              <a:t>Nord. Aquest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25">
                <a:latin typeface="Trebuchet MS"/>
                <a:cs typeface="Trebuchet MS"/>
              </a:rPr>
              <a:t>prou </a:t>
            </a:r>
            <a:r>
              <a:rPr dirty="0" sz="1000" spc="-40">
                <a:latin typeface="Trebuchet MS"/>
                <a:cs typeface="Trebuchet MS"/>
              </a:rPr>
              <a:t>significatiu,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representa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14">
                <a:latin typeface="Trebuchet MS"/>
                <a:cs typeface="Trebuchet MS"/>
              </a:rPr>
              <a:t>47%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kilowatts </a:t>
            </a:r>
            <a:r>
              <a:rPr dirty="0" sz="1000" spc="-30">
                <a:latin typeface="Trebuchet MS"/>
                <a:cs typeface="Trebuchet MS"/>
              </a:rPr>
              <a:t>hora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consumeix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l’estació.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3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geotèrmia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l’estació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Nord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50" b="1">
                <a:solidFill>
                  <a:srgbClr val="706F6F"/>
                </a:solidFill>
                <a:latin typeface="Tahoma"/>
                <a:cs typeface="Tahoma"/>
              </a:rPr>
              <a:t>(kWh)</a:t>
            </a:r>
            <a:endParaRPr sz="1200">
              <a:latin typeface="Tahoma"/>
              <a:cs typeface="Tahoma"/>
            </a:endParaRPr>
          </a:p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1619999" y="8782339"/>
          <a:ext cx="5400040" cy="443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1025"/>
                <a:gridCol w="1583054"/>
                <a:gridCol w="989964"/>
                <a:gridCol w="975994"/>
              </a:tblGrid>
              <a:tr h="217354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Divisió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719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032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73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Geotermia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0353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390.991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138.379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589.982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38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7" name="object 67"/>
          <p:cNvSpPr txBox="1"/>
          <p:nvPr/>
        </p:nvSpPr>
        <p:spPr>
          <a:xfrm>
            <a:off x="1581899" y="9402884"/>
            <a:ext cx="5476875" cy="539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>
              <a:lnSpc>
                <a:spcPct val="112500"/>
              </a:lnSpc>
              <a:spcBef>
                <a:spcPts val="100"/>
              </a:spcBef>
            </a:pP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característiques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l’estació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45">
                <a:latin typeface="Trebuchet MS"/>
                <a:cs typeface="Trebuchet MS"/>
              </a:rPr>
              <a:t>obtenir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45">
                <a:latin typeface="Trebuchet MS"/>
                <a:cs typeface="Trebuchet MS"/>
              </a:rPr>
              <a:t>estrelles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15">
                <a:latin typeface="Trebuchet MS"/>
                <a:cs typeface="Trebuchet MS"/>
              </a:rPr>
              <a:t>cinc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l’escala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qualifi-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energètica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SUDOE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Stop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</a:t>
            </a:r>
            <a:r>
              <a:rPr dirty="0" baseline="-35353" sz="825" spc="-22">
                <a:latin typeface="Trebuchet MS"/>
                <a:cs typeface="Trebuchet MS"/>
              </a:rPr>
              <a:t>2</a:t>
            </a:r>
            <a:r>
              <a:rPr dirty="0" sz="1000" spc="-15">
                <a:latin typeface="Trebuchet MS"/>
                <a:cs typeface="Trebuchet MS"/>
              </a:rPr>
              <a:t>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reconeix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mediambiental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l’estació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l’eficiència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operativa,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reducció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energètic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reducció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d’emissions.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06943"/>
            <a:ext cx="6506209" cy="6788784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990"/>
              </a:spcBef>
            </a:pPr>
            <a:r>
              <a:rPr dirty="0" sz="1400" spc="-35" b="1">
                <a:latin typeface="Tahoma"/>
                <a:cs typeface="Tahoma"/>
              </a:rPr>
              <a:t>Anella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30" b="1">
                <a:latin typeface="Tahoma"/>
                <a:cs typeface="Tahoma"/>
              </a:rPr>
              <a:t>Olímpica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35">
                <a:latin typeface="Trebuchet MS"/>
                <a:cs typeface="Trebuchet MS"/>
              </a:rPr>
              <a:t>Olímpica, concretament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l’Estadi,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acabar de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posada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marxa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5">
                <a:latin typeface="Trebuchet MS"/>
                <a:cs typeface="Trebuchet MS"/>
              </a:rPr>
              <a:t>control </a:t>
            </a:r>
            <a:r>
              <a:rPr dirty="0" sz="1000" spc="-50">
                <a:latin typeface="Trebuchet MS"/>
                <a:cs typeface="Trebuchet MS"/>
              </a:rPr>
              <a:t>central, </a:t>
            </a:r>
            <a:r>
              <a:rPr dirty="0" sz="1000" spc="-30">
                <a:latin typeface="Trebuchet MS"/>
                <a:cs typeface="Trebuchet MS"/>
              </a:rPr>
              <a:t>iniciada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2017. </a:t>
            </a:r>
            <a:r>
              <a:rPr dirty="0" sz="1000" spc="-35">
                <a:latin typeface="Trebuchet MS"/>
                <a:cs typeface="Trebuchet MS"/>
              </a:rPr>
              <a:t>Això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permetre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control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60">
                <a:latin typeface="Trebuchet MS"/>
                <a:cs typeface="Trebuchet MS"/>
              </a:rPr>
              <a:t>efi-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cient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5">
                <a:latin typeface="Trebuchet MS"/>
                <a:cs typeface="Trebuchet MS"/>
              </a:rPr>
              <a:t>consums </a:t>
            </a:r>
            <a:r>
              <a:rPr dirty="0" sz="1000" spc="-45">
                <a:latin typeface="Trebuchet MS"/>
                <a:cs typeface="Trebuchet MS"/>
              </a:rPr>
              <a:t>elèctrics,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0">
                <a:latin typeface="Trebuchet MS"/>
                <a:cs typeface="Trebuchet MS"/>
              </a:rPr>
              <a:t>podran </a:t>
            </a:r>
            <a:r>
              <a:rPr dirty="0" sz="1000" spc="-25">
                <a:latin typeface="Trebuchet MS"/>
                <a:cs typeface="Trebuchet MS"/>
              </a:rPr>
              <a:t>apagar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equips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llums innecessaris,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controlar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consums</a:t>
            </a:r>
            <a:r>
              <a:rPr dirty="0" sz="1000" spc="-25">
                <a:latin typeface="Trebuchet MS"/>
                <a:cs typeface="Trebuchet MS"/>
              </a:rPr>
              <a:t> de manera </a:t>
            </a:r>
            <a:r>
              <a:rPr dirty="0" sz="1000" spc="-50">
                <a:latin typeface="Trebuchet MS"/>
                <a:cs typeface="Trebuchet MS"/>
              </a:rPr>
              <a:t>detallada.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substitució </a:t>
            </a:r>
            <a:r>
              <a:rPr dirty="0" sz="1000" spc="-15">
                <a:latin typeface="Trebuchet MS"/>
                <a:cs typeface="Trebuchet MS"/>
              </a:rPr>
              <a:t>massiva </a:t>
            </a:r>
            <a:r>
              <a:rPr dirty="0" sz="1000" spc="-45">
                <a:latin typeface="Trebuchet MS"/>
                <a:cs typeface="Trebuchet MS"/>
              </a:rPr>
              <a:t>d’il·luminació </a:t>
            </a:r>
            <a:r>
              <a:rPr dirty="0" sz="1000" spc="-25">
                <a:latin typeface="Trebuchet MS"/>
                <a:cs typeface="Trebuchet MS"/>
              </a:rPr>
              <a:t>d’incandescència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fluorescència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il·luminació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tipus </a:t>
            </a:r>
            <a:r>
              <a:rPr dirty="0" sz="1000" spc="-10">
                <a:latin typeface="Trebuchet MS"/>
                <a:cs typeface="Trebuchet MS"/>
              </a:rPr>
              <a:t>LED,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80">
                <a:latin typeface="Trebuchet MS"/>
                <a:cs typeface="Trebuchet MS"/>
              </a:rPr>
              <a:t>fi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reduir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30">
                <a:latin typeface="Trebuchet MS"/>
                <a:cs typeface="Trebuchet MS"/>
              </a:rPr>
              <a:t>10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65">
                <a:latin typeface="Trebuchet MS"/>
                <a:cs typeface="Trebuchet MS"/>
              </a:rPr>
              <a:t>15%,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general,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il·luminació.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així, </a:t>
            </a:r>
            <a:r>
              <a:rPr dirty="0" sz="1000" spc="-35">
                <a:latin typeface="Trebuchet MS"/>
                <a:cs typeface="Trebuchet MS"/>
              </a:rPr>
              <a:t>degut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increment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nombre </a:t>
            </a:r>
            <a:r>
              <a:rPr dirty="0" sz="1000" spc="-35">
                <a:latin typeface="Trebuchet MS"/>
                <a:cs typeface="Trebuchet MS"/>
              </a:rPr>
              <a:t>d’esdeveniments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45">
                <a:latin typeface="Trebuchet MS"/>
                <a:cs typeface="Trebuchet MS"/>
              </a:rPr>
              <a:t>celebrat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15">
                <a:latin typeface="Trebuchet MS"/>
                <a:cs typeface="Trebuchet MS"/>
              </a:rPr>
              <a:t>seves </a:t>
            </a:r>
            <a:r>
              <a:rPr dirty="0" sz="1000" spc="-50">
                <a:latin typeface="Trebuchet MS"/>
                <a:cs typeface="Trebuchet MS"/>
              </a:rPr>
              <a:t>instal·la-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cions,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kilowatts </a:t>
            </a:r>
            <a:r>
              <a:rPr dirty="0" sz="1000" spc="-30">
                <a:latin typeface="Trebuchet MS"/>
                <a:cs typeface="Trebuchet MS"/>
              </a:rPr>
              <a:t>hora </a:t>
            </a:r>
            <a:r>
              <a:rPr dirty="0" sz="1000" spc="-15">
                <a:latin typeface="Trebuchet MS"/>
                <a:cs typeface="Trebuchet MS"/>
              </a:rPr>
              <a:t>consumits no </a:t>
            </a:r>
            <a:r>
              <a:rPr dirty="0" sz="1000" spc="-35">
                <a:latin typeface="Trebuchet MS"/>
                <a:cs typeface="Trebuchet MS"/>
              </a:rPr>
              <a:t>mostra </a:t>
            </a:r>
            <a:r>
              <a:rPr dirty="0" sz="1000" spc="-25">
                <a:latin typeface="Trebuchet MS"/>
                <a:cs typeface="Trebuchet MS"/>
              </a:rPr>
              <a:t>aquesta reducció </a:t>
            </a:r>
            <a:r>
              <a:rPr dirty="0" sz="1000" spc="-20">
                <a:latin typeface="Trebuchet MS"/>
                <a:cs typeface="Trebuchet MS"/>
              </a:rPr>
              <a:t>esperada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5">
                <a:latin typeface="Trebuchet MS"/>
                <a:cs typeface="Trebuchet MS"/>
              </a:rPr>
              <a:t>conse-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qüència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millores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fetes.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400" spc="-25" b="1">
                <a:latin typeface="Tahoma"/>
                <a:cs typeface="Tahoma"/>
              </a:rPr>
              <a:t>Zoo</a:t>
            </a:r>
            <a:endParaRPr sz="1400">
              <a:latin typeface="Tahoma"/>
              <a:cs typeface="Tahoma"/>
            </a:endParaRPr>
          </a:p>
          <a:p>
            <a:pPr algn="just" marL="1092200" marR="6350">
              <a:lnSpc>
                <a:spcPct val="112500"/>
              </a:lnSpc>
              <a:spcBef>
                <a:spcPts val="484"/>
              </a:spcBef>
            </a:pPr>
            <a:r>
              <a:rPr dirty="0" sz="1000" spc="-30">
                <a:latin typeface="Trebuchet MS"/>
                <a:cs typeface="Trebuchet MS"/>
              </a:rPr>
              <a:t>Durant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l’any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20">
                <a:latin typeface="Trebuchet MS"/>
                <a:cs typeface="Trebuchet MS"/>
              </a:rPr>
              <a:t>2018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instal·lar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una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sèrie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mesuradors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via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Ethernet.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mesuradors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aportat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informació </a:t>
            </a:r>
            <a:r>
              <a:rPr dirty="0" sz="1000" spc="-60">
                <a:latin typeface="Trebuchet MS"/>
                <a:cs typeface="Trebuchet MS"/>
              </a:rPr>
              <a:t>d’interès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sobre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serviran </a:t>
            </a:r>
            <a:r>
              <a:rPr dirty="0" sz="1000" spc="-45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augmentar-ne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control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seguiment.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092200">
              <a:lnSpc>
                <a:spcPct val="100000"/>
              </a:lnSpc>
            </a:pPr>
            <a:r>
              <a:rPr dirty="0" sz="1000" spc="-85">
                <a:latin typeface="Trebuchet MS"/>
                <a:cs typeface="Trebuchet MS"/>
              </a:rPr>
              <a:t>Tota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aquesta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operativa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continuarà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durant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2019,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veuran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els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resultats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positius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</a:t>
            </a:r>
            <a:r>
              <a:rPr dirty="0" sz="1000" spc="-8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seva</a:t>
            </a:r>
            <a:r>
              <a:rPr dirty="0" sz="1000" spc="-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aplicació.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  <a:spcBef>
                <a:spcPts val="5"/>
              </a:spcBef>
            </a:pPr>
            <a:r>
              <a:rPr dirty="0" sz="1400" spc="-50" b="1">
                <a:latin typeface="Tahoma"/>
                <a:cs typeface="Tahoma"/>
              </a:rPr>
              <a:t>Aparcaments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30">
                <a:latin typeface="Trebuchet MS"/>
                <a:cs typeface="Trebuchet MS"/>
              </a:rPr>
              <a:t>S’observa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5">
                <a:latin typeface="Trebuchet MS"/>
                <a:cs typeface="Trebuchet MS"/>
              </a:rPr>
              <a:t>increment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5">
                <a:latin typeface="Trebuchet MS"/>
                <a:cs typeface="Trebuchet MS"/>
              </a:rPr>
              <a:t>consums </a:t>
            </a:r>
            <a:r>
              <a:rPr dirty="0" sz="1000" spc="-40">
                <a:latin typeface="Trebuchet MS"/>
                <a:cs typeface="Trebuchet MS"/>
              </a:rPr>
              <a:t>pel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65">
                <a:latin typeface="Trebuchet MS"/>
                <a:cs typeface="Trebuchet MS"/>
              </a:rPr>
              <a:t>d’alta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30">
                <a:latin typeface="Trebuchet MS"/>
                <a:cs typeface="Trebuchet MS"/>
              </a:rPr>
              <a:t>subministrament </a:t>
            </a:r>
            <a:r>
              <a:rPr dirty="0" sz="1000" spc="-50">
                <a:latin typeface="Trebuchet MS"/>
                <a:cs typeface="Trebuchet MS"/>
              </a:rPr>
              <a:t>d’elec-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tricitat,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concret,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l’aparcament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Mercat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15">
                <a:latin typeface="Trebuchet MS"/>
                <a:cs typeface="Trebuchet MS"/>
              </a:rPr>
              <a:t>Sant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Antoni.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5">
                <a:latin typeface="Trebuchet MS"/>
                <a:cs typeface="Trebuchet MS"/>
              </a:rPr>
              <a:t>Igualment,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detectat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algunes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anomalies,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tant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consums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costos,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alguns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aparca-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ments </a:t>
            </a:r>
            <a:r>
              <a:rPr dirty="0" sz="1000" spc="-15">
                <a:latin typeface="Trebuchet MS"/>
                <a:cs typeface="Trebuchet MS"/>
              </a:rPr>
              <a:t>que componen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xarxa.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0">
                <a:latin typeface="Trebuchet MS"/>
                <a:cs typeface="Trebuchet MS"/>
              </a:rPr>
              <a:t>anomalia </a:t>
            </a:r>
            <a:r>
              <a:rPr dirty="0" sz="1000" spc="-35">
                <a:latin typeface="Trebuchet MS"/>
                <a:cs typeface="Trebuchet MS"/>
              </a:rPr>
              <a:t>representa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desviació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114">
                <a:latin typeface="Trebuchet MS"/>
                <a:cs typeface="Trebuchet MS"/>
              </a:rPr>
              <a:t>20%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passats.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092200">
              <a:lnSpc>
                <a:spcPct val="100000"/>
              </a:lnSpc>
            </a:pPr>
            <a:r>
              <a:rPr dirty="0" sz="1000" spc="40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detectat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això,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treballarà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descobrir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causa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anomalies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corregi</a:t>
            </a:r>
            <a:r>
              <a:rPr dirty="0" sz="1000" spc="-95">
                <a:latin typeface="Trebuchet MS"/>
                <a:cs typeface="Trebuchet MS"/>
              </a:rPr>
              <a:t>r</a:t>
            </a:r>
            <a:r>
              <a:rPr dirty="0" sz="1000" spc="-45">
                <a:latin typeface="Trebuchet MS"/>
                <a:cs typeface="Trebuchet MS"/>
              </a:rPr>
              <a:t>-les.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400" spc="15" b="1">
                <a:latin typeface="Tahoma"/>
                <a:cs typeface="Tahoma"/>
              </a:rPr>
              <a:t>El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75" b="1">
                <a:latin typeface="Tahoma"/>
                <a:cs typeface="Tahoma"/>
              </a:rPr>
              <a:t>gas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que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0" b="1">
                <a:latin typeface="Tahoma"/>
                <a:cs typeface="Tahoma"/>
              </a:rPr>
              <a:t>ens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5" b="1">
                <a:latin typeface="Tahoma"/>
                <a:cs typeface="Tahoma"/>
              </a:rPr>
              <a:t>escalfa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49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gas </a:t>
            </a:r>
            <a:r>
              <a:rPr dirty="0" sz="1000" spc="-40">
                <a:latin typeface="Trebuchet MS"/>
                <a:cs typeface="Trebuchet MS"/>
              </a:rPr>
              <a:t>natural </a:t>
            </a:r>
            <a:r>
              <a:rPr dirty="0" sz="1000" spc="-15">
                <a:latin typeface="Trebuchet MS"/>
                <a:cs typeface="Trebuchet MS"/>
              </a:rPr>
              <a:t>respon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cobertura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calefacció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instal·lacions. </a:t>
            </a:r>
            <a:r>
              <a:rPr dirty="0" sz="1000" spc="-10">
                <a:latin typeface="Trebuchet MS"/>
                <a:cs typeface="Trebuchet MS"/>
              </a:rPr>
              <a:t>Aquests </a:t>
            </a:r>
            <a:r>
              <a:rPr dirty="0" sz="1000" spc="5">
                <a:latin typeface="Trebuchet MS"/>
                <a:cs typeface="Trebuchet MS"/>
              </a:rPr>
              <a:t>consums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>
                <a:latin typeface="Trebuchet MS"/>
                <a:cs typeface="Trebuchet MS"/>
              </a:rPr>
              <a:t>gas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referència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divisions de </a:t>
            </a:r>
            <a:r>
              <a:rPr dirty="0" sz="1000" spc="-55">
                <a:latin typeface="Trebuchet MS"/>
                <a:cs typeface="Trebuchet MS"/>
              </a:rPr>
              <a:t>l’Anella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Olímpica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Consum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gas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natural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50" b="1">
                <a:solidFill>
                  <a:srgbClr val="706F6F"/>
                </a:solidFill>
                <a:latin typeface="Tahoma"/>
                <a:cs typeface="Tahoma"/>
              </a:rPr>
              <a:t>(kWh)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39998" y="8746325"/>
          <a:ext cx="6480175" cy="1019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175"/>
              </a:tblGrid>
              <a:tr h="216001">
                <a:tc>
                  <a:txBody>
                    <a:bodyPr/>
                    <a:lstStyle/>
                    <a:p>
                      <a:pPr marL="540385">
                        <a:lnSpc>
                          <a:spcPct val="100000"/>
                        </a:lnSpc>
                        <a:spcBef>
                          <a:spcPts val="450"/>
                        </a:spcBef>
                        <a:tabLst>
                          <a:tab pos="982980" algn="l"/>
                          <a:tab pos="2945130" algn="l"/>
                          <a:tab pos="4907280" algn="l"/>
                        </a:tabLst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Zoo	</a:t>
                      </a: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1.922.072	2.128.124	1.609.216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7150">
                    <a:solidFill>
                      <a:srgbClr val="A9D2A4"/>
                    </a:solidFill>
                  </a:tcPr>
                </a:tc>
              </a:tr>
              <a:tr h="810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359999">
                <a:tc>
                  <a:txBody>
                    <a:bodyPr/>
                    <a:lstStyle/>
                    <a:p>
                      <a:pPr marL="407034">
                        <a:lnSpc>
                          <a:spcPts val="850"/>
                        </a:lnSpc>
                        <a:spcBef>
                          <a:spcPts val="950"/>
                        </a:spcBef>
                        <a:tabLst>
                          <a:tab pos="978535" algn="l"/>
                          <a:tab pos="2945130" algn="l"/>
                          <a:tab pos="4907280" algn="l"/>
                        </a:tabLst>
                      </a:pPr>
                      <a:r>
                        <a:rPr dirty="0" baseline="37037" sz="1350" spc="-22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Anella	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1.091.026	</a:t>
                      </a:r>
                      <a:r>
                        <a:rPr dirty="0" sz="900" spc="4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1.197.917	1.162.547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273685">
                        <a:lnSpc>
                          <a:spcPts val="850"/>
                        </a:lnSpc>
                      </a:pP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Olímpica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20650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9900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260997"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  <a:spcBef>
                          <a:spcPts val="175"/>
                        </a:spcBef>
                        <a:tabLst>
                          <a:tab pos="982980" algn="l"/>
                          <a:tab pos="2945130" algn="l"/>
                          <a:tab pos="4907280" algn="l"/>
                        </a:tabLst>
                      </a:pPr>
                      <a:r>
                        <a:rPr dirty="0" sz="900" spc="-8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Total	</a:t>
                      </a:r>
                      <a:r>
                        <a:rPr dirty="0" sz="900" spc="-2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3.013.098	3.326.041	2.771.763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22225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1452702" y="8782329"/>
            <a:ext cx="1053465" cy="180340"/>
          </a:xfrm>
          <a:custGeom>
            <a:avLst/>
            <a:gdLst/>
            <a:ahLst/>
            <a:cxnLst/>
            <a:rect l="l" t="t" r="r" b="b"/>
            <a:pathLst>
              <a:path w="1053464" h="180340">
                <a:moveTo>
                  <a:pt x="1052969" y="0"/>
                </a:moveTo>
                <a:lnTo>
                  <a:pt x="0" y="0"/>
                </a:lnTo>
                <a:lnTo>
                  <a:pt x="0" y="179997"/>
                </a:lnTo>
                <a:lnTo>
                  <a:pt x="1052969" y="179997"/>
                </a:lnTo>
                <a:lnTo>
                  <a:pt x="105296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452702" y="9133332"/>
            <a:ext cx="594360" cy="180340"/>
          </a:xfrm>
          <a:custGeom>
            <a:avLst/>
            <a:gdLst/>
            <a:ahLst/>
            <a:cxnLst/>
            <a:rect l="l" t="t" r="r" b="b"/>
            <a:pathLst>
              <a:path w="594360" h="180340">
                <a:moveTo>
                  <a:pt x="593966" y="0"/>
                </a:moveTo>
                <a:lnTo>
                  <a:pt x="0" y="0"/>
                </a:lnTo>
                <a:lnTo>
                  <a:pt x="0" y="179997"/>
                </a:lnTo>
                <a:lnTo>
                  <a:pt x="593966" y="179997"/>
                </a:lnTo>
                <a:lnTo>
                  <a:pt x="59396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452702" y="9502330"/>
            <a:ext cx="1692275" cy="180340"/>
          </a:xfrm>
          <a:custGeom>
            <a:avLst/>
            <a:gdLst/>
            <a:ahLst/>
            <a:cxnLst/>
            <a:rect l="l" t="t" r="r" b="b"/>
            <a:pathLst>
              <a:path w="1692275" h="180340">
                <a:moveTo>
                  <a:pt x="1691970" y="0"/>
                </a:moveTo>
                <a:lnTo>
                  <a:pt x="0" y="0"/>
                </a:lnTo>
                <a:lnTo>
                  <a:pt x="0" y="179997"/>
                </a:lnTo>
                <a:lnTo>
                  <a:pt x="1691970" y="179997"/>
                </a:lnTo>
                <a:lnTo>
                  <a:pt x="169197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414699" y="8746325"/>
            <a:ext cx="1179195" cy="180340"/>
          </a:xfrm>
          <a:custGeom>
            <a:avLst/>
            <a:gdLst/>
            <a:ahLst/>
            <a:cxnLst/>
            <a:rect l="l" t="t" r="r" b="b"/>
            <a:pathLst>
              <a:path w="1179195" h="180340">
                <a:moveTo>
                  <a:pt x="1179004" y="0"/>
                </a:moveTo>
                <a:lnTo>
                  <a:pt x="0" y="0"/>
                </a:lnTo>
                <a:lnTo>
                  <a:pt x="0" y="179997"/>
                </a:lnTo>
                <a:lnTo>
                  <a:pt x="1179004" y="179997"/>
                </a:lnTo>
                <a:lnTo>
                  <a:pt x="117900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414699" y="9133332"/>
            <a:ext cx="675005" cy="180340"/>
          </a:xfrm>
          <a:custGeom>
            <a:avLst/>
            <a:gdLst/>
            <a:ahLst/>
            <a:cxnLst/>
            <a:rect l="l" t="t" r="r" b="b"/>
            <a:pathLst>
              <a:path w="675004" h="180340">
                <a:moveTo>
                  <a:pt x="675004" y="0"/>
                </a:moveTo>
                <a:lnTo>
                  <a:pt x="0" y="0"/>
                </a:lnTo>
                <a:lnTo>
                  <a:pt x="0" y="179997"/>
                </a:lnTo>
                <a:lnTo>
                  <a:pt x="675004" y="179997"/>
                </a:lnTo>
                <a:lnTo>
                  <a:pt x="67500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414699" y="9502330"/>
            <a:ext cx="1836420" cy="180340"/>
          </a:xfrm>
          <a:custGeom>
            <a:avLst/>
            <a:gdLst/>
            <a:ahLst/>
            <a:cxnLst/>
            <a:rect l="l" t="t" r="r" b="b"/>
            <a:pathLst>
              <a:path w="1836420" h="180340">
                <a:moveTo>
                  <a:pt x="1836000" y="0"/>
                </a:moveTo>
                <a:lnTo>
                  <a:pt x="0" y="0"/>
                </a:lnTo>
                <a:lnTo>
                  <a:pt x="0" y="179997"/>
                </a:lnTo>
                <a:lnTo>
                  <a:pt x="1836000" y="179997"/>
                </a:lnTo>
                <a:lnTo>
                  <a:pt x="183600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76697" y="8782329"/>
            <a:ext cx="904875" cy="180340"/>
          </a:xfrm>
          <a:custGeom>
            <a:avLst/>
            <a:gdLst/>
            <a:ahLst/>
            <a:cxnLst/>
            <a:rect l="l" t="t" r="r" b="b"/>
            <a:pathLst>
              <a:path w="904875" h="180340">
                <a:moveTo>
                  <a:pt x="904570" y="0"/>
                </a:moveTo>
                <a:lnTo>
                  <a:pt x="0" y="0"/>
                </a:lnTo>
                <a:lnTo>
                  <a:pt x="0" y="179997"/>
                </a:lnTo>
                <a:lnTo>
                  <a:pt x="904570" y="179997"/>
                </a:lnTo>
                <a:lnTo>
                  <a:pt x="90457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76697" y="9133332"/>
            <a:ext cx="643890" cy="180340"/>
          </a:xfrm>
          <a:custGeom>
            <a:avLst/>
            <a:gdLst/>
            <a:ahLst/>
            <a:cxnLst/>
            <a:rect l="l" t="t" r="r" b="b"/>
            <a:pathLst>
              <a:path w="643889" h="180340">
                <a:moveTo>
                  <a:pt x="643534" y="0"/>
                </a:moveTo>
                <a:lnTo>
                  <a:pt x="0" y="0"/>
                </a:lnTo>
                <a:lnTo>
                  <a:pt x="0" y="179997"/>
                </a:lnTo>
                <a:lnTo>
                  <a:pt x="643534" y="179997"/>
                </a:lnTo>
                <a:lnTo>
                  <a:pt x="64353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76697" y="9502330"/>
            <a:ext cx="1534795" cy="180340"/>
          </a:xfrm>
          <a:custGeom>
            <a:avLst/>
            <a:gdLst/>
            <a:ahLst/>
            <a:cxnLst/>
            <a:rect l="l" t="t" r="r" b="b"/>
            <a:pathLst>
              <a:path w="1534795" h="180340">
                <a:moveTo>
                  <a:pt x="1534528" y="0"/>
                </a:moveTo>
                <a:lnTo>
                  <a:pt x="0" y="0"/>
                </a:lnTo>
                <a:lnTo>
                  <a:pt x="0" y="179997"/>
                </a:lnTo>
                <a:lnTo>
                  <a:pt x="1534528" y="179997"/>
                </a:lnTo>
                <a:lnTo>
                  <a:pt x="1534528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3414699" y="833233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69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52702" y="833233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76697" y="833233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5304463" y="10220242"/>
            <a:ext cx="206248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2151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102-10,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102-14,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900" spc="-95" b="1">
                <a:solidFill>
                  <a:srgbClr val="3A3938"/>
                </a:solidFill>
                <a:latin typeface="Tahoma"/>
                <a:cs typeface="Tahoma"/>
              </a:rPr>
              <a:t>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1416125"/>
            <a:ext cx="6506845" cy="65817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55" b="1">
                <a:latin typeface="Tahoma"/>
                <a:cs typeface="Tahoma"/>
              </a:rPr>
              <a:t>Carta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40" b="1">
                <a:latin typeface="Tahoma"/>
                <a:cs typeface="Tahoma"/>
              </a:rPr>
              <a:t>de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100" b="1">
                <a:latin typeface="Tahoma"/>
                <a:cs typeface="Tahoma"/>
              </a:rPr>
              <a:t>la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50" b="1">
                <a:latin typeface="Tahoma"/>
                <a:cs typeface="Tahoma"/>
              </a:rPr>
              <a:t>Direc</a:t>
            </a:r>
            <a:r>
              <a:rPr dirty="0" sz="2200" spc="-85" b="1">
                <a:latin typeface="Tahoma"/>
                <a:cs typeface="Tahoma"/>
              </a:rPr>
              <a:t>t</a:t>
            </a:r>
            <a:r>
              <a:rPr dirty="0" sz="2200" spc="-114" b="1">
                <a:latin typeface="Tahoma"/>
                <a:cs typeface="Tahoma"/>
              </a:rPr>
              <a:t>ora</a:t>
            </a:r>
            <a:endParaRPr sz="2200">
              <a:latin typeface="Tahoma"/>
              <a:cs typeface="Tahoma"/>
            </a:endParaRPr>
          </a:p>
          <a:p>
            <a:pPr algn="just" marL="1092200" marR="5715">
              <a:lnSpc>
                <a:spcPct val="112500"/>
              </a:lnSpc>
              <a:spcBef>
                <a:spcPts val="2025"/>
              </a:spcBef>
            </a:pPr>
            <a:r>
              <a:rPr dirty="0" sz="1000" spc="10">
                <a:latin typeface="Trebuchet MS"/>
                <a:cs typeface="Trebuchet MS"/>
              </a:rPr>
              <a:t>Em </a:t>
            </a:r>
            <a:r>
              <a:rPr dirty="0" sz="1000" spc="-20">
                <a:latin typeface="Trebuchet MS"/>
                <a:cs typeface="Trebuchet MS"/>
              </a:rPr>
              <a:t>complau </a:t>
            </a:r>
            <a:r>
              <a:rPr dirty="0" sz="1000" spc="-35">
                <a:latin typeface="Trebuchet MS"/>
                <a:cs typeface="Trebuchet MS"/>
              </a:rPr>
              <a:t>presentar-vos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Memòria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sostenibilitat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relata </a:t>
            </a:r>
            <a:r>
              <a:rPr dirty="0" sz="1000" spc="-55">
                <a:latin typeface="Trebuchet MS"/>
                <a:cs typeface="Trebuchet MS"/>
              </a:rPr>
              <a:t>l’evolució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0">
                <a:latin typeface="Trebuchet MS"/>
                <a:cs typeface="Trebuchet MS"/>
              </a:rPr>
              <a:t>Bar-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celona </a:t>
            </a:r>
            <a:r>
              <a:rPr dirty="0" sz="1000" spc="-25">
                <a:latin typeface="Trebuchet MS"/>
                <a:cs typeface="Trebuchet MS"/>
              </a:rPr>
              <a:t>de Serveis </a:t>
            </a:r>
            <a:r>
              <a:rPr dirty="0" sz="1000" spc="-5">
                <a:latin typeface="Trebuchet MS"/>
                <a:cs typeface="Trebuchet MS"/>
              </a:rPr>
              <a:t>Municipals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posada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marxa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2018-2023.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5">
                <a:latin typeface="Trebuchet MS"/>
                <a:cs typeface="Trebuchet MS"/>
              </a:rPr>
              <a:t>estratègic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20">
                <a:latin typeface="Trebuchet MS"/>
                <a:cs typeface="Trebuchet MS"/>
              </a:rPr>
              <a:t>marca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camí </a:t>
            </a:r>
            <a:r>
              <a:rPr dirty="0" sz="1000" spc="-35">
                <a:latin typeface="Trebuchet MS"/>
                <a:cs typeface="Trebuchet MS"/>
              </a:rPr>
              <a:t>per complir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75" b="1">
                <a:latin typeface="Tahoma"/>
                <a:cs typeface="Tahoma"/>
              </a:rPr>
              <a:t>missió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millorar 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generar experiències positives per </a:t>
            </a:r>
            <a:r>
              <a:rPr dirty="0" sz="1000" spc="-30">
                <a:latin typeface="Trebuchet MS"/>
                <a:cs typeface="Trebuchet MS"/>
              </a:rPr>
              <a:t>a construir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25">
                <a:latin typeface="Trebuchet MS"/>
                <a:cs typeface="Trebuchet MS"/>
              </a:rPr>
              <a:t>saludable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capdavantera.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ho </a:t>
            </a:r>
            <a:r>
              <a:rPr dirty="0" sz="1000" spc="-45">
                <a:latin typeface="Trebuchet MS"/>
                <a:cs typeface="Trebuchet MS"/>
              </a:rPr>
              <a:t>fem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visió </a:t>
            </a:r>
            <a:r>
              <a:rPr dirty="0" sz="1000" spc="-40">
                <a:latin typeface="Trebuchet MS"/>
                <a:cs typeface="Trebuchet MS"/>
              </a:rPr>
              <a:t>d’esdevenir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referència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pública 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afegit.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35">
                <a:latin typeface="Trebuchet MS"/>
                <a:cs typeface="Trebuchet MS"/>
              </a:rPr>
              <a:t>camí, </a:t>
            </a:r>
            <a:r>
              <a:rPr dirty="0" sz="1000" spc="-40">
                <a:latin typeface="Trebuchet MS"/>
                <a:cs typeface="Trebuchet MS"/>
              </a:rPr>
              <a:t>l’emprenem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valors </a:t>
            </a:r>
            <a:r>
              <a:rPr dirty="0" sz="1000" spc="-50">
                <a:latin typeface="Trebuchet MS"/>
                <a:cs typeface="Trebuchet MS"/>
              </a:rPr>
              <a:t>d’excel·lència, </a:t>
            </a:r>
            <a:r>
              <a:rPr dirty="0" sz="1000" spc="-65">
                <a:latin typeface="Trebuchet MS"/>
                <a:cs typeface="Trebuchet MS"/>
              </a:rPr>
              <a:t>integritat, </a:t>
            </a:r>
            <a:r>
              <a:rPr dirty="0" sz="1000" spc="-25">
                <a:latin typeface="Trebuchet MS"/>
                <a:cs typeface="Trebuchet MS"/>
              </a:rPr>
              <a:t>compromís, </a:t>
            </a:r>
            <a:r>
              <a:rPr dirty="0" sz="1000" spc="-60">
                <a:latin typeface="Trebuchet MS"/>
                <a:cs typeface="Trebuchet MS"/>
              </a:rPr>
              <a:t>proactivitat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cooperació,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25">
                <a:latin typeface="Trebuchet MS"/>
                <a:cs typeface="Trebuchet MS"/>
              </a:rPr>
              <a:t> compromès.</a:t>
            </a:r>
            <a:endParaRPr sz="1000">
              <a:latin typeface="Trebuchet MS"/>
              <a:cs typeface="Trebuchet MS"/>
            </a:endParaRPr>
          </a:p>
          <a:p>
            <a:pPr algn="just" marL="10922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5">
                <a:latin typeface="Trebuchet MS"/>
                <a:cs typeface="Trebuchet MS"/>
              </a:rPr>
              <a:t>Amb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aquests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propòsits,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doncs,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abordem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reptes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futur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esforcem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ob-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jectius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5">
                <a:latin typeface="Trebuchet MS"/>
                <a:cs typeface="Trebuchet MS"/>
              </a:rPr>
              <a:t>emmarcat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quatre </a:t>
            </a:r>
            <a:r>
              <a:rPr dirty="0" sz="1000" spc="-35">
                <a:latin typeface="Trebuchet MS"/>
                <a:cs typeface="Trebuchet MS"/>
              </a:rPr>
              <a:t>línies </a:t>
            </a:r>
            <a:r>
              <a:rPr dirty="0" sz="1000" spc="-40">
                <a:latin typeface="Trebuchet MS"/>
                <a:cs typeface="Trebuchet MS"/>
              </a:rPr>
              <a:t>estratègiques: </a:t>
            </a:r>
            <a:r>
              <a:rPr dirty="0" sz="1000" spc="-35">
                <a:latin typeface="Trebuchet MS"/>
                <a:cs typeface="Trebuchet MS"/>
              </a:rPr>
              <a:t>Ciutadania-clients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clientes, </a:t>
            </a:r>
            <a:r>
              <a:rPr dirty="0" sz="1000" spc="-15">
                <a:latin typeface="Trebuchet MS"/>
                <a:cs typeface="Trebuchet MS"/>
              </a:rPr>
              <a:t>Persones,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Processos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Finances.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Respecte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primera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línies </a:t>
            </a:r>
            <a:r>
              <a:rPr dirty="0" sz="1000" spc="-40">
                <a:latin typeface="Trebuchet MS"/>
                <a:cs typeface="Trebuchet MS"/>
              </a:rPr>
              <a:t>estratègiques, </a:t>
            </a:r>
            <a:r>
              <a:rPr dirty="0" sz="1000" spc="-70" b="1">
                <a:latin typeface="Tahoma"/>
                <a:cs typeface="Tahoma"/>
              </a:rPr>
              <a:t>Ciutadania-clients </a:t>
            </a:r>
            <a:r>
              <a:rPr dirty="0" sz="1000" spc="-25" b="1">
                <a:latin typeface="Tahoma"/>
                <a:cs typeface="Tahoma"/>
              </a:rPr>
              <a:t>i </a:t>
            </a:r>
            <a:r>
              <a:rPr dirty="0" sz="1000" spc="-65" b="1">
                <a:latin typeface="Tahoma"/>
                <a:cs typeface="Tahoma"/>
              </a:rPr>
              <a:t>clientes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para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atenció </a:t>
            </a:r>
            <a:r>
              <a:rPr dirty="0" sz="1000" spc="-30">
                <a:latin typeface="Trebuchet MS"/>
                <a:cs typeface="Trebuchet MS"/>
              </a:rPr>
              <a:t>especial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millorar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experiències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l’escolta activa. </a:t>
            </a:r>
            <a:r>
              <a:rPr dirty="0" sz="1000" spc="-40">
                <a:latin typeface="Trebuchet MS"/>
                <a:cs typeface="Trebuchet MS"/>
              </a:rPr>
              <a:t>Entre </a:t>
            </a:r>
            <a:r>
              <a:rPr dirty="0" sz="1000" spc="-50">
                <a:latin typeface="Trebuchet MS"/>
                <a:cs typeface="Trebuchet MS"/>
              </a:rPr>
              <a:t>altres </a:t>
            </a:r>
            <a:r>
              <a:rPr dirty="0" sz="1000" spc="-20">
                <a:latin typeface="Trebuchet MS"/>
                <a:cs typeface="Trebuchet MS"/>
              </a:rPr>
              <a:t>accions,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30">
                <a:latin typeface="Trebuchet MS"/>
                <a:cs typeface="Trebuchet MS"/>
              </a:rPr>
              <a:t>19 </a:t>
            </a:r>
            <a:r>
              <a:rPr dirty="0" sz="1000" spc="-20">
                <a:latin typeface="Trebuchet MS"/>
                <a:cs typeface="Trebuchet MS"/>
              </a:rPr>
              <a:t>estudis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negocis,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">
                <a:latin typeface="Trebuchet MS"/>
                <a:cs typeface="Trebuchet MS"/>
              </a:rPr>
              <a:t>cosa </a:t>
            </a:r>
            <a:r>
              <a:rPr dirty="0" sz="1000" spc="-35">
                <a:latin typeface="Trebuchet MS"/>
                <a:cs typeface="Trebuchet MS"/>
              </a:rPr>
              <a:t>implica </a:t>
            </a:r>
            <a:r>
              <a:rPr dirty="0" sz="1000" spc="-50">
                <a:latin typeface="Trebuchet MS"/>
                <a:cs typeface="Trebuchet MS"/>
              </a:rPr>
              <a:t>la realització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9.600</a:t>
            </a:r>
            <a:r>
              <a:rPr dirty="0" sz="1000" spc="-25">
                <a:latin typeface="Trebuchet MS"/>
                <a:cs typeface="Trebuchet MS"/>
              </a:rPr>
              <a:t> enquestes.</a:t>
            </a:r>
            <a:endParaRPr sz="1000">
              <a:latin typeface="Trebuchet MS"/>
              <a:cs typeface="Trebuchet MS"/>
            </a:endParaRPr>
          </a:p>
          <a:p>
            <a:pPr algn="just" marL="1092200" marR="5715">
              <a:lnSpc>
                <a:spcPct val="112500"/>
              </a:lnSpc>
              <a:spcBef>
                <a:spcPts val="855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consecució </a:t>
            </a:r>
            <a:r>
              <a:rPr dirty="0" sz="1000" spc="-40">
                <a:latin typeface="Trebuchet MS"/>
                <a:cs typeface="Trebuchet MS"/>
              </a:rPr>
              <a:t>d’aquest </a:t>
            </a:r>
            <a:r>
              <a:rPr dirty="0" sz="1000" spc="-50">
                <a:latin typeface="Trebuchet MS"/>
                <a:cs typeface="Trebuchet MS"/>
              </a:rPr>
              <a:t>objectiu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0">
                <a:latin typeface="Trebuchet MS"/>
                <a:cs typeface="Trebuchet MS"/>
              </a:rPr>
              <a:t>implantat </a:t>
            </a:r>
            <a:r>
              <a:rPr dirty="0" sz="1000" spc="30">
                <a:latin typeface="Trebuchet MS"/>
                <a:cs typeface="Trebuchet MS"/>
              </a:rPr>
              <a:t>77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25">
                <a:latin typeface="Trebuchet MS"/>
                <a:cs typeface="Trebuchet MS"/>
              </a:rPr>
              <a:t>aconseguit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valoració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7,3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30">
                <a:latin typeface="Trebuchet MS"/>
                <a:cs typeface="Trebuchet MS"/>
              </a:rPr>
              <a:t>10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l’índex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satisfacció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client </a:t>
            </a:r>
            <a:r>
              <a:rPr dirty="0" sz="1000" spc="-15">
                <a:latin typeface="Trebuchet MS"/>
                <a:cs typeface="Trebuchet MS"/>
              </a:rPr>
              <a:t>(ISC), 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5">
                <a:latin typeface="Trebuchet MS"/>
                <a:cs typeface="Trebuchet MS"/>
              </a:rPr>
              <a:t>augmentat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65">
                <a:latin typeface="Trebuchet MS"/>
                <a:cs typeface="Trebuchet MS"/>
              </a:rPr>
              <a:t>0,2% </a:t>
            </a:r>
            <a:r>
              <a:rPr dirty="0" sz="1000" spc="-50">
                <a:latin typeface="Trebuchet MS"/>
                <a:cs typeface="Trebuchet MS"/>
              </a:rPr>
              <a:t>re-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specte a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65">
                <a:latin typeface="Trebuchet MS"/>
                <a:cs typeface="Trebuchet MS"/>
              </a:rPr>
              <a:t>anterior. </a:t>
            </a:r>
            <a:r>
              <a:rPr dirty="0" sz="1000" spc="-25">
                <a:latin typeface="Trebuchet MS"/>
                <a:cs typeface="Trebuchet MS"/>
              </a:rPr>
              <a:t>D’aquestes </a:t>
            </a:r>
            <a:r>
              <a:rPr dirty="0" sz="1000" spc="-30">
                <a:latin typeface="Trebuchet MS"/>
                <a:cs typeface="Trebuchet MS"/>
              </a:rPr>
              <a:t>opinions,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destaca </a:t>
            </a:r>
            <a:r>
              <a:rPr dirty="0" sz="1000" spc="-35">
                <a:latin typeface="Trebuchet MS"/>
                <a:cs typeface="Trebuchet MS"/>
              </a:rPr>
              <a:t>principalment </a:t>
            </a:r>
            <a:r>
              <a:rPr dirty="0" sz="1000" spc="-55">
                <a:latin typeface="Trebuchet MS"/>
                <a:cs typeface="Trebuchet MS"/>
              </a:rPr>
              <a:t>l’atenció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usuàries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serveis.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grans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rellevància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ciutadania,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faran </a:t>
            </a:r>
            <a:r>
              <a:rPr dirty="0" sz="1000" spc="-70">
                <a:latin typeface="Trebuchet MS"/>
                <a:cs typeface="Trebuchet MS"/>
              </a:rPr>
              <a:t>realitat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2019;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15">
                <a:latin typeface="Trebuchet MS"/>
                <a:cs typeface="Trebuchet MS"/>
              </a:rPr>
              <a:t>Bicing,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bus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llançadora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Park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Güell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l’Smou,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l’aplicació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integradora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mobilitat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ciutat.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línia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90" b="1">
                <a:latin typeface="Tahoma"/>
                <a:cs typeface="Tahoma"/>
              </a:rPr>
              <a:t>Persones</a:t>
            </a:r>
            <a:r>
              <a:rPr dirty="0" sz="1000" spc="-90">
                <a:latin typeface="Trebuchet MS"/>
                <a:cs typeface="Trebuchet MS"/>
              </a:rPr>
              <a:t>, </a:t>
            </a:r>
            <a:r>
              <a:rPr dirty="0" sz="1000" spc="-10">
                <a:latin typeface="Trebuchet MS"/>
                <a:cs typeface="Trebuchet MS"/>
              </a:rPr>
              <a:t>després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definició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planificació </a:t>
            </a:r>
            <a:r>
              <a:rPr dirty="0" sz="1000" spc="-25">
                <a:latin typeface="Trebuchet MS"/>
                <a:cs typeface="Trebuchet MS"/>
              </a:rPr>
              <a:t>dutes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35">
                <a:latin typeface="Trebuchet MS"/>
                <a:cs typeface="Trebuchet MS"/>
              </a:rPr>
              <a:t>enguany, </a:t>
            </a:r>
            <a:r>
              <a:rPr dirty="0" sz="1000" spc="-40">
                <a:latin typeface="Trebuchet MS"/>
                <a:cs typeface="Trebuchet MS"/>
              </a:rPr>
              <a:t>s’inicia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des-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plegament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model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direcció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valors,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implantació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assolir</a:t>
            </a:r>
            <a:r>
              <a:rPr dirty="0" sz="1000" spc="-60">
                <a:latin typeface="Trebuchet MS"/>
                <a:cs typeface="Trebuchet MS"/>
              </a:rPr>
              <a:t> 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desenvolupat</a:t>
            </a:r>
            <a:r>
              <a:rPr dirty="0" sz="1000" spc="-60">
                <a:latin typeface="Trebuchet MS"/>
                <a:cs typeface="Trebuchet MS"/>
              </a:rPr>
              <a:t> 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60">
                <a:latin typeface="Trebuchet MS"/>
                <a:cs typeface="Trebuchet MS"/>
              </a:rPr>
              <a:t> intranet,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farà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10">
                <a:latin typeface="Trebuchet MS"/>
                <a:cs typeface="Trebuchet MS"/>
              </a:rPr>
              <a:t>disposin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20">
                <a:latin typeface="Trebuchet MS"/>
                <a:cs typeface="Trebuchet MS"/>
              </a:rPr>
              <a:t>espai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potencia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comunicació </a:t>
            </a:r>
            <a:r>
              <a:rPr dirty="0" sz="1000" spc="-35">
                <a:latin typeface="Trebuchet MS"/>
                <a:cs typeface="Trebuchet MS"/>
              </a:rPr>
              <a:t>bidirec- </a:t>
            </a:r>
            <a:r>
              <a:rPr dirty="0" sz="1000" spc="-29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cional,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continuada,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transparència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fluïdesa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informació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mateix </a:t>
            </a:r>
            <a:r>
              <a:rPr dirty="0" sz="1000" spc="-20">
                <a:latin typeface="Trebuchet MS"/>
                <a:cs typeface="Trebuchet MS"/>
              </a:rPr>
              <a:t>espai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ben </a:t>
            </a:r>
            <a:r>
              <a:rPr dirty="0" sz="1000" spc="-40">
                <a:latin typeface="Trebuchet MS"/>
                <a:cs typeface="Trebuchet MS"/>
              </a:rPr>
              <a:t>segur, </a:t>
            </a:r>
            <a:r>
              <a:rPr dirty="0" sz="1000" spc="-55">
                <a:latin typeface="Trebuchet MS"/>
                <a:cs typeface="Trebuchet MS"/>
              </a:rPr>
              <a:t>enfortirà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sentiment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pertinença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cooperació </a:t>
            </a:r>
            <a:r>
              <a:rPr dirty="0" sz="1000" spc="-5">
                <a:latin typeface="Trebuchet MS"/>
                <a:cs typeface="Trebuchet MS"/>
              </a:rPr>
              <a:t>dins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30">
                <a:latin typeface="Trebuchet MS"/>
                <a:cs typeface="Trebuchet MS"/>
              </a:rPr>
              <a:t>empresa.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40">
                <a:latin typeface="Trebuchet MS"/>
                <a:cs typeface="Trebuchet MS"/>
              </a:rPr>
              <a:t>enfo-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cament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5">
                <a:latin typeface="Trebuchet MS"/>
                <a:cs typeface="Trebuchet MS"/>
              </a:rPr>
              <a:t>vol </a:t>
            </a:r>
            <a:r>
              <a:rPr dirty="0" sz="1000" spc="-20">
                <a:latin typeface="Trebuchet MS"/>
                <a:cs typeface="Trebuchet MS"/>
              </a:rPr>
              <a:t>quedar </a:t>
            </a:r>
            <a:r>
              <a:rPr dirty="0" sz="1000" spc="-25">
                <a:latin typeface="Trebuchet MS"/>
                <a:cs typeface="Trebuchet MS"/>
              </a:rPr>
              <a:t>palès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l’impuls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programa </a:t>
            </a:r>
            <a:r>
              <a:rPr dirty="0" sz="1000" spc="10">
                <a:latin typeface="Trebuchet MS"/>
                <a:cs typeface="Trebuchet MS"/>
              </a:rPr>
              <a:t>CREA,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promou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millores </a:t>
            </a:r>
            <a:r>
              <a:rPr dirty="0" sz="1000" spc="-35">
                <a:latin typeface="Trebuchet MS"/>
                <a:cs typeface="Trebuchet MS"/>
              </a:rPr>
              <a:t>provinents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treballadors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seu</a:t>
            </a:r>
            <a:r>
              <a:rPr dirty="0" sz="1000" spc="-20">
                <a:latin typeface="Trebuchet MS"/>
                <a:cs typeface="Trebuchet MS"/>
              </a:rPr>
              <a:t> compromís en </a:t>
            </a:r>
            <a:r>
              <a:rPr dirty="0" sz="1000" spc="-55">
                <a:latin typeface="Trebuchet MS"/>
                <a:cs typeface="Trebuchet MS"/>
              </a:rPr>
              <a:t>l’aportació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-20">
                <a:latin typeface="Trebuchet MS"/>
                <a:cs typeface="Trebuchet MS"/>
              </a:rPr>
              <a:t> als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prestem.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digitalització,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element </a:t>
            </a:r>
            <a:r>
              <a:rPr dirty="0" sz="1000" spc="-20">
                <a:latin typeface="Trebuchet MS"/>
                <a:cs typeface="Trebuchet MS"/>
              </a:rPr>
              <a:t>substancial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l’experiència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client/ciutadà, </a:t>
            </a:r>
            <a:r>
              <a:rPr dirty="0" sz="1000" spc="-25">
                <a:latin typeface="Trebuchet MS"/>
                <a:cs typeface="Trebuchet MS"/>
              </a:rPr>
              <a:t>esdevé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línia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estratègica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requereix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transformació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cultural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base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qual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rau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persones.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710" cy="4496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6350">
              <a:lnSpc>
                <a:spcPct val="1125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0">
                <a:latin typeface="Trebuchet MS"/>
                <a:cs typeface="Trebuchet MS"/>
              </a:rPr>
              <a:t>cobreix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necessitat </a:t>
            </a:r>
            <a:r>
              <a:rPr dirty="0" sz="1000" spc="-45">
                <a:latin typeface="Trebuchet MS"/>
                <a:cs typeface="Trebuchet MS"/>
              </a:rPr>
              <a:t>d’aclimatació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0">
                <a:latin typeface="Trebuchet MS"/>
                <a:cs typeface="Trebuchet MS"/>
              </a:rPr>
              <a:t>“dormitoris”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0">
                <a:latin typeface="Trebuchet MS"/>
                <a:cs typeface="Trebuchet MS"/>
              </a:rPr>
              <a:t>animals. </a:t>
            </a:r>
            <a:r>
              <a:rPr dirty="0" sz="1000" spc="-40">
                <a:latin typeface="Trebuchet MS"/>
                <a:cs typeface="Trebuchet MS"/>
              </a:rPr>
              <a:t>Generalment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constant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similar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anys, </a:t>
            </a:r>
            <a:r>
              <a:rPr dirty="0" sz="1000" spc="-35">
                <a:latin typeface="Trebuchet MS"/>
                <a:cs typeface="Trebuchet MS"/>
              </a:rPr>
              <a:t>però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forta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variació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estacionalitat.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10">
                <a:latin typeface="Trebuchet MS"/>
                <a:cs typeface="Trebuchet MS"/>
              </a:rPr>
              <a:t>alguns </a:t>
            </a:r>
            <a:r>
              <a:rPr dirty="0" sz="1000" spc="-15">
                <a:latin typeface="Trebuchet MS"/>
                <a:cs typeface="Trebuchet MS"/>
              </a:rPr>
              <a:t>casos,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25">
                <a:latin typeface="Trebuchet MS"/>
                <a:cs typeface="Trebuchet MS"/>
              </a:rPr>
              <a:t>anual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50">
                <a:latin typeface="Trebuchet MS"/>
                <a:cs typeface="Trebuchet MS"/>
              </a:rPr>
              <a:t>variar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funció </a:t>
            </a:r>
            <a:r>
              <a:rPr dirty="0" sz="1000" spc="-25">
                <a:latin typeface="Trebuchet MS"/>
                <a:cs typeface="Trebuchet MS"/>
              </a:rPr>
              <a:t>de situacions </a:t>
            </a:r>
            <a:r>
              <a:rPr dirty="0" sz="1000" spc="-35">
                <a:latin typeface="Trebuchet MS"/>
                <a:cs typeface="Trebuchet MS"/>
              </a:rPr>
              <a:t>climatològiques </a:t>
            </a:r>
            <a:r>
              <a:rPr dirty="0" sz="1000" spc="-25">
                <a:latin typeface="Trebuchet MS"/>
                <a:cs typeface="Trebuchet MS"/>
              </a:rPr>
              <a:t>severes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construcció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renovació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d’instal·lacions.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acció </a:t>
            </a:r>
            <a:r>
              <a:rPr dirty="0" sz="1000" spc="-35">
                <a:latin typeface="Trebuchet MS"/>
                <a:cs typeface="Trebuchet MS"/>
              </a:rPr>
              <a:t>concreta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rellevància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davant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gas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natural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30">
                <a:latin typeface="Trebuchet MS"/>
                <a:cs typeface="Trebuchet MS"/>
              </a:rPr>
              <a:t>Olímpica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45">
                <a:latin typeface="Trebuchet MS"/>
                <a:cs typeface="Trebuchet MS"/>
              </a:rPr>
              <a:t>relacionat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nombre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tipologia </a:t>
            </a:r>
            <a:r>
              <a:rPr dirty="0" sz="1000" spc="-35">
                <a:latin typeface="Trebuchet MS"/>
                <a:cs typeface="Trebuchet MS"/>
              </a:rPr>
              <a:t>d’esdeveniments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se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celebren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40">
                <a:latin typeface="Trebuchet MS"/>
                <a:cs typeface="Trebuchet MS"/>
              </a:rPr>
              <a:t>instal·lacions;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això,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45">
                <a:latin typeface="Trebuchet MS"/>
                <a:cs typeface="Trebuchet MS"/>
              </a:rPr>
              <a:t>fluctuar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80">
                <a:latin typeface="Trebuchet MS"/>
                <a:cs typeface="Trebuchet MS"/>
              </a:rPr>
              <a:t>l’altre </a:t>
            </a:r>
            <a:r>
              <a:rPr dirty="0" sz="1000" spc="-5">
                <a:latin typeface="Trebuchet MS"/>
                <a:cs typeface="Trebuchet MS"/>
              </a:rPr>
              <a:t>sense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necessària-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estigui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lligat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renovació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d’equips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modificació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incrementar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35">
                <a:latin typeface="Trebuchet MS"/>
                <a:cs typeface="Trebuchet MS"/>
              </a:rPr>
              <a:t>degut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l’augment </a:t>
            </a:r>
            <a:r>
              <a:rPr dirty="0" sz="1000" spc="-35">
                <a:latin typeface="Trebuchet MS"/>
                <a:cs typeface="Trebuchet MS"/>
              </a:rPr>
              <a:t>d’esdeveniments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d’actes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">
                <a:latin typeface="Trebuchet MS"/>
                <a:cs typeface="Trebuchet MS"/>
              </a:rPr>
              <a:t>mesos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fred,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cosa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comportar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molt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elevat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35">
                <a:latin typeface="Trebuchet MS"/>
                <a:cs typeface="Trebuchet MS"/>
              </a:rPr>
              <a:t>calefacció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</a:t>
            </a:r>
            <a:r>
              <a:rPr dirty="0" sz="1000" spc="-20">
                <a:latin typeface="Trebuchet MS"/>
                <a:cs typeface="Trebuchet MS"/>
              </a:rPr>
              <a:t> passats.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400" spc="15" b="1">
                <a:latin typeface="Tahoma"/>
                <a:cs typeface="Tahoma"/>
              </a:rPr>
              <a:t>El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5" b="1">
                <a:latin typeface="Tahoma"/>
                <a:cs typeface="Tahoma"/>
              </a:rPr>
              <a:t>combustible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que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0" b="1">
                <a:latin typeface="Tahoma"/>
                <a:cs typeface="Tahoma"/>
              </a:rPr>
              <a:t>ens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desplaça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9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0">
                <a:latin typeface="Trebuchet MS"/>
                <a:cs typeface="Trebuchet MS"/>
              </a:rPr>
              <a:t>compon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vehicles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tipologia </a:t>
            </a:r>
            <a:r>
              <a:rPr dirty="0" sz="1000" spc="-60">
                <a:latin typeface="Trebuchet MS"/>
                <a:cs typeface="Trebuchet MS"/>
              </a:rPr>
              <a:t>diferent: </a:t>
            </a:r>
            <a:r>
              <a:rPr dirty="0" sz="1000" spc="-45">
                <a:latin typeface="Trebuchet MS"/>
                <a:cs typeface="Trebuchet MS"/>
              </a:rPr>
              <a:t>bicicletes, </a:t>
            </a:r>
            <a:r>
              <a:rPr dirty="0" sz="1000" spc="-35">
                <a:latin typeface="Trebuchet MS"/>
                <a:cs typeface="Trebuchet MS"/>
              </a:rPr>
              <a:t>turismes, </a:t>
            </a:r>
            <a:r>
              <a:rPr dirty="0" sz="1000" spc="-45">
                <a:latin typeface="Trebuchet MS"/>
                <a:cs typeface="Trebuchet MS"/>
              </a:rPr>
              <a:t>motocicletes, </a:t>
            </a:r>
            <a:r>
              <a:rPr dirty="0" sz="1000" spc="-30">
                <a:latin typeface="Trebuchet MS"/>
                <a:cs typeface="Trebuchet MS"/>
              </a:rPr>
              <a:t>furgon-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etes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vehicles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grua.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35">
                <a:latin typeface="Trebuchet MS"/>
                <a:cs typeface="Trebuchet MS"/>
              </a:rPr>
              <a:t>formada per </a:t>
            </a:r>
            <a:r>
              <a:rPr dirty="0" sz="1000" spc="-30">
                <a:latin typeface="Trebuchet MS"/>
                <a:cs typeface="Trebuchet MS"/>
              </a:rPr>
              <a:t>vehicles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utilitzen </a:t>
            </a:r>
            <a:r>
              <a:rPr dirty="0" sz="1000" spc="-25">
                <a:latin typeface="Trebuchet MS"/>
                <a:cs typeface="Trebuchet MS"/>
              </a:rPr>
              <a:t>combustibles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fòssils, </a:t>
            </a:r>
            <a:r>
              <a:rPr dirty="0" sz="1000" spc="-45">
                <a:latin typeface="Trebuchet MS"/>
                <a:cs typeface="Trebuchet MS"/>
              </a:rPr>
              <a:t>tenim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repte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reduir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40">
                <a:latin typeface="Trebuchet MS"/>
                <a:cs typeface="Trebuchet MS"/>
              </a:rPr>
              <a:t>impacte </a:t>
            </a:r>
            <a:r>
              <a:rPr dirty="0" sz="1000" spc="-45">
                <a:latin typeface="Trebuchet MS"/>
                <a:cs typeface="Trebuchet MS"/>
              </a:rPr>
              <a:t>ambiental.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50">
                <a:latin typeface="Trebuchet MS"/>
                <a:cs typeface="Trebuchet MS"/>
              </a:rPr>
              <a:t>motiu,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2016, </a:t>
            </a:r>
            <a:r>
              <a:rPr dirty="0" sz="1000" spc="-35">
                <a:latin typeface="Trebuchet MS"/>
                <a:cs typeface="Trebuchet MS"/>
              </a:rPr>
              <a:t>estem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electrificant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progressivament, canviant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vehicles. </a:t>
            </a:r>
            <a:r>
              <a:rPr dirty="0" sz="1000" spc="-30">
                <a:latin typeface="Trebuchet MS"/>
                <a:cs typeface="Trebuchet MS"/>
              </a:rPr>
              <a:t>Ja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30">
                <a:latin typeface="Trebuchet MS"/>
                <a:cs typeface="Trebuchet MS"/>
              </a:rPr>
              <a:t>93 </a:t>
            </a:r>
            <a:r>
              <a:rPr dirty="0" sz="1000" spc="-30">
                <a:latin typeface="Trebuchet MS"/>
                <a:cs typeface="Trebuchet MS"/>
              </a:rPr>
              <a:t>els vehicles </a:t>
            </a:r>
            <a:r>
              <a:rPr dirty="0" sz="1000" spc="-15">
                <a:latin typeface="Trebuchet MS"/>
                <a:cs typeface="Trebuchet MS"/>
              </a:rPr>
              <a:t>que componen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50">
                <a:latin typeface="Trebuchet MS"/>
                <a:cs typeface="Trebuchet MS"/>
              </a:rPr>
              <a:t>electrificada. </a:t>
            </a:r>
            <a:r>
              <a:rPr dirty="0" sz="1000" spc="-25">
                <a:latin typeface="Trebuchet MS"/>
                <a:cs typeface="Trebuchet MS"/>
              </a:rPr>
              <a:t>Està </a:t>
            </a:r>
            <a:r>
              <a:rPr dirty="0" sz="1000" spc="-45">
                <a:latin typeface="Trebuchet MS"/>
                <a:cs typeface="Trebuchet MS"/>
              </a:rPr>
              <a:t>previst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55">
                <a:latin typeface="Trebuchet MS"/>
                <a:cs typeface="Trebuchet MS"/>
              </a:rPr>
              <a:t>trimestre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5">
                <a:latin typeface="Trebuchet MS"/>
                <a:cs typeface="Trebuchet MS"/>
              </a:rPr>
              <a:t>2019,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motos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35">
                <a:latin typeface="Trebuchet MS"/>
                <a:cs typeface="Trebuchet MS"/>
              </a:rPr>
              <a:t>estigui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totalment </a:t>
            </a:r>
            <a:r>
              <a:rPr dirty="0" sz="1000" spc="-50">
                <a:latin typeface="Trebuchet MS"/>
                <a:cs typeface="Trebuchet MS"/>
              </a:rPr>
              <a:t>electrificada;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90">
                <a:latin typeface="Trebuchet MS"/>
                <a:cs typeface="Trebuchet MS"/>
              </a:rPr>
              <a:t>fet,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-20">
                <a:latin typeface="Trebuchet MS"/>
                <a:cs typeface="Trebuchet MS"/>
              </a:rPr>
              <a:t>Agents Cívics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5">
                <a:latin typeface="Trebuchet MS"/>
                <a:cs typeface="Trebuchet MS"/>
              </a:rPr>
              <a:t>aconseguit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95">
                <a:latin typeface="Trebuchet MS"/>
                <a:cs typeface="Trebuchet MS"/>
              </a:rPr>
              <a:t>100% </a:t>
            </a:r>
            <a:r>
              <a:rPr dirty="0" sz="1000" spc="-15">
                <a:latin typeface="Trebuchet MS"/>
                <a:cs typeface="Trebuchet MS"/>
              </a:rPr>
              <a:t>ho </a:t>
            </a:r>
            <a:r>
              <a:rPr dirty="0" sz="1000" spc="-30">
                <a:latin typeface="Trebuchet MS"/>
                <a:cs typeface="Trebuchet MS"/>
              </a:rPr>
              <a:t>sigui,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incorporació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motos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d’enduro.</a:t>
            </a:r>
            <a:endParaRPr sz="1000">
              <a:latin typeface="Trebuchet MS"/>
              <a:cs typeface="Trebuchet MS"/>
            </a:endParaRPr>
          </a:p>
          <a:p>
            <a:pPr algn="just" marL="12700" marR="635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destacar </a:t>
            </a:r>
            <a:r>
              <a:rPr dirty="0" sz="1000" spc="-25">
                <a:latin typeface="Trebuchet MS"/>
                <a:cs typeface="Trebuchet MS"/>
              </a:rPr>
              <a:t>aquesta acció </a:t>
            </a:r>
            <a:r>
              <a:rPr dirty="0" sz="1000" spc="-60">
                <a:latin typeface="Trebuchet MS"/>
                <a:cs typeface="Trebuchet MS"/>
              </a:rPr>
              <a:t>d’electrificar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5">
                <a:latin typeface="Trebuchet MS"/>
                <a:cs typeface="Trebuchet MS"/>
              </a:rPr>
              <a:t>flota,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presenten </a:t>
            </a:r>
            <a:r>
              <a:rPr dirty="0" sz="1000">
                <a:latin typeface="Trebuchet MS"/>
                <a:cs typeface="Trebuchet MS"/>
              </a:rPr>
              <a:t>dos </a:t>
            </a:r>
            <a:r>
              <a:rPr dirty="0" sz="1000" spc="-30">
                <a:latin typeface="Trebuchet MS"/>
                <a:cs typeface="Trebuchet MS"/>
              </a:rPr>
              <a:t>gràfics </a:t>
            </a:r>
            <a:r>
              <a:rPr dirty="0" sz="1000" spc="-25">
                <a:latin typeface="Trebuchet MS"/>
                <a:cs typeface="Trebuchet MS"/>
              </a:rPr>
              <a:t>comparatius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mostren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>
                <a:latin typeface="Trebuchet MS"/>
                <a:cs typeface="Trebuchet MS"/>
              </a:rPr>
              <a:t>causa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l’augment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5">
                <a:latin typeface="Trebuchet MS"/>
                <a:cs typeface="Trebuchet MS"/>
              </a:rPr>
              <a:t>kilowatts </a:t>
            </a:r>
            <a:r>
              <a:rPr dirty="0" sz="1000" spc="-30">
                <a:latin typeface="Trebuchet MS"/>
                <a:cs typeface="Trebuchet MS"/>
              </a:rPr>
              <a:t>hora </a:t>
            </a:r>
            <a:r>
              <a:rPr dirty="0" sz="1000" spc="-15">
                <a:latin typeface="Trebuchet MS"/>
                <a:cs typeface="Trebuchet MS"/>
              </a:rPr>
              <a:t>consumits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70">
                <a:latin typeface="Trebuchet MS"/>
                <a:cs typeface="Trebuchet MS"/>
              </a:rPr>
              <a:t>flota </a:t>
            </a:r>
            <a:r>
              <a:rPr dirty="0" sz="1000" spc="-50">
                <a:latin typeface="Trebuchet MS"/>
                <a:cs typeface="Trebuchet MS"/>
              </a:rPr>
              <a:t>elèctrica </a:t>
            </a:r>
            <a:r>
              <a:rPr dirty="0" sz="1000" spc="-40">
                <a:latin typeface="Trebuchet MS"/>
                <a:cs typeface="Trebuchet MS"/>
              </a:rPr>
              <a:t>comporta,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retruc, 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disminució</a:t>
            </a:r>
            <a:r>
              <a:rPr dirty="0" sz="1000" spc="-25">
                <a:latin typeface="Trebuchet MS"/>
                <a:cs typeface="Trebuchet MS"/>
              </a:rPr>
              <a:t> dels </a:t>
            </a:r>
            <a:r>
              <a:rPr dirty="0" sz="1000" spc="-55">
                <a:latin typeface="Trebuchet MS"/>
                <a:cs typeface="Trebuchet MS"/>
              </a:rPr>
              <a:t>litres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gasoil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gasolina consumits.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69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67973"/>
            <a:ext cx="32893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Consum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combustible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(L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55" b="1">
                <a:solidFill>
                  <a:srgbClr val="706F6F"/>
                </a:solidFill>
                <a:latin typeface="Tahoma"/>
                <a:cs typeface="Tahoma"/>
              </a:rPr>
              <a:t>kWh)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1909534"/>
          <a:ext cx="5400040" cy="3838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38250"/>
                <a:gridCol w="1280160"/>
                <a:gridCol w="977900"/>
                <a:gridCol w="960119"/>
                <a:gridCol w="944879"/>
              </a:tblGrid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Divisió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Tipus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6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3.433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11.948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12.469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24.560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19.876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15.688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6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Montjuïc,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Cívics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1.170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Montjuïc,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Cívics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1.362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6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660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Corporatius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Corporatius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3.919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3.743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4.704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Transports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1.095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Transports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225.787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225.943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222.827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9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electricitat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(kWh)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6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gasoil/gasolina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(L)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1.745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01598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electricitat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(kWh)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4.613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13.300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16.413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01601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28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gasoil/gasolina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(L)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255.351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250.945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245.318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55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7299" y="6124810"/>
            <a:ext cx="3976370" cy="72771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vehicle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amb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consum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combustible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fòssil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  <a:p>
            <a:pPr marL="2122170">
              <a:lnSpc>
                <a:spcPct val="100000"/>
              </a:lnSpc>
              <a:spcBef>
                <a:spcPts val="615"/>
              </a:spcBef>
            </a:pPr>
            <a:r>
              <a:rPr dirty="0" u="sng" sz="1800" spc="-170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85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1,5</a:t>
            </a:r>
            <a:r>
              <a:rPr dirty="0" u="sng" sz="1800" spc="-695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345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1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Mo</a:t>
            </a:r>
            <a:r>
              <a:rPr dirty="0" u="sng" sz="900" spc="-3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t</a:t>
            </a:r>
            <a:r>
              <a:rPr dirty="0" sz="900" spc="-35" b="1">
                <a:solidFill>
                  <a:srgbClr val="79858D"/>
                </a:solidFill>
                <a:latin typeface="Tahoma"/>
                <a:cs typeface="Tahoma"/>
              </a:rPr>
              <a:t>o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350741" y="7145406"/>
            <a:ext cx="2695575" cy="2698115"/>
            <a:chOff x="2350741" y="7145406"/>
            <a:chExt cx="2695575" cy="2698115"/>
          </a:xfrm>
        </p:grpSpPr>
        <p:sp>
          <p:nvSpPr>
            <p:cNvPr id="21" name="object 21"/>
            <p:cNvSpPr/>
            <p:nvPr/>
          </p:nvSpPr>
          <p:spPr>
            <a:xfrm>
              <a:off x="3604284" y="7147947"/>
              <a:ext cx="94615" cy="1347470"/>
            </a:xfrm>
            <a:custGeom>
              <a:avLst/>
              <a:gdLst/>
              <a:ahLst/>
              <a:cxnLst/>
              <a:rect l="l" t="t" r="r" b="b"/>
              <a:pathLst>
                <a:path w="94614" h="1347470">
                  <a:moveTo>
                    <a:pt x="94132" y="0"/>
                  </a:moveTo>
                  <a:lnTo>
                    <a:pt x="71032" y="220"/>
                  </a:lnTo>
                  <a:lnTo>
                    <a:pt x="47042" y="862"/>
                  </a:lnTo>
                  <a:lnTo>
                    <a:pt x="23064" y="1891"/>
                  </a:lnTo>
                  <a:lnTo>
                    <a:pt x="0" y="3276"/>
                  </a:lnTo>
                  <a:lnTo>
                    <a:pt x="94132" y="1347469"/>
                  </a:lnTo>
                  <a:lnTo>
                    <a:pt x="94132" y="0"/>
                  </a:lnTo>
                  <a:close/>
                </a:path>
              </a:pathLst>
            </a:custGeom>
            <a:solidFill>
              <a:srgbClr val="86A6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350741" y="7151218"/>
              <a:ext cx="2695575" cy="2692400"/>
            </a:xfrm>
            <a:custGeom>
              <a:avLst/>
              <a:gdLst/>
              <a:ahLst/>
              <a:cxnLst/>
              <a:rect l="l" t="t" r="r" b="b"/>
              <a:pathLst>
                <a:path w="2695575" h="2692400">
                  <a:moveTo>
                    <a:pt x="1253613" y="0"/>
                  </a:moveTo>
                  <a:lnTo>
                    <a:pt x="1203370" y="4343"/>
                  </a:lnTo>
                  <a:lnTo>
                    <a:pt x="1153828" y="10289"/>
                  </a:lnTo>
                  <a:lnTo>
                    <a:pt x="1105004" y="17827"/>
                  </a:lnTo>
                  <a:lnTo>
                    <a:pt x="1056915" y="26945"/>
                  </a:lnTo>
                  <a:lnTo>
                    <a:pt x="1009579" y="37633"/>
                  </a:lnTo>
                  <a:lnTo>
                    <a:pt x="963014" y="49880"/>
                  </a:lnTo>
                  <a:lnTo>
                    <a:pt x="917237" y="63673"/>
                  </a:lnTo>
                  <a:lnTo>
                    <a:pt x="872265" y="79003"/>
                  </a:lnTo>
                  <a:lnTo>
                    <a:pt x="828117" y="95857"/>
                  </a:lnTo>
                  <a:lnTo>
                    <a:pt x="784810" y="114225"/>
                  </a:lnTo>
                  <a:lnTo>
                    <a:pt x="742362" y="134095"/>
                  </a:lnTo>
                  <a:lnTo>
                    <a:pt x="700789" y="155457"/>
                  </a:lnTo>
                  <a:lnTo>
                    <a:pt x="660110" y="178298"/>
                  </a:lnTo>
                  <a:lnTo>
                    <a:pt x="620342" y="202609"/>
                  </a:lnTo>
                  <a:lnTo>
                    <a:pt x="581503" y="228377"/>
                  </a:lnTo>
                  <a:lnTo>
                    <a:pt x="543610" y="255592"/>
                  </a:lnTo>
                  <a:lnTo>
                    <a:pt x="506680" y="284242"/>
                  </a:lnTo>
                  <a:lnTo>
                    <a:pt x="470732" y="314316"/>
                  </a:lnTo>
                  <a:lnTo>
                    <a:pt x="435783" y="345804"/>
                  </a:lnTo>
                  <a:lnTo>
                    <a:pt x="401850" y="378693"/>
                  </a:lnTo>
                  <a:lnTo>
                    <a:pt x="368951" y="412973"/>
                  </a:lnTo>
                  <a:lnTo>
                    <a:pt x="337104" y="448632"/>
                  </a:lnTo>
                  <a:lnTo>
                    <a:pt x="306325" y="485659"/>
                  </a:lnTo>
                  <a:lnTo>
                    <a:pt x="276634" y="524044"/>
                  </a:lnTo>
                  <a:lnTo>
                    <a:pt x="248046" y="563775"/>
                  </a:lnTo>
                  <a:lnTo>
                    <a:pt x="220580" y="604840"/>
                  </a:lnTo>
                  <a:lnTo>
                    <a:pt x="194254" y="647229"/>
                  </a:lnTo>
                  <a:lnTo>
                    <a:pt x="169084" y="690930"/>
                  </a:lnTo>
                  <a:lnTo>
                    <a:pt x="146398" y="733612"/>
                  </a:lnTo>
                  <a:lnTo>
                    <a:pt x="125390" y="776735"/>
                  </a:lnTo>
                  <a:lnTo>
                    <a:pt x="106051" y="820261"/>
                  </a:lnTo>
                  <a:lnTo>
                    <a:pt x="88367" y="864150"/>
                  </a:lnTo>
                  <a:lnTo>
                    <a:pt x="72329" y="908364"/>
                  </a:lnTo>
                  <a:lnTo>
                    <a:pt x="57925" y="952864"/>
                  </a:lnTo>
                  <a:lnTo>
                    <a:pt x="45145" y="997612"/>
                  </a:lnTo>
                  <a:lnTo>
                    <a:pt x="33976" y="1042568"/>
                  </a:lnTo>
                  <a:lnTo>
                    <a:pt x="24408" y="1087695"/>
                  </a:lnTo>
                  <a:lnTo>
                    <a:pt x="16430" y="1132952"/>
                  </a:lnTo>
                  <a:lnTo>
                    <a:pt x="10031" y="1178302"/>
                  </a:lnTo>
                  <a:lnTo>
                    <a:pt x="5200" y="1223706"/>
                  </a:lnTo>
                  <a:lnTo>
                    <a:pt x="1925" y="1269124"/>
                  </a:lnTo>
                  <a:lnTo>
                    <a:pt x="195" y="1314519"/>
                  </a:lnTo>
                  <a:lnTo>
                    <a:pt x="0" y="1359851"/>
                  </a:lnTo>
                  <a:lnTo>
                    <a:pt x="1327" y="1405082"/>
                  </a:lnTo>
                  <a:lnTo>
                    <a:pt x="4167" y="1450173"/>
                  </a:lnTo>
                  <a:lnTo>
                    <a:pt x="8508" y="1495085"/>
                  </a:lnTo>
                  <a:lnTo>
                    <a:pt x="14339" y="1539780"/>
                  </a:lnTo>
                  <a:lnTo>
                    <a:pt x="21648" y="1584218"/>
                  </a:lnTo>
                  <a:lnTo>
                    <a:pt x="30425" y="1628361"/>
                  </a:lnTo>
                  <a:lnTo>
                    <a:pt x="40659" y="1672171"/>
                  </a:lnTo>
                  <a:lnTo>
                    <a:pt x="52338" y="1715608"/>
                  </a:lnTo>
                  <a:lnTo>
                    <a:pt x="65451" y="1758633"/>
                  </a:lnTo>
                  <a:lnTo>
                    <a:pt x="79988" y="1801209"/>
                  </a:lnTo>
                  <a:lnTo>
                    <a:pt x="95936" y="1843296"/>
                  </a:lnTo>
                  <a:lnTo>
                    <a:pt x="113286" y="1884855"/>
                  </a:lnTo>
                  <a:lnTo>
                    <a:pt x="132025" y="1925848"/>
                  </a:lnTo>
                  <a:lnTo>
                    <a:pt x="152144" y="1966236"/>
                  </a:lnTo>
                  <a:lnTo>
                    <a:pt x="173630" y="2005980"/>
                  </a:lnTo>
                  <a:lnTo>
                    <a:pt x="196472" y="2045042"/>
                  </a:lnTo>
                  <a:lnTo>
                    <a:pt x="220660" y="2083382"/>
                  </a:lnTo>
                  <a:lnTo>
                    <a:pt x="246182" y="2120962"/>
                  </a:lnTo>
                  <a:lnTo>
                    <a:pt x="273028" y="2157744"/>
                  </a:lnTo>
                  <a:lnTo>
                    <a:pt x="301186" y="2193688"/>
                  </a:lnTo>
                  <a:lnTo>
                    <a:pt x="330644" y="2228756"/>
                  </a:lnTo>
                  <a:lnTo>
                    <a:pt x="361393" y="2262909"/>
                  </a:lnTo>
                  <a:lnTo>
                    <a:pt x="393420" y="2296108"/>
                  </a:lnTo>
                  <a:lnTo>
                    <a:pt x="426715" y="2328314"/>
                  </a:lnTo>
                  <a:lnTo>
                    <a:pt x="461267" y="2359489"/>
                  </a:lnTo>
                  <a:lnTo>
                    <a:pt x="497064" y="2389595"/>
                  </a:lnTo>
                  <a:lnTo>
                    <a:pt x="534096" y="2418591"/>
                  </a:lnTo>
                  <a:lnTo>
                    <a:pt x="572351" y="2446440"/>
                  </a:lnTo>
                  <a:lnTo>
                    <a:pt x="611818" y="2473103"/>
                  </a:lnTo>
                  <a:lnTo>
                    <a:pt x="652486" y="2498541"/>
                  </a:lnTo>
                  <a:lnTo>
                    <a:pt x="694343" y="2522715"/>
                  </a:lnTo>
                  <a:lnTo>
                    <a:pt x="737025" y="2545402"/>
                  </a:lnTo>
                  <a:lnTo>
                    <a:pt x="780148" y="2566410"/>
                  </a:lnTo>
                  <a:lnTo>
                    <a:pt x="823674" y="2585751"/>
                  </a:lnTo>
                  <a:lnTo>
                    <a:pt x="867563" y="2603435"/>
                  </a:lnTo>
                  <a:lnTo>
                    <a:pt x="911777" y="2619473"/>
                  </a:lnTo>
                  <a:lnTo>
                    <a:pt x="956277" y="2633878"/>
                  </a:lnTo>
                  <a:lnTo>
                    <a:pt x="1001024" y="2646659"/>
                  </a:lnTo>
                  <a:lnTo>
                    <a:pt x="1045980" y="2657828"/>
                  </a:lnTo>
                  <a:lnTo>
                    <a:pt x="1091107" y="2667396"/>
                  </a:lnTo>
                  <a:lnTo>
                    <a:pt x="1136364" y="2675374"/>
                  </a:lnTo>
                  <a:lnTo>
                    <a:pt x="1181714" y="2681773"/>
                  </a:lnTo>
                  <a:lnTo>
                    <a:pt x="1227117" y="2686605"/>
                  </a:lnTo>
                  <a:lnTo>
                    <a:pt x="1272535" y="2689880"/>
                  </a:lnTo>
                  <a:lnTo>
                    <a:pt x="1317930" y="2691610"/>
                  </a:lnTo>
                  <a:lnTo>
                    <a:pt x="1363262" y="2691805"/>
                  </a:lnTo>
                  <a:lnTo>
                    <a:pt x="1408492" y="2690477"/>
                  </a:lnTo>
                  <a:lnTo>
                    <a:pt x="1453583" y="2687637"/>
                  </a:lnTo>
                  <a:lnTo>
                    <a:pt x="1498495" y="2683296"/>
                  </a:lnTo>
                  <a:lnTo>
                    <a:pt x="1543189" y="2677466"/>
                  </a:lnTo>
                  <a:lnTo>
                    <a:pt x="1587627" y="2670156"/>
                  </a:lnTo>
                  <a:lnTo>
                    <a:pt x="1631770" y="2661379"/>
                  </a:lnTo>
                  <a:lnTo>
                    <a:pt x="1675579" y="2651145"/>
                  </a:lnTo>
                  <a:lnTo>
                    <a:pt x="1719016" y="2639466"/>
                  </a:lnTo>
                  <a:lnTo>
                    <a:pt x="1762041" y="2626352"/>
                  </a:lnTo>
                  <a:lnTo>
                    <a:pt x="1804617" y="2611816"/>
                  </a:lnTo>
                  <a:lnTo>
                    <a:pt x="1846703" y="2595867"/>
                  </a:lnTo>
                  <a:lnTo>
                    <a:pt x="1888263" y="2578517"/>
                  </a:lnTo>
                  <a:lnTo>
                    <a:pt x="1929255" y="2559777"/>
                  </a:lnTo>
                  <a:lnTo>
                    <a:pt x="1969643" y="2539658"/>
                  </a:lnTo>
                  <a:lnTo>
                    <a:pt x="2009387" y="2518172"/>
                  </a:lnTo>
                  <a:lnTo>
                    <a:pt x="2048449" y="2495329"/>
                  </a:lnTo>
                  <a:lnTo>
                    <a:pt x="2086789" y="2471141"/>
                  </a:lnTo>
                  <a:lnTo>
                    <a:pt x="2124370" y="2445619"/>
                  </a:lnTo>
                  <a:lnTo>
                    <a:pt x="2161152" y="2418773"/>
                  </a:lnTo>
                  <a:lnTo>
                    <a:pt x="2197096" y="2390615"/>
                  </a:lnTo>
                  <a:lnTo>
                    <a:pt x="2232164" y="2361156"/>
                  </a:lnTo>
                  <a:lnTo>
                    <a:pt x="2266317" y="2330407"/>
                  </a:lnTo>
                  <a:lnTo>
                    <a:pt x="2299516" y="2298380"/>
                  </a:lnTo>
                  <a:lnTo>
                    <a:pt x="2331723" y="2265084"/>
                  </a:lnTo>
                  <a:lnTo>
                    <a:pt x="2362899" y="2230532"/>
                  </a:lnTo>
                  <a:lnTo>
                    <a:pt x="2393005" y="2194735"/>
                  </a:lnTo>
                  <a:lnTo>
                    <a:pt x="2422002" y="2157703"/>
                  </a:lnTo>
                  <a:lnTo>
                    <a:pt x="2449851" y="2119449"/>
                  </a:lnTo>
                  <a:lnTo>
                    <a:pt x="2476515" y="2079981"/>
                  </a:lnTo>
                  <a:lnTo>
                    <a:pt x="2501953" y="2039313"/>
                  </a:lnTo>
                  <a:lnTo>
                    <a:pt x="2526128" y="1997456"/>
                  </a:lnTo>
                  <a:lnTo>
                    <a:pt x="2548815" y="1954774"/>
                  </a:lnTo>
                  <a:lnTo>
                    <a:pt x="2569823" y="1911651"/>
                  </a:lnTo>
                  <a:lnTo>
                    <a:pt x="2589164" y="1868125"/>
                  </a:lnTo>
                  <a:lnTo>
                    <a:pt x="2606848" y="1824236"/>
                  </a:lnTo>
                  <a:lnTo>
                    <a:pt x="2622886" y="1780022"/>
                  </a:lnTo>
                  <a:lnTo>
                    <a:pt x="2637291" y="1735522"/>
                  </a:lnTo>
                  <a:lnTo>
                    <a:pt x="2650072" y="1690774"/>
                  </a:lnTo>
                  <a:lnTo>
                    <a:pt x="2661241" y="1645818"/>
                  </a:lnTo>
                  <a:lnTo>
                    <a:pt x="2670809" y="1600691"/>
                  </a:lnTo>
                  <a:lnTo>
                    <a:pt x="2678787" y="1555434"/>
                  </a:lnTo>
                  <a:lnTo>
                    <a:pt x="2685186" y="1510084"/>
                  </a:lnTo>
                  <a:lnTo>
                    <a:pt x="2690018" y="1464680"/>
                  </a:lnTo>
                  <a:lnTo>
                    <a:pt x="2693293" y="1419261"/>
                  </a:lnTo>
                  <a:lnTo>
                    <a:pt x="2695023" y="1373867"/>
                  </a:lnTo>
                  <a:lnTo>
                    <a:pt x="2695218" y="1328534"/>
                  </a:lnTo>
                  <a:lnTo>
                    <a:pt x="2693890" y="1283304"/>
                  </a:lnTo>
                  <a:lnTo>
                    <a:pt x="2691051" y="1238213"/>
                  </a:lnTo>
                  <a:lnTo>
                    <a:pt x="2686710" y="1193301"/>
                  </a:lnTo>
                  <a:lnTo>
                    <a:pt x="2680879" y="1148606"/>
                  </a:lnTo>
                  <a:lnTo>
                    <a:pt x="2673569" y="1104168"/>
                  </a:lnTo>
                  <a:lnTo>
                    <a:pt x="2664792" y="1060025"/>
                  </a:lnTo>
                  <a:lnTo>
                    <a:pt x="2654558" y="1016215"/>
                  </a:lnTo>
                  <a:lnTo>
                    <a:pt x="2642879" y="972778"/>
                  </a:lnTo>
                  <a:lnTo>
                    <a:pt x="2629766" y="929753"/>
                  </a:lnTo>
                  <a:lnTo>
                    <a:pt x="2615229" y="887177"/>
                  </a:lnTo>
                  <a:lnTo>
                    <a:pt x="2599280" y="845090"/>
                  </a:lnTo>
                  <a:lnTo>
                    <a:pt x="2581930" y="803531"/>
                  </a:lnTo>
                  <a:lnTo>
                    <a:pt x="2563190" y="762538"/>
                  </a:lnTo>
                  <a:lnTo>
                    <a:pt x="2543072" y="722150"/>
                  </a:lnTo>
                  <a:lnTo>
                    <a:pt x="2521585" y="682406"/>
                  </a:lnTo>
                  <a:lnTo>
                    <a:pt x="2498743" y="643344"/>
                  </a:lnTo>
                  <a:lnTo>
                    <a:pt x="2474554" y="605004"/>
                  </a:lnTo>
                  <a:lnTo>
                    <a:pt x="2449032" y="567424"/>
                  </a:lnTo>
                  <a:lnTo>
                    <a:pt x="2422186" y="530642"/>
                  </a:lnTo>
                  <a:lnTo>
                    <a:pt x="2394028" y="494698"/>
                  </a:lnTo>
                  <a:lnTo>
                    <a:pt x="2364569" y="459630"/>
                  </a:lnTo>
                  <a:lnTo>
                    <a:pt x="2333820" y="425477"/>
                  </a:lnTo>
                  <a:lnTo>
                    <a:pt x="2301793" y="392278"/>
                  </a:lnTo>
                  <a:lnTo>
                    <a:pt x="2268497" y="360072"/>
                  </a:lnTo>
                  <a:lnTo>
                    <a:pt x="2233946" y="328896"/>
                  </a:lnTo>
                  <a:lnTo>
                    <a:pt x="2198148" y="298791"/>
                  </a:lnTo>
                  <a:lnTo>
                    <a:pt x="2161117" y="269795"/>
                  </a:lnTo>
                  <a:lnTo>
                    <a:pt x="2122862" y="241946"/>
                  </a:lnTo>
                  <a:lnTo>
                    <a:pt x="2083395" y="215283"/>
                  </a:lnTo>
                  <a:lnTo>
                    <a:pt x="2042727" y="189845"/>
                  </a:lnTo>
                  <a:lnTo>
                    <a:pt x="2000869" y="165671"/>
                  </a:lnTo>
                  <a:lnTo>
                    <a:pt x="1347606" y="1344193"/>
                  </a:lnTo>
                  <a:lnTo>
                    <a:pt x="1253613" y="0"/>
                  </a:lnTo>
                  <a:close/>
                </a:path>
              </a:pathLst>
            </a:custGeom>
            <a:solidFill>
              <a:srgbClr val="ADD2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3698264" y="7149785"/>
              <a:ext cx="653415" cy="1346200"/>
            </a:xfrm>
            <a:custGeom>
              <a:avLst/>
              <a:gdLst/>
              <a:ahLst/>
              <a:cxnLst/>
              <a:rect l="l" t="t" r="r" b="b"/>
              <a:pathLst>
                <a:path w="653414" h="1346200">
                  <a:moveTo>
                    <a:pt x="70535" y="0"/>
                  </a:moveTo>
                  <a:lnTo>
                    <a:pt x="0" y="1345920"/>
                  </a:lnTo>
                  <a:lnTo>
                    <a:pt x="653415" y="167144"/>
                  </a:lnTo>
                  <a:lnTo>
                    <a:pt x="607382" y="142688"/>
                  </a:lnTo>
                  <a:lnTo>
                    <a:pt x="561048" y="120191"/>
                  </a:lnTo>
                  <a:lnTo>
                    <a:pt x="514364" y="99641"/>
                  </a:lnTo>
                  <a:lnTo>
                    <a:pt x="467282" y="81023"/>
                  </a:lnTo>
                  <a:lnTo>
                    <a:pt x="419755" y="64324"/>
                  </a:lnTo>
                  <a:lnTo>
                    <a:pt x="371733" y="49530"/>
                  </a:lnTo>
                  <a:lnTo>
                    <a:pt x="323170" y="36627"/>
                  </a:lnTo>
                  <a:lnTo>
                    <a:pt x="274016" y="25601"/>
                  </a:lnTo>
                  <a:lnTo>
                    <a:pt x="224223" y="16440"/>
                  </a:lnTo>
                  <a:lnTo>
                    <a:pt x="173745" y="9128"/>
                  </a:lnTo>
                  <a:lnTo>
                    <a:pt x="122531" y="3653"/>
                  </a:lnTo>
                  <a:lnTo>
                    <a:pt x="70535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3698264" y="7149785"/>
              <a:ext cx="653415" cy="1346200"/>
            </a:xfrm>
            <a:custGeom>
              <a:avLst/>
              <a:gdLst/>
              <a:ahLst/>
              <a:cxnLst/>
              <a:rect l="l" t="t" r="r" b="b"/>
              <a:pathLst>
                <a:path w="653414" h="1346200">
                  <a:moveTo>
                    <a:pt x="0" y="1345920"/>
                  </a:moveTo>
                  <a:lnTo>
                    <a:pt x="70535" y="0"/>
                  </a:lnTo>
                  <a:lnTo>
                    <a:pt x="122531" y="3653"/>
                  </a:lnTo>
                  <a:lnTo>
                    <a:pt x="173745" y="9128"/>
                  </a:lnTo>
                  <a:lnTo>
                    <a:pt x="224223" y="16440"/>
                  </a:lnTo>
                  <a:lnTo>
                    <a:pt x="274016" y="25601"/>
                  </a:lnTo>
                  <a:lnTo>
                    <a:pt x="323170" y="36627"/>
                  </a:lnTo>
                  <a:lnTo>
                    <a:pt x="371733" y="49530"/>
                  </a:lnTo>
                  <a:lnTo>
                    <a:pt x="419755" y="64324"/>
                  </a:lnTo>
                  <a:lnTo>
                    <a:pt x="467282" y="81023"/>
                  </a:lnTo>
                  <a:lnTo>
                    <a:pt x="514364" y="99641"/>
                  </a:lnTo>
                  <a:lnTo>
                    <a:pt x="561048" y="120191"/>
                  </a:lnTo>
                  <a:lnTo>
                    <a:pt x="607382" y="142688"/>
                  </a:lnTo>
                  <a:lnTo>
                    <a:pt x="653415" y="167144"/>
                  </a:lnTo>
                  <a:lnTo>
                    <a:pt x="0" y="1345920"/>
                  </a:lnTo>
                  <a:close/>
                </a:path>
              </a:pathLst>
            </a:custGeom>
            <a:ln w="457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3698279" y="7147946"/>
              <a:ext cx="71120" cy="1347470"/>
            </a:xfrm>
            <a:custGeom>
              <a:avLst/>
              <a:gdLst/>
              <a:ahLst/>
              <a:cxnLst/>
              <a:rect l="l" t="t" r="r" b="b"/>
              <a:pathLst>
                <a:path w="71120" h="1347470">
                  <a:moveTo>
                    <a:pt x="0" y="0"/>
                  </a:moveTo>
                  <a:lnTo>
                    <a:pt x="0" y="1347470"/>
                  </a:lnTo>
                  <a:lnTo>
                    <a:pt x="70662" y="1841"/>
                  </a:lnTo>
                  <a:lnTo>
                    <a:pt x="35340" y="3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3698279" y="7147946"/>
              <a:ext cx="71120" cy="1347470"/>
            </a:xfrm>
            <a:custGeom>
              <a:avLst/>
              <a:gdLst/>
              <a:ahLst/>
              <a:cxnLst/>
              <a:rect l="l" t="t" r="r" b="b"/>
              <a:pathLst>
                <a:path w="71120" h="1347470">
                  <a:moveTo>
                    <a:pt x="0" y="1347470"/>
                  </a:moveTo>
                  <a:lnTo>
                    <a:pt x="0" y="0"/>
                  </a:lnTo>
                  <a:lnTo>
                    <a:pt x="19431" y="69"/>
                  </a:lnTo>
                  <a:lnTo>
                    <a:pt x="35340" y="339"/>
                  </a:lnTo>
                  <a:lnTo>
                    <a:pt x="51245" y="900"/>
                  </a:lnTo>
                  <a:lnTo>
                    <a:pt x="70662" y="1841"/>
                  </a:lnTo>
                  <a:lnTo>
                    <a:pt x="0" y="1347470"/>
                  </a:lnTo>
                  <a:close/>
                </a:path>
              </a:pathLst>
            </a:custGeom>
            <a:ln w="457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4633391" y="8827862"/>
            <a:ext cx="137414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8645" algn="l"/>
              </a:tabLst>
            </a:pPr>
            <a:r>
              <a:rPr dirty="0" u="sng" sz="1800" spc="-160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60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r>
              <a:rPr dirty="0" u="sng" sz="1800" spc="4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90</a:t>
            </a:r>
            <a:r>
              <a:rPr dirty="0" u="sng" sz="1800" spc="-69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34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Grua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326695" y="6901143"/>
            <a:ext cx="8985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40" b="1">
                <a:solidFill>
                  <a:srgbClr val="66B364"/>
                </a:solidFill>
                <a:latin typeface="Tahoma"/>
                <a:cs typeface="Tahoma"/>
              </a:rPr>
              <a:t>7%</a:t>
            </a:r>
            <a:r>
              <a:rPr dirty="0" sz="1800" spc="-34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900" b="1">
                <a:solidFill>
                  <a:srgbClr val="79858D"/>
                </a:solidFill>
                <a:latin typeface="Tahoma"/>
                <a:cs typeface="Tahoma"/>
              </a:rPr>
              <a:t>F</a:t>
            </a:r>
            <a:r>
              <a:rPr dirty="0" sz="900" spc="-50" b="1">
                <a:solidFill>
                  <a:srgbClr val="79858D"/>
                </a:solidFill>
                <a:latin typeface="Tahoma"/>
                <a:cs typeface="Tahoma"/>
              </a:rPr>
              <a:t>urgoneta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733447" y="6801014"/>
            <a:ext cx="9213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18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1,5</a:t>
            </a:r>
            <a:r>
              <a:rPr dirty="0" u="sng" sz="1800" spc="-69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34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2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Cotx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e</a:t>
            </a:r>
            <a:r>
              <a:rPr dirty="0" u="sng" sz="900" spc="6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3635811" y="7182512"/>
            <a:ext cx="1578610" cy="146050"/>
            <a:chOff x="3635811" y="7182512"/>
            <a:chExt cx="1578610" cy="146050"/>
          </a:xfrm>
        </p:grpSpPr>
        <p:sp>
          <p:nvSpPr>
            <p:cNvPr id="31" name="object 31"/>
            <p:cNvSpPr/>
            <p:nvPr/>
          </p:nvSpPr>
          <p:spPr>
            <a:xfrm>
              <a:off x="4208691" y="7184036"/>
              <a:ext cx="1003935" cy="138430"/>
            </a:xfrm>
            <a:custGeom>
              <a:avLst/>
              <a:gdLst/>
              <a:ahLst/>
              <a:cxnLst/>
              <a:rect l="l" t="t" r="r" b="b"/>
              <a:pathLst>
                <a:path w="1003935" h="138429">
                  <a:moveTo>
                    <a:pt x="0" y="138099"/>
                  </a:moveTo>
                  <a:lnTo>
                    <a:pt x="0" y="0"/>
                  </a:lnTo>
                  <a:lnTo>
                    <a:pt x="10037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3635806" y="7215326"/>
              <a:ext cx="579120" cy="113030"/>
            </a:xfrm>
            <a:custGeom>
              <a:avLst/>
              <a:gdLst/>
              <a:ahLst/>
              <a:cxnLst/>
              <a:rect l="l" t="t" r="r" b="b"/>
              <a:pathLst>
                <a:path w="579120" h="113029">
                  <a:moveTo>
                    <a:pt x="12192" y="2730"/>
                  </a:moveTo>
                  <a:lnTo>
                    <a:pt x="9461" y="0"/>
                  </a:lnTo>
                  <a:lnTo>
                    <a:pt x="2730" y="0"/>
                  </a:lnTo>
                  <a:lnTo>
                    <a:pt x="0" y="2730"/>
                  </a:lnTo>
                  <a:lnTo>
                    <a:pt x="0" y="9461"/>
                  </a:lnTo>
                  <a:lnTo>
                    <a:pt x="2730" y="12192"/>
                  </a:lnTo>
                  <a:lnTo>
                    <a:pt x="6096" y="12192"/>
                  </a:lnTo>
                  <a:lnTo>
                    <a:pt x="9461" y="12192"/>
                  </a:lnTo>
                  <a:lnTo>
                    <a:pt x="12192" y="9461"/>
                  </a:lnTo>
                  <a:lnTo>
                    <a:pt x="12192" y="2730"/>
                  </a:lnTo>
                  <a:close/>
                </a:path>
                <a:path w="579120" h="113029">
                  <a:moveTo>
                    <a:pt x="100177" y="2730"/>
                  </a:moveTo>
                  <a:lnTo>
                    <a:pt x="97447" y="0"/>
                  </a:lnTo>
                  <a:lnTo>
                    <a:pt x="90716" y="0"/>
                  </a:lnTo>
                  <a:lnTo>
                    <a:pt x="87985" y="2730"/>
                  </a:lnTo>
                  <a:lnTo>
                    <a:pt x="87985" y="9461"/>
                  </a:lnTo>
                  <a:lnTo>
                    <a:pt x="90716" y="12192"/>
                  </a:lnTo>
                  <a:lnTo>
                    <a:pt x="94081" y="12192"/>
                  </a:lnTo>
                  <a:lnTo>
                    <a:pt x="97447" y="12192"/>
                  </a:lnTo>
                  <a:lnTo>
                    <a:pt x="100177" y="9461"/>
                  </a:lnTo>
                  <a:lnTo>
                    <a:pt x="100177" y="2730"/>
                  </a:lnTo>
                  <a:close/>
                </a:path>
                <a:path w="579120" h="113029">
                  <a:moveTo>
                    <a:pt x="578980" y="103454"/>
                  </a:moveTo>
                  <a:lnTo>
                    <a:pt x="576249" y="100723"/>
                  </a:lnTo>
                  <a:lnTo>
                    <a:pt x="569518" y="100723"/>
                  </a:lnTo>
                  <a:lnTo>
                    <a:pt x="566788" y="103454"/>
                  </a:lnTo>
                  <a:lnTo>
                    <a:pt x="566788" y="110185"/>
                  </a:lnTo>
                  <a:lnTo>
                    <a:pt x="569518" y="112915"/>
                  </a:lnTo>
                  <a:lnTo>
                    <a:pt x="572884" y="112915"/>
                  </a:lnTo>
                  <a:lnTo>
                    <a:pt x="576249" y="112915"/>
                  </a:lnTo>
                  <a:lnTo>
                    <a:pt x="578980" y="110185"/>
                  </a:lnTo>
                  <a:lnTo>
                    <a:pt x="578980" y="1034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" name="object 33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69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302-1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300" y="9857706"/>
            <a:ext cx="5792470" cy="616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105">
                <a:latin typeface="Trebuchet MS"/>
                <a:cs typeface="Trebuchet MS"/>
              </a:rPr>
              <a:t>*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Les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diferències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0">
                <a:latin typeface="Trebuchet MS"/>
                <a:cs typeface="Trebuchet MS"/>
              </a:rPr>
              <a:t> dades </a:t>
            </a:r>
            <a:r>
              <a:rPr dirty="0" sz="800" spc="-45">
                <a:latin typeface="Trebuchet MS"/>
                <a:cs typeface="Trebuchet MS"/>
              </a:rPr>
              <a:t>entre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memòries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responen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una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actualització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dades </a:t>
            </a:r>
            <a:r>
              <a:rPr dirty="0" sz="800" spc="-30">
                <a:latin typeface="Trebuchet MS"/>
                <a:cs typeface="Trebuchet MS"/>
              </a:rPr>
              <a:t>per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part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del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gestor</a:t>
            </a:r>
            <a:r>
              <a:rPr dirty="0" sz="800" spc="-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energètic.</a:t>
            </a:r>
            <a:endParaRPr sz="8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9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Trebuchet MS"/>
              <a:cs typeface="Trebuchet MS"/>
            </a:endParaRPr>
          </a:p>
          <a:p>
            <a:pPr marL="3417570">
              <a:lnSpc>
                <a:spcPct val="100000"/>
              </a:lnSpc>
              <a:tabLst>
                <a:tab pos="558546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303-1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75" b="1">
                <a:solidFill>
                  <a:srgbClr val="3A3938"/>
                </a:solidFill>
                <a:latin typeface="Tahoma"/>
                <a:cs typeface="Tahoma"/>
              </a:rPr>
              <a:t>72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419174"/>
            <a:ext cx="58229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40" b="1">
                <a:solidFill>
                  <a:srgbClr val="66B364"/>
                </a:solidFill>
                <a:latin typeface="Tahoma"/>
                <a:cs typeface="Tahoma"/>
              </a:rPr>
              <a:t>Aigua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31099" y="1797126"/>
            <a:ext cx="5579110" cy="4144645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88900">
              <a:lnSpc>
                <a:spcPct val="100000"/>
              </a:lnSpc>
              <a:spcBef>
                <a:spcPts val="990"/>
              </a:spcBef>
            </a:pPr>
            <a:r>
              <a:rPr dirty="0" sz="1400" spc="-120" b="1">
                <a:latin typeface="Tahoma"/>
                <a:cs typeface="Tahoma"/>
              </a:rPr>
              <a:t>L</a:t>
            </a:r>
            <a:r>
              <a:rPr dirty="0" sz="1400" spc="-55" b="1">
                <a:latin typeface="Tahoma"/>
                <a:cs typeface="Tahoma"/>
              </a:rPr>
              <a:t>’</a:t>
            </a:r>
            <a:r>
              <a:rPr dirty="0" sz="1400" spc="-65" b="1">
                <a:latin typeface="Tahoma"/>
                <a:cs typeface="Tahoma"/>
              </a:rPr>
              <a:t>aigua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que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65" b="1">
                <a:latin typeface="Tahoma"/>
                <a:cs typeface="Tahoma"/>
              </a:rPr>
              <a:t>consumim</a:t>
            </a:r>
            <a:endParaRPr sz="1400">
              <a:latin typeface="Tahoma"/>
              <a:cs typeface="Tahoma"/>
            </a:endParaRPr>
          </a:p>
          <a:p>
            <a:pPr algn="just" marL="88900" marR="81280">
              <a:lnSpc>
                <a:spcPct val="112500"/>
              </a:lnSpc>
              <a:spcBef>
                <a:spcPts val="484"/>
              </a:spcBef>
            </a:pPr>
            <a:r>
              <a:rPr dirty="0" sz="1000" spc="-35">
                <a:latin typeface="Trebuchet MS"/>
                <a:cs typeface="Trebuchet MS"/>
              </a:rPr>
              <a:t>L’aigua</a:t>
            </a:r>
            <a:r>
              <a:rPr dirty="0" baseline="35353" sz="825" spc="-52">
                <a:latin typeface="Trebuchet MS"/>
                <a:cs typeface="Trebuchet MS"/>
              </a:rPr>
              <a:t>*</a:t>
            </a:r>
            <a:r>
              <a:rPr dirty="0" baseline="35353" sz="825" spc="-44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55">
                <a:latin typeface="Trebuchet MS"/>
                <a:cs typeface="Trebuchet MS"/>
              </a:rPr>
              <a:t>material,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pot </a:t>
            </a:r>
            <a:r>
              <a:rPr dirty="0" sz="1000" spc="-30">
                <a:latin typeface="Trebuchet MS"/>
                <a:cs typeface="Trebuchet MS"/>
              </a:rPr>
              <a:t>comprovar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l’anàlisi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materialitat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5">
                <a:latin typeface="Trebuchet MS"/>
                <a:cs typeface="Trebuchet MS"/>
              </a:rPr>
              <a:t>2018.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0">
                <a:latin typeface="Trebuchet MS"/>
                <a:cs typeface="Trebuchet MS"/>
              </a:rPr>
              <a:t>d’aigua </a:t>
            </a:r>
            <a:r>
              <a:rPr dirty="0" sz="1000" spc="-15">
                <a:latin typeface="Trebuchet MS"/>
                <a:cs typeface="Trebuchet MS"/>
              </a:rPr>
              <a:t>respon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cobertura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40">
                <a:latin typeface="Trebuchet MS"/>
                <a:cs typeface="Trebuchet MS"/>
              </a:rPr>
              <a:t>sanitaris,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neteja 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reg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-10">
                <a:latin typeface="Trebuchet MS"/>
                <a:cs typeface="Trebuchet MS"/>
              </a:rPr>
              <a:t>Quasi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95">
                <a:latin typeface="Trebuchet MS"/>
                <a:cs typeface="Trebuchet MS"/>
              </a:rPr>
              <a:t>100%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prové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xarxa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distribució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5">
                <a:latin typeface="Trebuchet MS"/>
                <a:cs typeface="Trebuchet MS"/>
              </a:rPr>
              <a:t>mesura </a:t>
            </a:r>
            <a:r>
              <a:rPr dirty="0" sz="1000" spc="-50">
                <a:latin typeface="Trebuchet MS"/>
                <a:cs typeface="Trebuchet MS"/>
              </a:rPr>
              <a:t>mitjançant </a:t>
            </a:r>
            <a:r>
              <a:rPr dirty="0" sz="1000" spc="-30">
                <a:latin typeface="Trebuchet MS"/>
                <a:cs typeface="Trebuchet MS"/>
              </a:rPr>
              <a:t>els comptadors,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l’excepció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60">
                <a:latin typeface="Trebuchet MS"/>
                <a:cs typeface="Trebuchet MS"/>
              </a:rPr>
              <a:t>freàtic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35">
                <a:latin typeface="Trebuchet MS"/>
                <a:cs typeface="Trebuchet MS"/>
              </a:rPr>
              <a:t>Olímpica,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destina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reg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0">
                <a:latin typeface="Trebuchet MS"/>
                <a:cs typeface="Trebuchet MS"/>
              </a:rPr>
              <a:t>gespa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l’Estadi,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Fòrum,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barres dels </a:t>
            </a:r>
            <a:r>
              <a:rPr dirty="0" sz="1000" spc="-30">
                <a:latin typeface="Trebuchet MS"/>
                <a:cs typeface="Trebuchet MS"/>
              </a:rPr>
              <a:t>esdeveniments,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representa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menys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>
                <a:latin typeface="Trebuchet MS"/>
                <a:cs typeface="Trebuchet MS"/>
              </a:rPr>
              <a:t>l’1%.</a:t>
            </a:r>
            <a:endParaRPr sz="1000">
              <a:latin typeface="Trebuchet MS"/>
              <a:cs typeface="Trebuchet MS"/>
            </a:endParaRPr>
          </a:p>
          <a:p>
            <a:pPr algn="just" marL="88900" marR="812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subministrament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d’aigua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instal·lacions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externalitzat.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servei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efectua,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dependències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tasques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relacionades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seguiment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subministraments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ges-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tions </a:t>
            </a:r>
            <a:r>
              <a:rPr dirty="0" sz="1000" spc="-40">
                <a:latin typeface="Trebuchet MS"/>
                <a:cs typeface="Trebuchet MS"/>
              </a:rPr>
              <a:t>administratives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veure,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5">
                <a:latin typeface="Trebuchet MS"/>
                <a:cs typeface="Trebuchet MS"/>
              </a:rPr>
              <a:t>finalitat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mantenir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assessorament </a:t>
            </a:r>
            <a:r>
              <a:rPr dirty="0" sz="1000" spc="-30">
                <a:latin typeface="Trebuchet MS"/>
                <a:cs typeface="Trebuchet MS"/>
              </a:rPr>
              <a:t>continu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40">
                <a:latin typeface="Trebuchet MS"/>
                <a:cs typeface="Trebuchet MS"/>
              </a:rPr>
              <a:t>d’aigua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garantir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cost </a:t>
            </a:r>
            <a:r>
              <a:rPr dirty="0" sz="1000" spc="-45">
                <a:latin typeface="Trebuchet MS"/>
                <a:cs typeface="Trebuchet MS"/>
              </a:rPr>
              <a:t>òptim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0">
                <a:latin typeface="Trebuchet MS"/>
                <a:cs typeface="Trebuchet MS"/>
              </a:rPr>
              <a:t>màxima </a:t>
            </a:r>
            <a:r>
              <a:rPr dirty="0" sz="1000" spc="-40">
                <a:latin typeface="Trebuchet MS"/>
                <a:cs typeface="Trebuchet MS"/>
              </a:rPr>
              <a:t>eficiència 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0">
                <a:latin typeface="Trebuchet MS"/>
                <a:cs typeface="Trebuchet MS"/>
              </a:rPr>
              <a:t>d’aigua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l’organització.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d’aigua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freàtica,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gestiona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directament</a:t>
            </a:r>
            <a:r>
              <a:rPr dirty="0" sz="1000" spc="-15">
                <a:latin typeface="Trebuchet MS"/>
                <a:cs typeface="Trebuchet MS"/>
              </a:rPr>
              <a:t> cada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unitat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negoci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 algn="just" marL="88900" marR="81280">
              <a:lnSpc>
                <a:spcPct val="112500"/>
              </a:lnSpc>
              <a:spcBef>
                <a:spcPts val="850"/>
              </a:spcBef>
            </a:pPr>
            <a:r>
              <a:rPr dirty="0" sz="1000" spc="-65">
                <a:latin typeface="Trebuchet MS"/>
                <a:cs typeface="Trebuchet MS"/>
              </a:rPr>
              <a:t>L’any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acabar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l’auditoria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energètica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transversal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instal·lacions.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Iniciada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2017,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objectiu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estudi </a:t>
            </a:r>
            <a:r>
              <a:rPr dirty="0" sz="1000" spc="-45">
                <a:latin typeface="Trebuchet MS"/>
                <a:cs typeface="Trebuchet MS"/>
              </a:rPr>
              <a:t>recent </a:t>
            </a:r>
            <a:r>
              <a:rPr dirty="0" sz="1000" spc="-20">
                <a:latin typeface="Trebuchet MS"/>
                <a:cs typeface="Trebuchet MS"/>
              </a:rPr>
              <a:t>sobre </a:t>
            </a:r>
            <a:r>
              <a:rPr dirty="0" sz="1000" spc="-50">
                <a:latin typeface="Trebuchet MS"/>
                <a:cs typeface="Trebuchet MS"/>
              </a:rPr>
              <a:t>l’eficiència </a:t>
            </a:r>
            <a:r>
              <a:rPr dirty="0" sz="1000" spc="-40">
                <a:latin typeface="Trebuchet MS"/>
                <a:cs typeface="Trebuchet MS"/>
              </a:rPr>
              <a:t>energètica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permeti </a:t>
            </a:r>
            <a:r>
              <a:rPr dirty="0" sz="1000" spc="-45">
                <a:latin typeface="Trebuchet MS"/>
                <a:cs typeface="Trebuchet MS"/>
              </a:rPr>
              <a:t>definir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25">
                <a:latin typeface="Trebuchet MS"/>
                <a:cs typeface="Trebuchet MS"/>
              </a:rPr>
              <a:t> propostes de </a:t>
            </a:r>
            <a:r>
              <a:rPr dirty="0" sz="1000" spc="-50">
                <a:latin typeface="Trebuchet MS"/>
                <a:cs typeface="Trebuchet MS"/>
              </a:rPr>
              <a:t>millora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seguir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reducció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">
                <a:latin typeface="Trebuchet MS"/>
                <a:cs typeface="Trebuchet MS"/>
              </a:rPr>
              <a:t>consums.</a:t>
            </a:r>
            <a:endParaRPr sz="1000">
              <a:latin typeface="Trebuchet MS"/>
              <a:cs typeface="Trebuchet MS"/>
            </a:endParaRPr>
          </a:p>
          <a:p>
            <a:pPr algn="just" marL="88900" marR="81280">
              <a:lnSpc>
                <a:spcPct val="114599"/>
              </a:lnSpc>
              <a:spcBef>
                <a:spcPts val="82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0">
                <a:latin typeface="Trebuchet MS"/>
                <a:cs typeface="Trebuchet MS"/>
              </a:rPr>
              <a:t>d’aigua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15">
                <a:latin typeface="Trebuchet MS"/>
                <a:cs typeface="Trebuchet MS"/>
              </a:rPr>
              <a:t>grup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responsables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serveis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tècnics,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manteniment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medi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ambient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traslladen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l’organització.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L’eficiència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l’ús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recursos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esdevé </a:t>
            </a:r>
            <a:r>
              <a:rPr dirty="0" sz="1000" spc="-40">
                <a:latin typeface="Trebuchet MS"/>
                <a:cs typeface="Trebuchet MS"/>
              </a:rPr>
              <a:t>significativa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associats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expliquen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s’assoleix.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rebuchet MS"/>
              <a:cs typeface="Trebuchet MS"/>
            </a:endParaRPr>
          </a:p>
          <a:p>
            <a:pPr algn="just" marL="88900">
              <a:lnSpc>
                <a:spcPct val="100000"/>
              </a:lnSpc>
              <a:spcBef>
                <a:spcPts val="5"/>
              </a:spcBef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Consum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d’aigua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(</a:t>
            </a:r>
            <a:r>
              <a:rPr dirty="0" sz="1200" spc="-204" b="1">
                <a:solidFill>
                  <a:srgbClr val="706F6F"/>
                </a:solidFill>
                <a:latin typeface="Tahoma"/>
                <a:cs typeface="Tahoma"/>
              </a:rPr>
              <a:t>m</a:t>
            </a:r>
            <a:r>
              <a:rPr dirty="0" baseline="31746" sz="1050" spc="-30" b="1">
                <a:solidFill>
                  <a:srgbClr val="706F6F"/>
                </a:solidFill>
                <a:latin typeface="Tahoma"/>
                <a:cs typeface="Tahoma"/>
              </a:rPr>
              <a:t>3</a:t>
            </a:r>
            <a:r>
              <a:rPr dirty="0" sz="1200" spc="-150" b="1">
                <a:solidFill>
                  <a:srgbClr val="706F6F"/>
                </a:solidFill>
                <a:latin typeface="Tahoma"/>
                <a:cs typeface="Tahoma"/>
              </a:rPr>
              <a:t>)</a:t>
            </a:r>
            <a:endParaRPr sz="1200">
              <a:latin typeface="Tahoma"/>
              <a:cs typeface="Tahoma"/>
            </a:endParaRPr>
          </a:p>
          <a:p>
            <a:pPr algn="just" marL="889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303-1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999" y="6064524"/>
          <a:ext cx="5400040" cy="30321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9190"/>
                <a:gridCol w="1331595"/>
                <a:gridCol w="1025525"/>
                <a:gridCol w="960755"/>
                <a:gridCol w="945514"/>
              </a:tblGrid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Divisió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36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5.134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6.256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6.805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Transports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12.705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13.396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16.730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Zoo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572.884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488.638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465.178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29.666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31.368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24.514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freàtica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5.221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6.674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2.864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776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592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3.792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2.670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3.834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freàtica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3.196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6.887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5.218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Oficines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aigua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xarxa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223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4769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633.957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556.931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526.307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31565" y="10220242"/>
            <a:ext cx="1967864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761489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303-1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75" b="1">
                <a:solidFill>
                  <a:srgbClr val="3A3938"/>
                </a:solidFill>
                <a:latin typeface="Tahoma"/>
                <a:cs typeface="Tahoma"/>
              </a:rPr>
              <a:t>73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91994"/>
            <a:ext cx="5426710" cy="5481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Quant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desplegades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optimitzar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consums: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400" spc="-25" b="1">
                <a:latin typeface="Tahoma"/>
                <a:cs typeface="Tahoma"/>
              </a:rPr>
              <a:t>Zoo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9"/>
              </a:spcBef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parc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zoològic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implantar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metodologia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cerca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detecció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fuites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d’aigua,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basada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injecció </a:t>
            </a:r>
            <a:r>
              <a:rPr dirty="0" sz="1000" spc="-55">
                <a:latin typeface="Trebuchet MS"/>
                <a:cs typeface="Trebuchet MS"/>
              </a:rPr>
              <a:t>d’heli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20">
                <a:latin typeface="Trebuchet MS"/>
                <a:cs typeface="Trebuchet MS"/>
              </a:rPr>
              <a:t>canonades. </a:t>
            </a:r>
            <a:r>
              <a:rPr dirty="0" sz="1000" spc="-30">
                <a:latin typeface="Trebuchet MS"/>
                <a:cs typeface="Trebuchet MS"/>
              </a:rPr>
              <a:t>D’aquesta </a:t>
            </a:r>
            <a:r>
              <a:rPr dirty="0" sz="1000" spc="-35">
                <a:latin typeface="Trebuchet MS"/>
                <a:cs typeface="Trebuchet MS"/>
              </a:rPr>
              <a:t>manera,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35">
                <a:latin typeface="Trebuchet MS"/>
                <a:cs typeface="Trebuchet MS"/>
              </a:rPr>
              <a:t>cal </a:t>
            </a:r>
            <a:r>
              <a:rPr dirty="0" sz="1000" spc="-65">
                <a:latin typeface="Trebuchet MS"/>
                <a:cs typeface="Trebuchet MS"/>
              </a:rPr>
              <a:t>tallar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subministrament;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mètode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innocu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informació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fuites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ocultes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magnitud.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45">
                <a:latin typeface="Trebuchet MS"/>
                <a:cs typeface="Trebuchet MS"/>
              </a:rPr>
              <a:t>Això, </a:t>
            </a:r>
            <a:r>
              <a:rPr dirty="0" sz="1000" spc="-30">
                <a:latin typeface="Trebuchet MS"/>
                <a:cs typeface="Trebuchet MS"/>
              </a:rPr>
              <a:t>combinat </a:t>
            </a:r>
            <a:r>
              <a:rPr dirty="0" sz="1000" spc="-10">
                <a:latin typeface="Trebuchet MS"/>
                <a:cs typeface="Trebuchet MS"/>
              </a:rPr>
              <a:t>amb dades </a:t>
            </a:r>
            <a:r>
              <a:rPr dirty="0" sz="1000" spc="-25">
                <a:latin typeface="Trebuchet MS"/>
                <a:cs typeface="Trebuchet MS"/>
              </a:rPr>
              <a:t>parcials de </a:t>
            </a:r>
            <a:r>
              <a:rPr dirty="0" sz="1000" spc="-5">
                <a:latin typeface="Trebuchet MS"/>
                <a:cs typeface="Trebuchet MS"/>
              </a:rPr>
              <a:t>consums, </a:t>
            </a:r>
            <a:r>
              <a:rPr dirty="0" sz="1000" spc="-60">
                <a:latin typeface="Trebuchet MS"/>
                <a:cs typeface="Trebuchet MS"/>
              </a:rPr>
              <a:t>facilita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identificació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5">
                <a:latin typeface="Trebuchet MS"/>
                <a:cs typeface="Trebuchet MS"/>
              </a:rPr>
              <a:t>trams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0">
                <a:latin typeface="Trebuchet MS"/>
                <a:cs typeface="Trebuchet MS"/>
              </a:rPr>
              <a:t>canonades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estan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malmesos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tant,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35">
                <a:latin typeface="Trebuchet MS"/>
                <a:cs typeface="Trebuchet MS"/>
              </a:rPr>
              <a:t>substitució,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zona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nord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parc.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40">
                <a:latin typeface="Trebuchet MS"/>
                <a:cs typeface="Trebuchet MS"/>
              </a:rPr>
              <a:t>“Jardineria zoològica”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30">
                <a:latin typeface="Trebuchet MS"/>
                <a:cs typeface="Trebuchet MS"/>
              </a:rPr>
              <a:t>començat a dedicar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0">
                <a:latin typeface="Trebuchet MS"/>
                <a:cs typeface="Trebuchet MS"/>
              </a:rPr>
              <a:t>espai als arbusts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autòctons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adequats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característiques</a:t>
            </a:r>
            <a:r>
              <a:rPr dirty="0" sz="1000" spc="-40">
                <a:latin typeface="Trebuchet MS"/>
                <a:cs typeface="Trebuchet MS"/>
              </a:rPr>
              <a:t> mediterrànies del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jardí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conseqüència,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cal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regar-los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menys.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Durant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podrà </a:t>
            </a:r>
            <a:r>
              <a:rPr dirty="0" sz="1000" spc="-30">
                <a:latin typeface="Trebuchet MS"/>
                <a:cs typeface="Trebuchet MS"/>
              </a:rPr>
              <a:t>observar </a:t>
            </a:r>
            <a:r>
              <a:rPr dirty="0" sz="1000" spc="-55">
                <a:latin typeface="Trebuchet MS"/>
                <a:cs typeface="Trebuchet MS"/>
              </a:rPr>
              <a:t>l’impacte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25">
                <a:latin typeface="Trebuchet MS"/>
                <a:cs typeface="Trebuchet MS"/>
              </a:rPr>
              <a:t>aquesta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5">
                <a:latin typeface="Trebuchet MS"/>
                <a:cs typeface="Trebuchet MS"/>
              </a:rPr>
              <a:t>control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d’aigua.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400" spc="-35" b="1">
                <a:latin typeface="Tahoma"/>
                <a:cs typeface="Tahoma"/>
              </a:rPr>
              <a:t>Anella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30" b="1">
                <a:latin typeface="Tahoma"/>
                <a:cs typeface="Tahoma"/>
              </a:rPr>
              <a:t>Olímpica</a:t>
            </a:r>
            <a:endParaRPr sz="1400">
              <a:latin typeface="Tahoma"/>
              <a:cs typeface="Tahoma"/>
            </a:endParaRPr>
          </a:p>
          <a:p>
            <a:pPr algn="just" marL="12700" marR="6350">
              <a:lnSpc>
                <a:spcPct val="112500"/>
              </a:lnSpc>
              <a:spcBef>
                <a:spcPts val="490"/>
              </a:spcBef>
            </a:pPr>
            <a:r>
              <a:rPr dirty="0" sz="1000" spc="-30">
                <a:latin typeface="Trebuchet MS"/>
                <a:cs typeface="Trebuchet MS"/>
              </a:rPr>
              <a:t>Quant a </a:t>
            </a:r>
            <a:r>
              <a:rPr dirty="0" sz="1000" spc="-55">
                <a:latin typeface="Trebuchet MS"/>
                <a:cs typeface="Trebuchet MS"/>
              </a:rPr>
              <a:t>l’Anella </a:t>
            </a:r>
            <a:r>
              <a:rPr dirty="0" sz="1000" spc="-35">
                <a:latin typeface="Trebuchet MS"/>
                <a:cs typeface="Trebuchet MS"/>
              </a:rPr>
              <a:t>Olímpica, s’ha </a:t>
            </a:r>
            <a:r>
              <a:rPr dirty="0" sz="1000" spc="-50">
                <a:latin typeface="Trebuchet MS"/>
                <a:cs typeface="Trebuchet MS"/>
              </a:rPr>
              <a:t>reduït </a:t>
            </a:r>
            <a:r>
              <a:rPr dirty="0" sz="1000" spc="-40">
                <a:latin typeface="Trebuchet MS"/>
                <a:cs typeface="Trebuchet MS"/>
              </a:rPr>
              <a:t>significativament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5">
                <a:latin typeface="Trebuchet MS"/>
                <a:cs typeface="Trebuchet MS"/>
              </a:rPr>
              <a:t>d’aigua,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35">
                <a:latin typeface="Trebuchet MS"/>
                <a:cs typeface="Trebuchet MS"/>
              </a:rPr>
              <a:t>que,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60">
                <a:latin typeface="Trebuchet MS"/>
                <a:cs typeface="Trebuchet MS"/>
              </a:rPr>
              <a:t>any,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 </a:t>
            </a:r>
            <a:r>
              <a:rPr dirty="0" sz="1000" spc="-50">
                <a:latin typeface="Trebuchet MS"/>
                <a:cs typeface="Trebuchet MS"/>
              </a:rPr>
              <a:t>controlat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regs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jardineria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exhaustiva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evitar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malbaratar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l’aigua.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25">
                <a:latin typeface="Trebuchet MS"/>
                <a:cs typeface="Trebuchet MS"/>
              </a:rPr>
              <a:t>aquesta reducció </a:t>
            </a:r>
            <a:r>
              <a:rPr dirty="0" sz="1000" spc="-15">
                <a:latin typeface="Trebuchet MS"/>
                <a:cs typeface="Trebuchet MS"/>
              </a:rPr>
              <a:t>respon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5">
                <a:latin typeface="Trebuchet MS"/>
                <a:cs typeface="Trebuchet MS"/>
              </a:rPr>
              <a:t>control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5">
                <a:latin typeface="Trebuchet MS"/>
                <a:cs typeface="Trebuchet MS"/>
              </a:rPr>
              <a:t>regs,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l’efecte </a:t>
            </a:r>
            <a:r>
              <a:rPr dirty="0" sz="1000" spc="-40">
                <a:latin typeface="Trebuchet MS"/>
                <a:cs typeface="Trebuchet MS"/>
              </a:rPr>
              <a:t>climatològic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genera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5">
                <a:latin typeface="Trebuchet MS"/>
                <a:cs typeface="Trebuchet MS"/>
              </a:rPr>
              <a:t> any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moltes</a:t>
            </a:r>
            <a:r>
              <a:rPr dirty="0" sz="1000" spc="-25">
                <a:latin typeface="Trebuchet MS"/>
                <a:cs typeface="Trebuchet MS"/>
              </a:rPr>
              <a:t> pluges.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400" spc="-40" b="1">
                <a:latin typeface="Tahoma"/>
                <a:cs typeface="Tahoma"/>
              </a:rPr>
              <a:t>Estacions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90"/>
              </a:spcBef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l’estació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Nord, </a:t>
            </a:r>
            <a:r>
              <a:rPr dirty="0" sz="1000" spc="-50">
                <a:latin typeface="Trebuchet MS"/>
                <a:cs typeface="Trebuchet MS"/>
              </a:rPr>
              <a:t>al llarg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augment </a:t>
            </a:r>
            <a:r>
              <a:rPr dirty="0" sz="1000" spc="-40">
                <a:latin typeface="Trebuchet MS"/>
                <a:cs typeface="Trebuchet MS"/>
              </a:rPr>
              <a:t>significatiu 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5">
                <a:latin typeface="Trebuchet MS"/>
                <a:cs typeface="Trebuchet MS"/>
              </a:rPr>
              <a:t>d’aigua: </a:t>
            </a:r>
            <a:r>
              <a:rPr dirty="0" sz="1000" spc="-40">
                <a:latin typeface="Trebuchet MS"/>
                <a:cs typeface="Trebuchet MS"/>
              </a:rPr>
              <a:t>concretament,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14">
                <a:latin typeface="Trebuchet MS"/>
                <a:cs typeface="Trebuchet MS"/>
              </a:rPr>
              <a:t>51% </a:t>
            </a:r>
            <a:r>
              <a:rPr dirty="0" sz="1000" spc="-25">
                <a:latin typeface="Trebuchet MS"/>
                <a:cs typeface="Trebuchet MS"/>
              </a:rPr>
              <a:t>més.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25">
                <a:latin typeface="Trebuchet MS"/>
                <a:cs typeface="Trebuchet MS"/>
              </a:rPr>
              <a:t>augment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5">
                <a:latin typeface="Trebuchet MS"/>
                <a:cs typeface="Trebuchet MS"/>
              </a:rPr>
              <a:t>degut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20">
                <a:latin typeface="Trebuchet MS"/>
                <a:cs typeface="Trebuchet MS"/>
              </a:rPr>
              <a:t>obres en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45">
                <a:latin typeface="Trebuchet MS"/>
                <a:cs typeface="Trebuchet MS"/>
              </a:rPr>
              <a:t>lava-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bos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l’estació.</a:t>
            </a:r>
            <a:endParaRPr sz="1000">
              <a:latin typeface="Trebuchet MS"/>
              <a:cs typeface="Trebuchet MS"/>
            </a:endParaRPr>
          </a:p>
          <a:p>
            <a:pPr algn="just" marL="12700" marR="6985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Durant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realització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d’aquestes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obres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malbaratar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un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volum</a:t>
            </a:r>
            <a:r>
              <a:rPr dirty="0" sz="1000" spc="-55">
                <a:latin typeface="Trebuchet MS"/>
                <a:cs typeface="Trebuchet MS"/>
              </a:rPr>
              <a:t> important </a:t>
            </a:r>
            <a:r>
              <a:rPr dirty="0" sz="1000" spc="-45">
                <a:latin typeface="Trebuchet MS"/>
                <a:cs typeface="Trebuchet MS"/>
              </a:rPr>
              <a:t>d’aigua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i,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això,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balanç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global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superior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l’any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passat.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87379" y="10220242"/>
            <a:ext cx="160718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0589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103-3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00" b="1">
                <a:solidFill>
                  <a:srgbClr val="3A3938"/>
                </a:solidFill>
                <a:latin typeface="Tahoma"/>
                <a:cs typeface="Tahoma"/>
              </a:rPr>
              <a:t>74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419174"/>
            <a:ext cx="5426710" cy="36366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5" b="1">
                <a:solidFill>
                  <a:srgbClr val="66B364"/>
                </a:solidFill>
                <a:latin typeface="Tahoma"/>
                <a:cs typeface="Tahoma"/>
              </a:rPr>
              <a:t>Residus</a:t>
            </a:r>
            <a:endParaRPr sz="16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1010"/>
              </a:spcBef>
            </a:pP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residus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tema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material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BSM: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35">
                <a:latin typeface="Trebuchet MS"/>
                <a:cs typeface="Trebuchet MS"/>
              </a:rPr>
              <a:t> instal·lacions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generen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tipologia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diversa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95">
                <a:latin typeface="Trebuchet MS"/>
                <a:cs typeface="Trebuchet MS"/>
              </a:rPr>
              <a:t>tot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causa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mateixa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prestació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5">
                <a:latin typeface="Trebuchet MS"/>
                <a:cs typeface="Trebuchet MS"/>
              </a:rPr>
              <a:t> serveis.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residus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assimilables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domèstics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0">
                <a:latin typeface="Trebuchet MS"/>
                <a:cs typeface="Trebuchet MS"/>
              </a:rPr>
              <a:t>gestionen 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recollida </a:t>
            </a:r>
            <a:r>
              <a:rPr dirty="0" sz="1000" spc="-25">
                <a:latin typeface="Trebuchet MS"/>
                <a:cs typeface="Trebuchet MS"/>
              </a:rPr>
              <a:t>municipal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resta </a:t>
            </a:r>
            <a:r>
              <a:rPr dirty="0" sz="1000" spc="-30">
                <a:latin typeface="Trebuchet MS"/>
                <a:cs typeface="Trebuchet MS"/>
              </a:rPr>
              <a:t>estan </a:t>
            </a:r>
            <a:r>
              <a:rPr dirty="0" sz="1000" spc="-45">
                <a:latin typeface="Trebuchet MS"/>
                <a:cs typeface="Trebuchet MS"/>
              </a:rPr>
              <a:t>controlats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gestionats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55">
                <a:latin typeface="Trebuchet MS"/>
                <a:cs typeface="Trebuchet MS"/>
              </a:rPr>
              <a:t>d’altres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gestors </a:t>
            </a:r>
            <a:r>
              <a:rPr dirty="0" sz="1000" spc="-55">
                <a:latin typeface="Trebuchet MS"/>
                <a:cs typeface="Trebuchet MS"/>
              </a:rPr>
              <a:t>autoritzats.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recollida selectiva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residus </a:t>
            </a:r>
            <a:r>
              <a:rPr dirty="0" sz="1000" spc="-40">
                <a:latin typeface="Trebuchet MS"/>
                <a:cs typeface="Trebuchet MS"/>
              </a:rPr>
              <a:t>requereix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complicitat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clientes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instal·lacions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l’organització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garantir-ne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segregació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correcta.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50">
                <a:latin typeface="Trebuchet MS"/>
                <a:cs typeface="Trebuchet MS"/>
              </a:rPr>
              <a:t>l’increment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l’indicador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residus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10">
                <a:latin typeface="Trebuchet MS"/>
                <a:cs typeface="Trebuchet MS"/>
              </a:rPr>
              <a:t>anys </a:t>
            </a:r>
            <a:r>
              <a:rPr dirty="0" sz="1000" spc="-40">
                <a:latin typeface="Trebuchet MS"/>
                <a:cs typeface="Trebuchet MS"/>
              </a:rPr>
              <a:t>anteriors </a:t>
            </a:r>
            <a:r>
              <a:rPr dirty="0" sz="1000" spc="-15">
                <a:latin typeface="Trebuchet MS"/>
                <a:cs typeface="Trebuchet MS"/>
              </a:rPr>
              <a:t>respon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30">
                <a:latin typeface="Trebuchet MS"/>
                <a:cs typeface="Trebuchet MS"/>
              </a:rPr>
              <a:t>most-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rejos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estimacions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5">
                <a:latin typeface="Trebuchet MS"/>
                <a:cs typeface="Trebuchet MS"/>
              </a:rPr>
              <a:t>abans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5">
                <a:latin typeface="Trebuchet MS"/>
                <a:cs typeface="Trebuchet MS"/>
              </a:rPr>
              <a:t>disposava </a:t>
            </a:r>
            <a:r>
              <a:rPr dirty="0" sz="1000" spc="-25">
                <a:latin typeface="Trebuchet MS"/>
                <a:cs typeface="Trebuchet MS"/>
              </a:rPr>
              <a:t>de dades. </a:t>
            </a: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90">
                <a:latin typeface="Trebuchet MS"/>
                <a:cs typeface="Trebuchet MS"/>
              </a:rPr>
              <a:t>fet, </a:t>
            </a:r>
            <a:r>
              <a:rPr dirty="0" sz="1000" spc="-65">
                <a:latin typeface="Trebuchet MS"/>
                <a:cs typeface="Trebuchet MS"/>
              </a:rPr>
              <a:t>fruit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neteja,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estimació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residus </a:t>
            </a:r>
            <a:r>
              <a:rPr dirty="0" sz="1000" spc="-35">
                <a:latin typeface="Trebuchet MS"/>
                <a:cs typeface="Trebuchet MS"/>
              </a:rPr>
              <a:t>d’aparcaments, </a:t>
            </a:r>
            <a:r>
              <a:rPr dirty="0" sz="1000" spc="-30">
                <a:latin typeface="Trebuchet MS"/>
                <a:cs typeface="Trebuchet MS"/>
              </a:rPr>
              <a:t> vestuaris </a:t>
            </a:r>
            <a:r>
              <a:rPr dirty="0" sz="1000" spc="-60">
                <a:latin typeface="Trebuchet MS"/>
                <a:cs typeface="Trebuchet MS"/>
              </a:rPr>
              <a:t>d’àrea, </a:t>
            </a:r>
            <a:r>
              <a:rPr dirty="0" sz="1000" spc="-20">
                <a:latin typeface="Trebuchet MS"/>
                <a:cs typeface="Trebuchet MS"/>
              </a:rPr>
              <a:t>Agents </a:t>
            </a:r>
            <a:r>
              <a:rPr dirty="0" sz="1000" spc="-30">
                <a:latin typeface="Trebuchet MS"/>
                <a:cs typeface="Trebuchet MS"/>
              </a:rPr>
              <a:t>Cívics, </a:t>
            </a:r>
            <a:r>
              <a:rPr dirty="0" sz="1000" spc="-35">
                <a:latin typeface="Trebuchet MS"/>
                <a:cs typeface="Trebuchet MS"/>
              </a:rPr>
              <a:t>Visualitzadors, </a:t>
            </a:r>
            <a:r>
              <a:rPr dirty="0" sz="1000" spc="-10">
                <a:latin typeface="Trebuchet MS"/>
                <a:cs typeface="Trebuchet MS"/>
              </a:rPr>
              <a:t>Park </a:t>
            </a:r>
            <a:r>
              <a:rPr dirty="0" sz="1000" spc="-40">
                <a:latin typeface="Trebuchet MS"/>
                <a:cs typeface="Trebuchet MS"/>
              </a:rPr>
              <a:t>Güell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oficines. </a:t>
            </a:r>
            <a:r>
              <a:rPr dirty="0" sz="1000" spc="-35">
                <a:latin typeface="Trebuchet MS"/>
                <a:cs typeface="Trebuchet MS"/>
              </a:rPr>
              <a:t>Això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5">
                <a:latin typeface="Trebuchet MS"/>
                <a:cs typeface="Trebuchet MS"/>
              </a:rPr>
              <a:t>que, per primera vegada,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disposem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50">
                <a:latin typeface="Trebuchet MS"/>
                <a:cs typeface="Trebuchet MS"/>
              </a:rPr>
              <a:t>valor </a:t>
            </a:r>
            <a:r>
              <a:rPr dirty="0" sz="1000" spc="-75">
                <a:latin typeface="Trebuchet MS"/>
                <a:cs typeface="Trebuchet MS"/>
              </a:rPr>
              <a:t>total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recollida selectiva </a:t>
            </a:r>
            <a:r>
              <a:rPr dirty="0" sz="1000" spc="-50">
                <a:latin typeface="Trebuchet MS"/>
                <a:cs typeface="Trebuchet MS"/>
              </a:rPr>
              <a:t>bruta,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fraccions,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65">
                <a:latin typeface="Trebuchet MS"/>
                <a:cs typeface="Trebuchet MS"/>
              </a:rPr>
              <a:t>64%.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Enguany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45">
                <a:latin typeface="Trebuchet MS"/>
                <a:cs typeface="Trebuchet MS"/>
              </a:rPr>
              <a:t> estrenat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eina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facilita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digitalització,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seguiment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l’avaluació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residus. </a:t>
            </a:r>
            <a:r>
              <a:rPr dirty="0" sz="1000" spc="20">
                <a:latin typeface="Trebuchet MS"/>
                <a:cs typeface="Trebuchet MS"/>
              </a:rPr>
              <a:t>Ens </a:t>
            </a:r>
            <a:r>
              <a:rPr dirty="0" sz="1000" spc="-45">
                <a:latin typeface="Trebuchet MS"/>
                <a:cs typeface="Trebuchet MS"/>
              </a:rPr>
              <a:t>permet </a:t>
            </a:r>
            <a:r>
              <a:rPr dirty="0" sz="1000" spc="-25">
                <a:latin typeface="Trebuchet MS"/>
                <a:cs typeface="Trebuchet MS"/>
              </a:rPr>
              <a:t>ser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50">
                <a:latin typeface="Trebuchet MS"/>
                <a:cs typeface="Trebuchet MS"/>
              </a:rPr>
              <a:t>eficients,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45">
                <a:latin typeface="Trebuchet MS"/>
                <a:cs typeface="Trebuchet MS"/>
              </a:rPr>
              <a:t>rigor </a:t>
            </a:r>
            <a:r>
              <a:rPr dirty="0" sz="1000" spc="-30">
                <a:latin typeface="Trebuchet MS"/>
                <a:cs typeface="Trebuchet MS"/>
              </a:rPr>
              <a:t>documental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5">
                <a:latin typeface="Trebuchet MS"/>
                <a:cs typeface="Trebuchet MS"/>
              </a:rPr>
              <a:t>definitiva, tenir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col·laborativa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implicades.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signants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75">
                <a:latin typeface="Trebuchet MS"/>
                <a:cs typeface="Trebuchet MS"/>
              </a:rPr>
              <a:t>+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Sostenible,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activa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grups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treball,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Resi-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dus, que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objectiu </a:t>
            </a:r>
            <a:r>
              <a:rPr dirty="0" sz="1000" spc="-40">
                <a:latin typeface="Trebuchet MS"/>
                <a:cs typeface="Trebuchet MS"/>
              </a:rPr>
              <a:t>implantar </a:t>
            </a:r>
            <a:r>
              <a:rPr dirty="0" sz="1000" spc="-55">
                <a:latin typeface="Trebuchet MS"/>
                <a:cs typeface="Trebuchet MS"/>
              </a:rPr>
              <a:t>l’Estratègia </a:t>
            </a:r>
            <a:r>
              <a:rPr dirty="0" sz="1000">
                <a:latin typeface="Trebuchet MS"/>
                <a:cs typeface="Trebuchet MS"/>
              </a:rPr>
              <a:t>Residu </a:t>
            </a:r>
            <a:r>
              <a:rPr dirty="0" sz="1000" spc="-45">
                <a:latin typeface="Trebuchet MS"/>
                <a:cs typeface="Trebuchet MS"/>
              </a:rPr>
              <a:t>Zero,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enguany </a:t>
            </a:r>
            <a:r>
              <a:rPr dirty="0" sz="1000" spc="-40">
                <a:latin typeface="Trebuchet MS"/>
                <a:cs typeface="Trebuchet MS"/>
              </a:rPr>
              <a:t>està </a:t>
            </a:r>
            <a:r>
              <a:rPr dirty="0" sz="1000" spc="-55">
                <a:latin typeface="Trebuchet MS"/>
                <a:cs typeface="Trebuchet MS"/>
              </a:rPr>
              <a:t>treballant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prevenció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residus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</a:t>
            </a:r>
            <a:r>
              <a:rPr dirty="0" sz="1000" spc="-25">
                <a:latin typeface="Trebuchet MS"/>
                <a:cs typeface="Trebuchet MS"/>
              </a:rPr>
              <a:t> sol </a:t>
            </a:r>
            <a:r>
              <a:rPr dirty="0" sz="1000" spc="20">
                <a:latin typeface="Trebuchet MS"/>
                <a:cs typeface="Trebuchet MS"/>
              </a:rPr>
              <a:t>ús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concret,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d’ampolles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gots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plàstic,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lema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“Beure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sense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plàstics”.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236664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Generació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residus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(Tn)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306-2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8146" y="10226909"/>
            <a:ext cx="249554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55" b="1">
                <a:solidFill>
                  <a:srgbClr val="3A3938"/>
                </a:solidFill>
                <a:latin typeface="Tahoma"/>
                <a:cs typeface="Tahoma"/>
              </a:rPr>
              <a:t>75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306-2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866333"/>
          <a:ext cx="6480175" cy="63417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16685"/>
                <a:gridCol w="796290"/>
                <a:gridCol w="875030"/>
                <a:gridCol w="941069"/>
                <a:gridCol w="768985"/>
                <a:gridCol w="848360"/>
                <a:gridCol w="834389"/>
              </a:tblGrid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ipus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residu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Classificació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Valorització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4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Eliminació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032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Fems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0">
                          <a:latin typeface="Trebuchet MS"/>
                          <a:cs typeface="Trebuchet MS"/>
                        </a:rPr>
                        <a:t>R10,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678,86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658,78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664,38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Tòners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Llaunes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Runa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63,04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144,87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42,15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Residus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sanitaris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D05,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Animals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morts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D08,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D09,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0">
                          <a:latin typeface="Trebuchet MS"/>
                          <a:cs typeface="Trebuchet MS"/>
                        </a:rPr>
                        <a:t>D10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2,62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3,49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45">
                          <a:latin typeface="Trebuchet MS"/>
                          <a:cs typeface="Trebuchet MS"/>
                        </a:rPr>
                        <a:t>Paper/cartró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72,16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63,38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86,52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Vidre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8,25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8,11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37,50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Matèria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orgànica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351,66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329,12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336,32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Roba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D05,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2,52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Moqueta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D05,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10,58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21,14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1,59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Equips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elèctrics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electrònics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6,07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1,81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Fusta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37,67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23,74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40,38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Envasos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37,79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39,57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85,39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35">
                          <a:latin typeface="Trebuchet MS"/>
                          <a:cs typeface="Trebuchet MS"/>
                        </a:rPr>
                        <a:t>Ferralla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4,32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6,04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26,29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Matèria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vegetal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276,70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319,38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306,38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Resta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5">
                          <a:latin typeface="Trebuchet MS"/>
                          <a:cs typeface="Trebuchet MS"/>
                        </a:rPr>
                        <a:t>No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0" marR="193040" indent="-14604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R04,  R05,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3375" marR="286385" indent="-13335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D10,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D05,  </a:t>
                      </a:r>
                      <a:r>
                        <a:rPr dirty="0" sz="800" spc="30">
                          <a:latin typeface="Trebuchet MS"/>
                          <a:cs typeface="Trebuchet MS"/>
                        </a:rPr>
                        <a:t>D15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403,08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326,53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923,31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Envasos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contaminats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D10,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5">
                          <a:latin typeface="Trebuchet MS"/>
                          <a:cs typeface="Trebuchet MS"/>
                        </a:rPr>
                        <a:t>D09,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0">
                          <a:latin typeface="Trebuchet MS"/>
                          <a:cs typeface="Trebuchet MS"/>
                        </a:rPr>
                        <a:t>D05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0,72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1,03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Draps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absorbents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R03,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35">
                          <a:latin typeface="Trebuchet MS"/>
                          <a:cs typeface="Trebuchet MS"/>
                        </a:rPr>
                        <a:t>R04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4629" marR="286385" indent="-14604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D10,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D05,  D08,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0,67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Aerosols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Piles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0,06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Fluorescents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Perillós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66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R12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850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D09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457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0,82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6800" y="1367973"/>
            <a:ext cx="28321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Distribució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dels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residus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divisió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306-2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811014" y="2690904"/>
            <a:ext cx="2569210" cy="2566670"/>
            <a:chOff x="2811014" y="2690904"/>
            <a:chExt cx="2569210" cy="2566670"/>
          </a:xfrm>
        </p:grpSpPr>
        <p:sp>
          <p:nvSpPr>
            <p:cNvPr id="19" name="object 19"/>
            <p:cNvSpPr/>
            <p:nvPr/>
          </p:nvSpPr>
          <p:spPr>
            <a:xfrm>
              <a:off x="3207391" y="2697254"/>
              <a:ext cx="887094" cy="1276985"/>
            </a:xfrm>
            <a:custGeom>
              <a:avLst/>
              <a:gdLst/>
              <a:ahLst/>
              <a:cxnLst/>
              <a:rect l="l" t="t" r="r" b="b"/>
              <a:pathLst>
                <a:path w="887095" h="1276985">
                  <a:moveTo>
                    <a:pt x="886840" y="0"/>
                  </a:moveTo>
                  <a:lnTo>
                    <a:pt x="836329" y="922"/>
                  </a:lnTo>
                  <a:lnTo>
                    <a:pt x="786341" y="3684"/>
                  </a:lnTo>
                  <a:lnTo>
                    <a:pt x="736897" y="8278"/>
                  </a:lnTo>
                  <a:lnTo>
                    <a:pt x="688018" y="14693"/>
                  </a:lnTo>
                  <a:lnTo>
                    <a:pt x="639726" y="22923"/>
                  </a:lnTo>
                  <a:lnTo>
                    <a:pt x="592041" y="32959"/>
                  </a:lnTo>
                  <a:lnTo>
                    <a:pt x="544985" y="44792"/>
                  </a:lnTo>
                  <a:lnTo>
                    <a:pt x="498578" y="58413"/>
                  </a:lnTo>
                  <a:lnTo>
                    <a:pt x="452841" y="73815"/>
                  </a:lnTo>
                  <a:lnTo>
                    <a:pt x="407796" y="90989"/>
                  </a:lnTo>
                  <a:lnTo>
                    <a:pt x="363464" y="109925"/>
                  </a:lnTo>
                  <a:lnTo>
                    <a:pt x="319865" y="130617"/>
                  </a:lnTo>
                  <a:lnTo>
                    <a:pt x="277020" y="153055"/>
                  </a:lnTo>
                  <a:lnTo>
                    <a:pt x="234951" y="177231"/>
                  </a:lnTo>
                  <a:lnTo>
                    <a:pt x="193679" y="203136"/>
                  </a:lnTo>
                  <a:lnTo>
                    <a:pt x="153224" y="230762"/>
                  </a:lnTo>
                  <a:lnTo>
                    <a:pt x="113607" y="260100"/>
                  </a:lnTo>
                  <a:lnTo>
                    <a:pt x="74851" y="291142"/>
                  </a:lnTo>
                  <a:lnTo>
                    <a:pt x="36974" y="323880"/>
                  </a:lnTo>
                  <a:lnTo>
                    <a:pt x="0" y="358305"/>
                  </a:lnTo>
                  <a:lnTo>
                    <a:pt x="886840" y="1276654"/>
                  </a:lnTo>
                  <a:lnTo>
                    <a:pt x="886840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3102083" y="3055559"/>
              <a:ext cx="992505" cy="918844"/>
            </a:xfrm>
            <a:custGeom>
              <a:avLst/>
              <a:gdLst/>
              <a:ahLst/>
              <a:cxnLst/>
              <a:rect l="l" t="t" r="r" b="b"/>
              <a:pathLst>
                <a:path w="992504" h="918845">
                  <a:moveTo>
                    <a:pt x="105308" y="0"/>
                  </a:moveTo>
                  <a:lnTo>
                    <a:pt x="76727" y="28320"/>
                  </a:lnTo>
                  <a:lnTo>
                    <a:pt x="50749" y="55713"/>
                  </a:lnTo>
                  <a:lnTo>
                    <a:pt x="25723" y="83980"/>
                  </a:lnTo>
                  <a:lnTo>
                    <a:pt x="0" y="114922"/>
                  </a:lnTo>
                  <a:lnTo>
                    <a:pt x="992149" y="918349"/>
                  </a:lnTo>
                  <a:lnTo>
                    <a:pt x="105308" y="0"/>
                  </a:lnTo>
                  <a:close/>
                </a:path>
              </a:pathLst>
            </a:custGeom>
            <a:solidFill>
              <a:srgbClr val="D2E5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3102083" y="3055559"/>
              <a:ext cx="992505" cy="918844"/>
            </a:xfrm>
            <a:custGeom>
              <a:avLst/>
              <a:gdLst/>
              <a:ahLst/>
              <a:cxnLst/>
              <a:rect l="l" t="t" r="r" b="b"/>
              <a:pathLst>
                <a:path w="992504" h="918845">
                  <a:moveTo>
                    <a:pt x="992149" y="918349"/>
                  </a:moveTo>
                  <a:lnTo>
                    <a:pt x="0" y="114922"/>
                  </a:lnTo>
                  <a:lnTo>
                    <a:pt x="25723" y="83980"/>
                  </a:lnTo>
                  <a:lnTo>
                    <a:pt x="50749" y="55713"/>
                  </a:lnTo>
                  <a:lnTo>
                    <a:pt x="76727" y="28320"/>
                  </a:lnTo>
                  <a:lnTo>
                    <a:pt x="105308" y="0"/>
                  </a:lnTo>
                  <a:lnTo>
                    <a:pt x="992149" y="918349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817364" y="3170481"/>
              <a:ext cx="2491105" cy="2080895"/>
            </a:xfrm>
            <a:custGeom>
              <a:avLst/>
              <a:gdLst/>
              <a:ahLst/>
              <a:cxnLst/>
              <a:rect l="l" t="t" r="r" b="b"/>
              <a:pathLst>
                <a:path w="2491104" h="2080895">
                  <a:moveTo>
                    <a:pt x="284718" y="0"/>
                  </a:moveTo>
                  <a:lnTo>
                    <a:pt x="250779" y="43360"/>
                  </a:lnTo>
                  <a:lnTo>
                    <a:pt x="219777" y="86097"/>
                  </a:lnTo>
                  <a:lnTo>
                    <a:pt x="191448" y="128699"/>
                  </a:lnTo>
                  <a:lnTo>
                    <a:pt x="165524" y="171657"/>
                  </a:lnTo>
                  <a:lnTo>
                    <a:pt x="141740" y="215460"/>
                  </a:lnTo>
                  <a:lnTo>
                    <a:pt x="119832" y="260597"/>
                  </a:lnTo>
                  <a:lnTo>
                    <a:pt x="99532" y="307559"/>
                  </a:lnTo>
                  <a:lnTo>
                    <a:pt x="80576" y="356834"/>
                  </a:lnTo>
                  <a:lnTo>
                    <a:pt x="62697" y="408914"/>
                  </a:lnTo>
                  <a:lnTo>
                    <a:pt x="48744" y="454705"/>
                  </a:lnTo>
                  <a:lnTo>
                    <a:pt x="36585" y="500612"/>
                  </a:lnTo>
                  <a:lnTo>
                    <a:pt x="26198" y="546594"/>
                  </a:lnTo>
                  <a:lnTo>
                    <a:pt x="17564" y="592614"/>
                  </a:lnTo>
                  <a:lnTo>
                    <a:pt x="10664" y="638632"/>
                  </a:lnTo>
                  <a:lnTo>
                    <a:pt x="5477" y="684610"/>
                  </a:lnTo>
                  <a:lnTo>
                    <a:pt x="1984" y="730508"/>
                  </a:lnTo>
                  <a:lnTo>
                    <a:pt x="165" y="776288"/>
                  </a:lnTo>
                  <a:lnTo>
                    <a:pt x="0" y="821911"/>
                  </a:lnTo>
                  <a:lnTo>
                    <a:pt x="1469" y="867337"/>
                  </a:lnTo>
                  <a:lnTo>
                    <a:pt x="4552" y="912529"/>
                  </a:lnTo>
                  <a:lnTo>
                    <a:pt x="9231" y="957447"/>
                  </a:lnTo>
                  <a:lnTo>
                    <a:pt x="15484" y="1002053"/>
                  </a:lnTo>
                  <a:lnTo>
                    <a:pt x="23292" y="1046306"/>
                  </a:lnTo>
                  <a:lnTo>
                    <a:pt x="32635" y="1090170"/>
                  </a:lnTo>
                  <a:lnTo>
                    <a:pt x="43494" y="1133604"/>
                  </a:lnTo>
                  <a:lnTo>
                    <a:pt x="55848" y="1176570"/>
                  </a:lnTo>
                  <a:lnTo>
                    <a:pt x="69678" y="1219029"/>
                  </a:lnTo>
                  <a:lnTo>
                    <a:pt x="84964" y="1260941"/>
                  </a:lnTo>
                  <a:lnTo>
                    <a:pt x="101687" y="1302269"/>
                  </a:lnTo>
                  <a:lnTo>
                    <a:pt x="119825" y="1342974"/>
                  </a:lnTo>
                  <a:lnTo>
                    <a:pt x="139360" y="1383015"/>
                  </a:lnTo>
                  <a:lnTo>
                    <a:pt x="160272" y="1422355"/>
                  </a:lnTo>
                  <a:lnTo>
                    <a:pt x="182541" y="1460955"/>
                  </a:lnTo>
                  <a:lnTo>
                    <a:pt x="206147" y="1498776"/>
                  </a:lnTo>
                  <a:lnTo>
                    <a:pt x="231070" y="1535778"/>
                  </a:lnTo>
                  <a:lnTo>
                    <a:pt x="257290" y="1571924"/>
                  </a:lnTo>
                  <a:lnTo>
                    <a:pt x="284789" y="1607173"/>
                  </a:lnTo>
                  <a:lnTo>
                    <a:pt x="313545" y="1641488"/>
                  </a:lnTo>
                  <a:lnTo>
                    <a:pt x="343539" y="1674829"/>
                  </a:lnTo>
                  <a:lnTo>
                    <a:pt x="374751" y="1707158"/>
                  </a:lnTo>
                  <a:lnTo>
                    <a:pt x="407162" y="1738435"/>
                  </a:lnTo>
                  <a:lnTo>
                    <a:pt x="440751" y="1768622"/>
                  </a:lnTo>
                  <a:lnTo>
                    <a:pt x="475499" y="1797679"/>
                  </a:lnTo>
                  <a:lnTo>
                    <a:pt x="511386" y="1825569"/>
                  </a:lnTo>
                  <a:lnTo>
                    <a:pt x="548393" y="1852252"/>
                  </a:lnTo>
                  <a:lnTo>
                    <a:pt x="586498" y="1877688"/>
                  </a:lnTo>
                  <a:lnTo>
                    <a:pt x="625683" y="1901841"/>
                  </a:lnTo>
                  <a:lnTo>
                    <a:pt x="665928" y="1924669"/>
                  </a:lnTo>
                  <a:lnTo>
                    <a:pt x="707213" y="1946135"/>
                  </a:lnTo>
                  <a:lnTo>
                    <a:pt x="749518" y="1966200"/>
                  </a:lnTo>
                  <a:lnTo>
                    <a:pt x="792823" y="1984825"/>
                  </a:lnTo>
                  <a:lnTo>
                    <a:pt x="837109" y="2001970"/>
                  </a:lnTo>
                  <a:lnTo>
                    <a:pt x="882355" y="2017598"/>
                  </a:lnTo>
                  <a:lnTo>
                    <a:pt x="928146" y="2031550"/>
                  </a:lnTo>
                  <a:lnTo>
                    <a:pt x="974053" y="2043710"/>
                  </a:lnTo>
                  <a:lnTo>
                    <a:pt x="1020035" y="2054097"/>
                  </a:lnTo>
                  <a:lnTo>
                    <a:pt x="1066055" y="2062731"/>
                  </a:lnTo>
                  <a:lnTo>
                    <a:pt x="1112073" y="2069631"/>
                  </a:lnTo>
                  <a:lnTo>
                    <a:pt x="1158050" y="2074818"/>
                  </a:lnTo>
                  <a:lnTo>
                    <a:pt x="1203949" y="2078311"/>
                  </a:lnTo>
                  <a:lnTo>
                    <a:pt x="1249729" y="2080130"/>
                  </a:lnTo>
                  <a:lnTo>
                    <a:pt x="1295351" y="2080295"/>
                  </a:lnTo>
                  <a:lnTo>
                    <a:pt x="1340778" y="2078826"/>
                  </a:lnTo>
                  <a:lnTo>
                    <a:pt x="1385970" y="2075742"/>
                  </a:lnTo>
                  <a:lnTo>
                    <a:pt x="1430888" y="2071064"/>
                  </a:lnTo>
                  <a:lnTo>
                    <a:pt x="1475493" y="2064811"/>
                  </a:lnTo>
                  <a:lnTo>
                    <a:pt x="1519747" y="2057003"/>
                  </a:lnTo>
                  <a:lnTo>
                    <a:pt x="1563611" y="2047659"/>
                  </a:lnTo>
                  <a:lnTo>
                    <a:pt x="1607045" y="2036801"/>
                  </a:lnTo>
                  <a:lnTo>
                    <a:pt x="1650010" y="2024446"/>
                  </a:lnTo>
                  <a:lnTo>
                    <a:pt x="1692469" y="2010616"/>
                  </a:lnTo>
                  <a:lnTo>
                    <a:pt x="1734382" y="1995330"/>
                  </a:lnTo>
                  <a:lnTo>
                    <a:pt x="1775710" y="1978608"/>
                  </a:lnTo>
                  <a:lnTo>
                    <a:pt x="1816414" y="1960469"/>
                  </a:lnTo>
                  <a:lnTo>
                    <a:pt x="1856456" y="1940934"/>
                  </a:lnTo>
                  <a:lnTo>
                    <a:pt x="1895796" y="1920022"/>
                  </a:lnTo>
                  <a:lnTo>
                    <a:pt x="1934396" y="1897754"/>
                  </a:lnTo>
                  <a:lnTo>
                    <a:pt x="1972216" y="1874148"/>
                  </a:lnTo>
                  <a:lnTo>
                    <a:pt x="2009219" y="1849225"/>
                  </a:lnTo>
                  <a:lnTo>
                    <a:pt x="2045364" y="1823004"/>
                  </a:lnTo>
                  <a:lnTo>
                    <a:pt x="2080614" y="1795506"/>
                  </a:lnTo>
                  <a:lnTo>
                    <a:pt x="2114929" y="1766750"/>
                  </a:lnTo>
                  <a:lnTo>
                    <a:pt x="2148270" y="1736756"/>
                  </a:lnTo>
                  <a:lnTo>
                    <a:pt x="2180598" y="1705543"/>
                  </a:lnTo>
                  <a:lnTo>
                    <a:pt x="2211875" y="1673133"/>
                  </a:lnTo>
                  <a:lnTo>
                    <a:pt x="2242062" y="1639543"/>
                  </a:lnTo>
                  <a:lnTo>
                    <a:pt x="2271120" y="1604795"/>
                  </a:lnTo>
                  <a:lnTo>
                    <a:pt x="2299010" y="1568908"/>
                  </a:lnTo>
                  <a:lnTo>
                    <a:pt x="2325692" y="1531902"/>
                  </a:lnTo>
                  <a:lnTo>
                    <a:pt x="2351129" y="1493796"/>
                  </a:lnTo>
                  <a:lnTo>
                    <a:pt x="2375281" y="1454611"/>
                  </a:lnTo>
                  <a:lnTo>
                    <a:pt x="2398110" y="1414366"/>
                  </a:lnTo>
                  <a:lnTo>
                    <a:pt x="2419576" y="1373082"/>
                  </a:lnTo>
                  <a:lnTo>
                    <a:pt x="2439641" y="1330777"/>
                  </a:lnTo>
                  <a:lnTo>
                    <a:pt x="2458265" y="1287472"/>
                  </a:lnTo>
                  <a:lnTo>
                    <a:pt x="2475411" y="1243186"/>
                  </a:lnTo>
                  <a:lnTo>
                    <a:pt x="2491038" y="1197940"/>
                  </a:lnTo>
                  <a:lnTo>
                    <a:pt x="1276868" y="803427"/>
                  </a:lnTo>
                  <a:lnTo>
                    <a:pt x="284718" y="0"/>
                  </a:lnTo>
                  <a:close/>
                </a:path>
              </a:pathLst>
            </a:custGeom>
            <a:solidFill>
              <a:srgbClr val="9ECA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817364" y="3170481"/>
              <a:ext cx="2491105" cy="2080895"/>
            </a:xfrm>
            <a:custGeom>
              <a:avLst/>
              <a:gdLst/>
              <a:ahLst/>
              <a:cxnLst/>
              <a:rect l="l" t="t" r="r" b="b"/>
              <a:pathLst>
                <a:path w="2491104" h="2080895">
                  <a:moveTo>
                    <a:pt x="1276868" y="803427"/>
                  </a:moveTo>
                  <a:lnTo>
                    <a:pt x="2491038" y="1197940"/>
                  </a:lnTo>
                  <a:lnTo>
                    <a:pt x="2475411" y="1243186"/>
                  </a:lnTo>
                  <a:lnTo>
                    <a:pt x="2458265" y="1287472"/>
                  </a:lnTo>
                  <a:lnTo>
                    <a:pt x="2439641" y="1330777"/>
                  </a:lnTo>
                  <a:lnTo>
                    <a:pt x="2419576" y="1373082"/>
                  </a:lnTo>
                  <a:lnTo>
                    <a:pt x="2398110" y="1414366"/>
                  </a:lnTo>
                  <a:lnTo>
                    <a:pt x="2375281" y="1454611"/>
                  </a:lnTo>
                  <a:lnTo>
                    <a:pt x="2351129" y="1493796"/>
                  </a:lnTo>
                  <a:lnTo>
                    <a:pt x="2325692" y="1531902"/>
                  </a:lnTo>
                  <a:lnTo>
                    <a:pt x="2299010" y="1568908"/>
                  </a:lnTo>
                  <a:lnTo>
                    <a:pt x="2271120" y="1604795"/>
                  </a:lnTo>
                  <a:lnTo>
                    <a:pt x="2242062" y="1639543"/>
                  </a:lnTo>
                  <a:lnTo>
                    <a:pt x="2211875" y="1673133"/>
                  </a:lnTo>
                  <a:lnTo>
                    <a:pt x="2180598" y="1705543"/>
                  </a:lnTo>
                  <a:lnTo>
                    <a:pt x="2148270" y="1736756"/>
                  </a:lnTo>
                  <a:lnTo>
                    <a:pt x="2114929" y="1766750"/>
                  </a:lnTo>
                  <a:lnTo>
                    <a:pt x="2080614" y="1795506"/>
                  </a:lnTo>
                  <a:lnTo>
                    <a:pt x="2045364" y="1823004"/>
                  </a:lnTo>
                  <a:lnTo>
                    <a:pt x="2009219" y="1849225"/>
                  </a:lnTo>
                  <a:lnTo>
                    <a:pt x="1972216" y="1874148"/>
                  </a:lnTo>
                  <a:lnTo>
                    <a:pt x="1934396" y="1897754"/>
                  </a:lnTo>
                  <a:lnTo>
                    <a:pt x="1895796" y="1920022"/>
                  </a:lnTo>
                  <a:lnTo>
                    <a:pt x="1856456" y="1940934"/>
                  </a:lnTo>
                  <a:lnTo>
                    <a:pt x="1816414" y="1960469"/>
                  </a:lnTo>
                  <a:lnTo>
                    <a:pt x="1775710" y="1978608"/>
                  </a:lnTo>
                  <a:lnTo>
                    <a:pt x="1734382" y="1995330"/>
                  </a:lnTo>
                  <a:lnTo>
                    <a:pt x="1692469" y="2010616"/>
                  </a:lnTo>
                  <a:lnTo>
                    <a:pt x="1650010" y="2024446"/>
                  </a:lnTo>
                  <a:lnTo>
                    <a:pt x="1607045" y="2036801"/>
                  </a:lnTo>
                  <a:lnTo>
                    <a:pt x="1563611" y="2047659"/>
                  </a:lnTo>
                  <a:lnTo>
                    <a:pt x="1519747" y="2057003"/>
                  </a:lnTo>
                  <a:lnTo>
                    <a:pt x="1475493" y="2064811"/>
                  </a:lnTo>
                  <a:lnTo>
                    <a:pt x="1430888" y="2071064"/>
                  </a:lnTo>
                  <a:lnTo>
                    <a:pt x="1385970" y="2075742"/>
                  </a:lnTo>
                  <a:lnTo>
                    <a:pt x="1340778" y="2078826"/>
                  </a:lnTo>
                  <a:lnTo>
                    <a:pt x="1295351" y="2080295"/>
                  </a:lnTo>
                  <a:lnTo>
                    <a:pt x="1249729" y="2080130"/>
                  </a:lnTo>
                  <a:lnTo>
                    <a:pt x="1203949" y="2078311"/>
                  </a:lnTo>
                  <a:lnTo>
                    <a:pt x="1158050" y="2074818"/>
                  </a:lnTo>
                  <a:lnTo>
                    <a:pt x="1112073" y="2069631"/>
                  </a:lnTo>
                  <a:lnTo>
                    <a:pt x="1066055" y="2062731"/>
                  </a:lnTo>
                  <a:lnTo>
                    <a:pt x="1020035" y="2054097"/>
                  </a:lnTo>
                  <a:lnTo>
                    <a:pt x="974053" y="2043710"/>
                  </a:lnTo>
                  <a:lnTo>
                    <a:pt x="928146" y="2031550"/>
                  </a:lnTo>
                  <a:lnTo>
                    <a:pt x="882355" y="2017598"/>
                  </a:lnTo>
                  <a:lnTo>
                    <a:pt x="837109" y="2001970"/>
                  </a:lnTo>
                  <a:lnTo>
                    <a:pt x="792823" y="1984825"/>
                  </a:lnTo>
                  <a:lnTo>
                    <a:pt x="749518" y="1966200"/>
                  </a:lnTo>
                  <a:lnTo>
                    <a:pt x="707213" y="1946135"/>
                  </a:lnTo>
                  <a:lnTo>
                    <a:pt x="665928" y="1924669"/>
                  </a:lnTo>
                  <a:lnTo>
                    <a:pt x="625683" y="1901841"/>
                  </a:lnTo>
                  <a:lnTo>
                    <a:pt x="586498" y="1877688"/>
                  </a:lnTo>
                  <a:lnTo>
                    <a:pt x="548393" y="1852252"/>
                  </a:lnTo>
                  <a:lnTo>
                    <a:pt x="511386" y="1825569"/>
                  </a:lnTo>
                  <a:lnTo>
                    <a:pt x="475499" y="1797679"/>
                  </a:lnTo>
                  <a:lnTo>
                    <a:pt x="440751" y="1768622"/>
                  </a:lnTo>
                  <a:lnTo>
                    <a:pt x="407162" y="1738435"/>
                  </a:lnTo>
                  <a:lnTo>
                    <a:pt x="374751" y="1707158"/>
                  </a:lnTo>
                  <a:lnTo>
                    <a:pt x="343539" y="1674829"/>
                  </a:lnTo>
                  <a:lnTo>
                    <a:pt x="313545" y="1641488"/>
                  </a:lnTo>
                  <a:lnTo>
                    <a:pt x="284789" y="1607173"/>
                  </a:lnTo>
                  <a:lnTo>
                    <a:pt x="257290" y="1571924"/>
                  </a:lnTo>
                  <a:lnTo>
                    <a:pt x="231070" y="1535778"/>
                  </a:lnTo>
                  <a:lnTo>
                    <a:pt x="206147" y="1498776"/>
                  </a:lnTo>
                  <a:lnTo>
                    <a:pt x="182541" y="1460955"/>
                  </a:lnTo>
                  <a:lnTo>
                    <a:pt x="160272" y="1422355"/>
                  </a:lnTo>
                  <a:lnTo>
                    <a:pt x="139360" y="1383015"/>
                  </a:lnTo>
                  <a:lnTo>
                    <a:pt x="119825" y="1342974"/>
                  </a:lnTo>
                  <a:lnTo>
                    <a:pt x="101687" y="1302269"/>
                  </a:lnTo>
                  <a:lnTo>
                    <a:pt x="84964" y="1260941"/>
                  </a:lnTo>
                  <a:lnTo>
                    <a:pt x="69678" y="1219029"/>
                  </a:lnTo>
                  <a:lnTo>
                    <a:pt x="55848" y="1176570"/>
                  </a:lnTo>
                  <a:lnTo>
                    <a:pt x="43494" y="1133604"/>
                  </a:lnTo>
                  <a:lnTo>
                    <a:pt x="32635" y="1090170"/>
                  </a:lnTo>
                  <a:lnTo>
                    <a:pt x="23292" y="1046306"/>
                  </a:lnTo>
                  <a:lnTo>
                    <a:pt x="15484" y="1002053"/>
                  </a:lnTo>
                  <a:lnTo>
                    <a:pt x="9231" y="957447"/>
                  </a:lnTo>
                  <a:lnTo>
                    <a:pt x="4552" y="912529"/>
                  </a:lnTo>
                  <a:lnTo>
                    <a:pt x="1469" y="867337"/>
                  </a:lnTo>
                  <a:lnTo>
                    <a:pt x="0" y="821911"/>
                  </a:lnTo>
                  <a:lnTo>
                    <a:pt x="165" y="776288"/>
                  </a:lnTo>
                  <a:lnTo>
                    <a:pt x="1984" y="730508"/>
                  </a:lnTo>
                  <a:lnTo>
                    <a:pt x="5477" y="684610"/>
                  </a:lnTo>
                  <a:lnTo>
                    <a:pt x="10664" y="638632"/>
                  </a:lnTo>
                  <a:lnTo>
                    <a:pt x="17564" y="592614"/>
                  </a:lnTo>
                  <a:lnTo>
                    <a:pt x="26198" y="546594"/>
                  </a:lnTo>
                  <a:lnTo>
                    <a:pt x="36585" y="500612"/>
                  </a:lnTo>
                  <a:lnTo>
                    <a:pt x="48744" y="454705"/>
                  </a:lnTo>
                  <a:lnTo>
                    <a:pt x="62697" y="408914"/>
                  </a:lnTo>
                  <a:lnTo>
                    <a:pt x="80576" y="356834"/>
                  </a:lnTo>
                  <a:lnTo>
                    <a:pt x="99532" y="307559"/>
                  </a:lnTo>
                  <a:lnTo>
                    <a:pt x="119832" y="260597"/>
                  </a:lnTo>
                  <a:lnTo>
                    <a:pt x="141740" y="215460"/>
                  </a:lnTo>
                  <a:lnTo>
                    <a:pt x="165524" y="171657"/>
                  </a:lnTo>
                  <a:lnTo>
                    <a:pt x="191448" y="128699"/>
                  </a:lnTo>
                  <a:lnTo>
                    <a:pt x="219777" y="86097"/>
                  </a:lnTo>
                  <a:lnTo>
                    <a:pt x="250779" y="43360"/>
                  </a:lnTo>
                  <a:lnTo>
                    <a:pt x="284718" y="0"/>
                  </a:lnTo>
                  <a:lnTo>
                    <a:pt x="1276868" y="803427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4094232" y="3495665"/>
              <a:ext cx="1279525" cy="873125"/>
            </a:xfrm>
            <a:custGeom>
              <a:avLst/>
              <a:gdLst/>
              <a:ahLst/>
              <a:cxnLst/>
              <a:rect l="l" t="t" r="r" b="b"/>
              <a:pathLst>
                <a:path w="1279525" h="873125">
                  <a:moveTo>
                    <a:pt x="1183690" y="0"/>
                  </a:moveTo>
                  <a:lnTo>
                    <a:pt x="0" y="478243"/>
                  </a:lnTo>
                  <a:lnTo>
                    <a:pt x="1214170" y="872756"/>
                  </a:lnTo>
                  <a:lnTo>
                    <a:pt x="1229167" y="823626"/>
                  </a:lnTo>
                  <a:lnTo>
                    <a:pt x="1242201" y="774585"/>
                  </a:lnTo>
                  <a:lnTo>
                    <a:pt x="1253272" y="725632"/>
                  </a:lnTo>
                  <a:lnTo>
                    <a:pt x="1262380" y="676763"/>
                  </a:lnTo>
                  <a:lnTo>
                    <a:pt x="1269524" y="627976"/>
                  </a:lnTo>
                  <a:lnTo>
                    <a:pt x="1274704" y="579269"/>
                  </a:lnTo>
                  <a:lnTo>
                    <a:pt x="1277921" y="530638"/>
                  </a:lnTo>
                  <a:lnTo>
                    <a:pt x="1279174" y="482082"/>
                  </a:lnTo>
                  <a:lnTo>
                    <a:pt x="1278464" y="433597"/>
                  </a:lnTo>
                  <a:lnTo>
                    <a:pt x="1275790" y="385180"/>
                  </a:lnTo>
                  <a:lnTo>
                    <a:pt x="1271152" y="336829"/>
                  </a:lnTo>
                  <a:lnTo>
                    <a:pt x="1264550" y="288542"/>
                  </a:lnTo>
                  <a:lnTo>
                    <a:pt x="1255984" y="240316"/>
                  </a:lnTo>
                  <a:lnTo>
                    <a:pt x="1245454" y="192147"/>
                  </a:lnTo>
                  <a:lnTo>
                    <a:pt x="1232959" y="144034"/>
                  </a:lnTo>
                  <a:lnTo>
                    <a:pt x="1218501" y="95973"/>
                  </a:lnTo>
                  <a:lnTo>
                    <a:pt x="1202078" y="47963"/>
                  </a:lnTo>
                  <a:lnTo>
                    <a:pt x="1183690" y="0"/>
                  </a:lnTo>
                  <a:close/>
                </a:path>
              </a:pathLst>
            </a:custGeom>
            <a:solidFill>
              <a:srgbClr val="B5D6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4094232" y="3495665"/>
              <a:ext cx="1279525" cy="873125"/>
            </a:xfrm>
            <a:custGeom>
              <a:avLst/>
              <a:gdLst/>
              <a:ahLst/>
              <a:cxnLst/>
              <a:rect l="l" t="t" r="r" b="b"/>
              <a:pathLst>
                <a:path w="1279525" h="873125">
                  <a:moveTo>
                    <a:pt x="0" y="478243"/>
                  </a:moveTo>
                  <a:lnTo>
                    <a:pt x="1183690" y="0"/>
                  </a:lnTo>
                  <a:lnTo>
                    <a:pt x="1202078" y="47963"/>
                  </a:lnTo>
                  <a:lnTo>
                    <a:pt x="1218501" y="95973"/>
                  </a:lnTo>
                  <a:lnTo>
                    <a:pt x="1232959" y="144034"/>
                  </a:lnTo>
                  <a:lnTo>
                    <a:pt x="1245454" y="192147"/>
                  </a:lnTo>
                  <a:lnTo>
                    <a:pt x="1255984" y="240316"/>
                  </a:lnTo>
                  <a:lnTo>
                    <a:pt x="1264550" y="288542"/>
                  </a:lnTo>
                  <a:lnTo>
                    <a:pt x="1271152" y="336829"/>
                  </a:lnTo>
                  <a:lnTo>
                    <a:pt x="1275790" y="385180"/>
                  </a:lnTo>
                  <a:lnTo>
                    <a:pt x="1278464" y="433597"/>
                  </a:lnTo>
                  <a:lnTo>
                    <a:pt x="1279174" y="482082"/>
                  </a:lnTo>
                  <a:lnTo>
                    <a:pt x="1277921" y="530638"/>
                  </a:lnTo>
                  <a:lnTo>
                    <a:pt x="1274704" y="579269"/>
                  </a:lnTo>
                  <a:lnTo>
                    <a:pt x="1269524" y="627976"/>
                  </a:lnTo>
                  <a:lnTo>
                    <a:pt x="1262380" y="676763"/>
                  </a:lnTo>
                  <a:lnTo>
                    <a:pt x="1253272" y="725632"/>
                  </a:lnTo>
                  <a:lnTo>
                    <a:pt x="1242201" y="774585"/>
                  </a:lnTo>
                  <a:lnTo>
                    <a:pt x="1229167" y="823626"/>
                  </a:lnTo>
                  <a:lnTo>
                    <a:pt x="1214170" y="872756"/>
                  </a:lnTo>
                  <a:lnTo>
                    <a:pt x="0" y="478243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4094232" y="2697254"/>
              <a:ext cx="1184275" cy="1276985"/>
            </a:xfrm>
            <a:custGeom>
              <a:avLst/>
              <a:gdLst/>
              <a:ahLst/>
              <a:cxnLst/>
              <a:rect l="l" t="t" r="r" b="b"/>
              <a:pathLst>
                <a:path w="1184275" h="1276985">
                  <a:moveTo>
                    <a:pt x="0" y="0"/>
                  </a:moveTo>
                  <a:lnTo>
                    <a:pt x="0" y="1276654"/>
                  </a:lnTo>
                  <a:lnTo>
                    <a:pt x="1183690" y="798410"/>
                  </a:lnTo>
                  <a:lnTo>
                    <a:pt x="1164154" y="752407"/>
                  </a:lnTo>
                  <a:lnTo>
                    <a:pt x="1143204" y="707568"/>
                  </a:lnTo>
                  <a:lnTo>
                    <a:pt x="1120867" y="663911"/>
                  </a:lnTo>
                  <a:lnTo>
                    <a:pt x="1097174" y="621457"/>
                  </a:lnTo>
                  <a:lnTo>
                    <a:pt x="1072153" y="580225"/>
                  </a:lnTo>
                  <a:lnTo>
                    <a:pt x="1045832" y="540235"/>
                  </a:lnTo>
                  <a:lnTo>
                    <a:pt x="1018241" y="501505"/>
                  </a:lnTo>
                  <a:lnTo>
                    <a:pt x="989409" y="464056"/>
                  </a:lnTo>
                  <a:lnTo>
                    <a:pt x="959364" y="427906"/>
                  </a:lnTo>
                  <a:lnTo>
                    <a:pt x="928135" y="393076"/>
                  </a:lnTo>
                  <a:lnTo>
                    <a:pt x="895751" y="359585"/>
                  </a:lnTo>
                  <a:lnTo>
                    <a:pt x="862241" y="327452"/>
                  </a:lnTo>
                  <a:lnTo>
                    <a:pt x="827634" y="296696"/>
                  </a:lnTo>
                  <a:lnTo>
                    <a:pt x="791959" y="267338"/>
                  </a:lnTo>
                  <a:lnTo>
                    <a:pt x="755243" y="239397"/>
                  </a:lnTo>
                  <a:lnTo>
                    <a:pt x="717518" y="212891"/>
                  </a:lnTo>
                  <a:lnTo>
                    <a:pt x="678810" y="187841"/>
                  </a:lnTo>
                  <a:lnTo>
                    <a:pt x="639150" y="164266"/>
                  </a:lnTo>
                  <a:lnTo>
                    <a:pt x="598565" y="142186"/>
                  </a:lnTo>
                  <a:lnTo>
                    <a:pt x="557085" y="121620"/>
                  </a:lnTo>
                  <a:lnTo>
                    <a:pt x="514739" y="102587"/>
                  </a:lnTo>
                  <a:lnTo>
                    <a:pt x="471555" y="85107"/>
                  </a:lnTo>
                  <a:lnTo>
                    <a:pt x="427563" y="69199"/>
                  </a:lnTo>
                  <a:lnTo>
                    <a:pt x="382790" y="54884"/>
                  </a:lnTo>
                  <a:lnTo>
                    <a:pt x="337267" y="42179"/>
                  </a:lnTo>
                  <a:lnTo>
                    <a:pt x="291021" y="31105"/>
                  </a:lnTo>
                  <a:lnTo>
                    <a:pt x="244083" y="21682"/>
                  </a:lnTo>
                  <a:lnTo>
                    <a:pt x="196479" y="13928"/>
                  </a:lnTo>
                  <a:lnTo>
                    <a:pt x="148241" y="7864"/>
                  </a:lnTo>
                  <a:lnTo>
                    <a:pt x="99395" y="3508"/>
                  </a:lnTo>
                  <a:lnTo>
                    <a:pt x="49972" y="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C2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4094232" y="2697254"/>
              <a:ext cx="1184275" cy="1276985"/>
            </a:xfrm>
            <a:custGeom>
              <a:avLst/>
              <a:gdLst/>
              <a:ahLst/>
              <a:cxnLst/>
              <a:rect l="l" t="t" r="r" b="b"/>
              <a:pathLst>
                <a:path w="1184275" h="1276985">
                  <a:moveTo>
                    <a:pt x="0" y="1276654"/>
                  </a:moveTo>
                  <a:lnTo>
                    <a:pt x="0" y="0"/>
                  </a:lnTo>
                  <a:lnTo>
                    <a:pt x="49972" y="880"/>
                  </a:lnTo>
                  <a:lnTo>
                    <a:pt x="99395" y="3508"/>
                  </a:lnTo>
                  <a:lnTo>
                    <a:pt x="148241" y="7864"/>
                  </a:lnTo>
                  <a:lnTo>
                    <a:pt x="196479" y="13928"/>
                  </a:lnTo>
                  <a:lnTo>
                    <a:pt x="244083" y="21682"/>
                  </a:lnTo>
                  <a:lnTo>
                    <a:pt x="291021" y="31105"/>
                  </a:lnTo>
                  <a:lnTo>
                    <a:pt x="337267" y="42179"/>
                  </a:lnTo>
                  <a:lnTo>
                    <a:pt x="382790" y="54884"/>
                  </a:lnTo>
                  <a:lnTo>
                    <a:pt x="427563" y="69199"/>
                  </a:lnTo>
                  <a:lnTo>
                    <a:pt x="471555" y="85107"/>
                  </a:lnTo>
                  <a:lnTo>
                    <a:pt x="514739" y="102587"/>
                  </a:lnTo>
                  <a:lnTo>
                    <a:pt x="557085" y="121620"/>
                  </a:lnTo>
                  <a:lnTo>
                    <a:pt x="598565" y="142186"/>
                  </a:lnTo>
                  <a:lnTo>
                    <a:pt x="639150" y="164266"/>
                  </a:lnTo>
                  <a:lnTo>
                    <a:pt x="678810" y="187841"/>
                  </a:lnTo>
                  <a:lnTo>
                    <a:pt x="717518" y="212891"/>
                  </a:lnTo>
                  <a:lnTo>
                    <a:pt x="755243" y="239397"/>
                  </a:lnTo>
                  <a:lnTo>
                    <a:pt x="791959" y="267338"/>
                  </a:lnTo>
                  <a:lnTo>
                    <a:pt x="827634" y="296696"/>
                  </a:lnTo>
                  <a:lnTo>
                    <a:pt x="862241" y="327452"/>
                  </a:lnTo>
                  <a:lnTo>
                    <a:pt x="895751" y="359585"/>
                  </a:lnTo>
                  <a:lnTo>
                    <a:pt x="928135" y="393076"/>
                  </a:lnTo>
                  <a:lnTo>
                    <a:pt x="959364" y="427906"/>
                  </a:lnTo>
                  <a:lnTo>
                    <a:pt x="989409" y="464056"/>
                  </a:lnTo>
                  <a:lnTo>
                    <a:pt x="1018241" y="501505"/>
                  </a:lnTo>
                  <a:lnTo>
                    <a:pt x="1045832" y="540235"/>
                  </a:lnTo>
                  <a:lnTo>
                    <a:pt x="1072153" y="580225"/>
                  </a:lnTo>
                  <a:lnTo>
                    <a:pt x="1097174" y="621457"/>
                  </a:lnTo>
                  <a:lnTo>
                    <a:pt x="1120867" y="663911"/>
                  </a:lnTo>
                  <a:lnTo>
                    <a:pt x="1143204" y="707568"/>
                  </a:lnTo>
                  <a:lnTo>
                    <a:pt x="1164154" y="752407"/>
                  </a:lnTo>
                  <a:lnTo>
                    <a:pt x="1183690" y="798410"/>
                  </a:lnTo>
                  <a:lnTo>
                    <a:pt x="0" y="1276654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3575996" y="2249234"/>
            <a:ext cx="10985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160" b="1">
                <a:solidFill>
                  <a:srgbClr val="66B3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335" b="1">
                <a:solidFill>
                  <a:srgbClr val="66B3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265" b="1">
                <a:solidFill>
                  <a:srgbClr val="66B3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12</a:t>
            </a:r>
            <a:r>
              <a:rPr dirty="0" u="sng" sz="1800" spc="-695" b="1">
                <a:solidFill>
                  <a:srgbClr val="66B3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66B3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T</a:t>
            </a:r>
            <a:r>
              <a:rPr dirty="0" u="sng" sz="900" spc="-6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ransports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183643" y="3761233"/>
            <a:ext cx="12179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50850" algn="l"/>
              </a:tabLst>
            </a:pPr>
            <a:r>
              <a:rPr dirty="0" u="sng" sz="1800" spc="-160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60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r>
              <a:rPr dirty="0" u="sng" sz="1800" spc="-430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11</a:t>
            </a:r>
            <a:r>
              <a:rPr dirty="0" u="sng" sz="1800" spc="-695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F</a:t>
            </a:r>
            <a:r>
              <a:rPr dirty="0" u="sng" sz="900" spc="-6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òrum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766899" y="2711232"/>
            <a:ext cx="15798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8285" algn="l"/>
              </a:tabLst>
            </a:pPr>
            <a:r>
              <a:rPr dirty="0" u="sng" sz="1800" spc="-16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6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r>
              <a:rPr dirty="0" u="sng" sz="1800" spc="-235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19</a:t>
            </a:r>
            <a:r>
              <a:rPr dirty="0" u="sng" sz="1800" spc="-695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2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Anell</a:t>
            </a:r>
            <a:r>
              <a:rPr dirty="0" u="sng" sz="900" spc="-7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Olímpic</a:t>
            </a:r>
            <a:r>
              <a:rPr dirty="0" u="sng" sz="900" spc="-7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</a:t>
            </a:r>
            <a:r>
              <a:rPr dirty="0" u="sng" sz="900" spc="-5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67900" y="2849232"/>
            <a:ext cx="125603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42695" algn="l"/>
              </a:tabLst>
            </a:pPr>
            <a:r>
              <a:rPr dirty="0" u="sng" sz="1800" spc="-105" b="1">
                <a:solidFill>
                  <a:srgbClr val="D2E5CB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2</a:t>
            </a:r>
            <a:r>
              <a:rPr dirty="0" u="sng" sz="1800" spc="-695" b="1">
                <a:solidFill>
                  <a:srgbClr val="D2E5CB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D2E5CB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Altre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582600" y="293005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61" y="0"/>
                </a:moveTo>
                <a:lnTo>
                  <a:pt x="2730" y="0"/>
                </a:lnTo>
                <a:lnTo>
                  <a:pt x="0" y="2730"/>
                </a:lnTo>
                <a:lnTo>
                  <a:pt x="0" y="9461"/>
                </a:lnTo>
                <a:lnTo>
                  <a:pt x="2730" y="12192"/>
                </a:lnTo>
                <a:lnTo>
                  <a:pt x="6096" y="12192"/>
                </a:lnTo>
                <a:lnTo>
                  <a:pt x="9461" y="12192"/>
                </a:lnTo>
                <a:lnTo>
                  <a:pt x="12192" y="9461"/>
                </a:lnTo>
                <a:lnTo>
                  <a:pt x="12192" y="2730"/>
                </a:lnTo>
                <a:lnTo>
                  <a:pt x="94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883893" y="4433233"/>
            <a:ext cx="136398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50645" algn="l"/>
              </a:tabLst>
            </a:pPr>
            <a:r>
              <a:rPr dirty="0" u="sng" sz="1800" spc="-340" b="1">
                <a:solidFill>
                  <a:srgbClr val="9ECA9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35" b="1">
                <a:solidFill>
                  <a:srgbClr val="9ECA9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56</a:t>
            </a:r>
            <a:r>
              <a:rPr dirty="0" u="sng" sz="1800" spc="-695" b="1">
                <a:solidFill>
                  <a:srgbClr val="9ECA9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9ECA9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Z</a:t>
            </a:r>
            <a:r>
              <a:rPr dirty="0" u="sng" sz="900" spc="-1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o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o</a:t>
            </a:r>
            <a:r>
              <a:rPr dirty="0" u="sng" sz="90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178146" y="10226909"/>
            <a:ext cx="249554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55" b="1">
                <a:solidFill>
                  <a:srgbClr val="3A3938"/>
                </a:solidFill>
                <a:latin typeface="Tahoma"/>
                <a:cs typeface="Tahoma"/>
              </a:rPr>
              <a:t>75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306-2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607300" y="5797234"/>
            <a:ext cx="54260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Comparació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-5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segregació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residus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entre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45" b="1">
                <a:solidFill>
                  <a:srgbClr val="706F6F"/>
                </a:solidFill>
                <a:latin typeface="Tahoma"/>
                <a:cs typeface="Tahoma"/>
              </a:rPr>
              <a:t>BSM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 i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Ajuntament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Barcelona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225" b="1">
                <a:solidFill>
                  <a:srgbClr val="706F6F"/>
                </a:solidFill>
                <a:latin typeface="Tahoma"/>
                <a:cs typeface="Tahoma"/>
              </a:rPr>
              <a:t>(%)</a:t>
            </a:r>
            <a:endParaRPr sz="1200">
              <a:latin typeface="Tahoma"/>
              <a:cs typeface="Tahoma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619999" y="6229134"/>
          <a:ext cx="5400040" cy="2978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2605"/>
                <a:gridCol w="1056640"/>
                <a:gridCol w="850900"/>
                <a:gridCol w="850900"/>
                <a:gridCol w="850900"/>
              </a:tblGrid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ipus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residu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673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Envasos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municipals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4292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239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Envasos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75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292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Vidre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municipals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4292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Vidre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292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Paper/cartró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municipals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292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Paper/cartró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4292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Matèria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orgànica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municipals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98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15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70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Matèria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orgànica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1498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40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Rebuig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municipals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98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70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71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69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Rebuig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75">
                          <a:latin typeface="Trebuchet MS"/>
                          <a:cs typeface="Trebuchet MS"/>
                        </a:rPr>
                        <a:t>BSM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514984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42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09245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46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63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985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72944"/>
            <a:ext cx="5426075" cy="1956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-45">
                <a:latin typeface="Trebuchet MS"/>
                <a:cs typeface="Trebuchet MS"/>
              </a:rPr>
              <a:t>L’economia </a:t>
            </a:r>
            <a:r>
              <a:rPr dirty="0" sz="1000" spc="-35">
                <a:latin typeface="Trebuchet MS"/>
                <a:cs typeface="Trebuchet MS"/>
              </a:rPr>
              <a:t>circular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punts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2018. </a:t>
            </a:r>
            <a:r>
              <a:rPr dirty="0" sz="1000" spc="-40">
                <a:latin typeface="Trebuchet MS"/>
                <a:cs typeface="Trebuchet MS"/>
              </a:rPr>
              <a:t>Concretament,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30">
                <a:latin typeface="Trebuchet MS"/>
                <a:cs typeface="Trebuchet MS"/>
              </a:rPr>
              <a:t>començat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prevenció </a:t>
            </a:r>
            <a:r>
              <a:rPr dirty="0" sz="1000" spc="-25">
                <a:latin typeface="Trebuchet MS"/>
                <a:cs typeface="Trebuchet MS"/>
              </a:rPr>
              <a:t>de residus, </a:t>
            </a:r>
            <a:r>
              <a:rPr dirty="0" sz="1000" spc="-15">
                <a:latin typeface="Trebuchet MS"/>
                <a:cs typeface="Trebuchet MS"/>
              </a:rPr>
              <a:t>on </a:t>
            </a:r>
            <a:r>
              <a:rPr dirty="0" sz="1000" spc="-55">
                <a:latin typeface="Trebuchet MS"/>
                <a:cs typeface="Trebuchet MS"/>
              </a:rPr>
              <a:t>l’esforç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0">
                <a:latin typeface="Trebuchet MS"/>
                <a:cs typeface="Trebuchet MS"/>
              </a:rPr>
              <a:t>concentrat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">
                <a:latin typeface="Trebuchet MS"/>
                <a:cs typeface="Trebuchet MS"/>
              </a:rPr>
              <a:t>passar </a:t>
            </a:r>
            <a:r>
              <a:rPr dirty="0" sz="1000" spc="-25">
                <a:latin typeface="Trebuchet MS"/>
                <a:cs typeface="Trebuchet MS"/>
              </a:rPr>
              <a:t>d’accions </a:t>
            </a:r>
            <a:r>
              <a:rPr dirty="0" sz="1000" spc="-20">
                <a:latin typeface="Trebuchet MS"/>
                <a:cs typeface="Trebuchet MS"/>
              </a:rPr>
              <a:t>puntuals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35">
                <a:latin typeface="Trebuchet MS"/>
                <a:cs typeface="Trebuchet MS"/>
              </a:rPr>
              <a:t>procedimentar </a:t>
            </a:r>
            <a:r>
              <a:rPr dirty="0" sz="1000" spc="-30">
                <a:latin typeface="Trebuchet MS"/>
                <a:cs typeface="Trebuchet MS"/>
              </a:rPr>
              <a:t> els </a:t>
            </a:r>
            <a:r>
              <a:rPr dirty="0" sz="1000" spc="-35">
                <a:latin typeface="Trebuchet MS"/>
                <a:cs typeface="Trebuchet MS"/>
              </a:rPr>
              <a:t>circuits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reutilització</a:t>
            </a:r>
            <a:r>
              <a:rPr dirty="0" sz="1000" spc="1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optimitzar-ne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resultats. </a:t>
            </a:r>
            <a:r>
              <a:rPr dirty="0" sz="1000" spc="-2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establert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metodologia </a:t>
            </a:r>
            <a:r>
              <a:rPr dirty="0" sz="1000" spc="-20">
                <a:latin typeface="Trebuchet MS"/>
                <a:cs typeface="Trebuchet MS"/>
              </a:rPr>
              <a:t>comuna, </a:t>
            </a:r>
            <a:r>
              <a:rPr dirty="0" sz="1000" spc="-15">
                <a:latin typeface="Trebuchet MS"/>
                <a:cs typeface="Trebuchet MS"/>
              </a:rPr>
              <a:t> 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40">
                <a:latin typeface="Trebuchet MS"/>
                <a:cs typeface="Trebuchet MS"/>
              </a:rPr>
              <a:t>sortida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elements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abans </a:t>
            </a:r>
            <a:r>
              <a:rPr dirty="0" sz="1000" spc="-25">
                <a:latin typeface="Trebuchet MS"/>
                <a:cs typeface="Trebuchet MS"/>
              </a:rPr>
              <a:t>haurien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residu;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aconseguit </a:t>
            </a:r>
            <a:r>
              <a:rPr dirty="0" sz="1000" spc="-5">
                <a:latin typeface="Trebuchet MS"/>
                <a:cs typeface="Trebuchet MS"/>
              </a:rPr>
              <a:t>passar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60">
                <a:latin typeface="Trebuchet MS"/>
                <a:cs typeface="Trebuchet MS"/>
              </a:rPr>
              <a:t>linealitat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transversalitat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60">
                <a:latin typeface="Trebuchet MS"/>
                <a:cs typeface="Trebuchet MS"/>
              </a:rPr>
              <a:t>afavorit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l’entorn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proper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n’ha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pres</a:t>
            </a:r>
            <a:r>
              <a:rPr dirty="0" sz="1000" spc="-25">
                <a:latin typeface="Trebuchet MS"/>
                <a:cs typeface="Trebuchet MS"/>
              </a:rPr>
              <a:t> consciència.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35">
                <a:latin typeface="Trebuchet MS"/>
                <a:cs typeface="Trebuchet MS"/>
              </a:rPr>
              <a:t> s’ha donat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segona</a:t>
            </a:r>
            <a:r>
              <a:rPr dirty="0" sz="1000" spc="-35">
                <a:latin typeface="Trebuchet MS"/>
                <a:cs typeface="Trebuchet MS"/>
              </a:rPr>
              <a:t> vida</a:t>
            </a:r>
            <a:r>
              <a:rPr dirty="0" sz="1000" spc="-30">
                <a:latin typeface="Trebuchet MS"/>
                <a:cs typeface="Trebuchet MS"/>
              </a:rPr>
              <a:t> 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3.100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objectes,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100.000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euros,</a:t>
            </a:r>
            <a:r>
              <a:rPr dirty="0" sz="1000" spc="-25">
                <a:latin typeface="Trebuchet MS"/>
                <a:cs typeface="Trebuchet MS"/>
              </a:rPr>
              <a:t> dels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5">
                <a:latin typeface="Trebuchet MS"/>
                <a:cs typeface="Trebuchet MS"/>
              </a:rPr>
              <a:t> s’han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beneficiat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66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618.000</a:t>
            </a:r>
            <a:r>
              <a:rPr dirty="0" sz="1000" spc="-25">
                <a:latin typeface="Trebuchet MS"/>
                <a:cs typeface="Trebuchet MS"/>
              </a:rPr>
              <a:t> persones.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35">
                <a:latin typeface="Trebuchet MS"/>
                <a:cs typeface="Trebuchet MS"/>
              </a:rPr>
              <a:t>Internament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reutilització,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exemple,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45">
                <a:latin typeface="Trebuchet MS"/>
                <a:cs typeface="Trebuchet MS"/>
              </a:rPr>
              <a:t>l’enriquiment </a:t>
            </a:r>
            <a:r>
              <a:rPr dirty="0" sz="1000" spc="-40">
                <a:latin typeface="Trebuchet MS"/>
                <a:cs typeface="Trebuchet MS"/>
              </a:rPr>
              <a:t>ambiental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0">
                <a:latin typeface="Trebuchet MS"/>
                <a:cs typeface="Trebuchet MS"/>
              </a:rPr>
              <a:t>als </a:t>
            </a:r>
            <a:r>
              <a:rPr dirty="0" sz="1000" spc="-30">
                <a:latin typeface="Trebuchet MS"/>
                <a:cs typeface="Trebuchet MS"/>
              </a:rPr>
              <a:t>ani-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mals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Zoo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l’existència</a:t>
            </a:r>
            <a:r>
              <a:rPr dirty="0" sz="1000" spc="-25">
                <a:latin typeface="Trebuchet MS"/>
                <a:cs typeface="Trebuchet MS"/>
              </a:rPr>
              <a:t> dels anomenats </a:t>
            </a:r>
            <a:r>
              <a:rPr dirty="0" sz="1000" spc="-40" i="1">
                <a:latin typeface="Trebuchet MS"/>
                <a:cs typeface="Trebuchet MS"/>
              </a:rPr>
              <a:t>biotroncs</a:t>
            </a:r>
            <a:r>
              <a:rPr dirty="0" sz="1000" spc="-40"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78146" y="10226909"/>
            <a:ext cx="249554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55" b="1">
                <a:solidFill>
                  <a:srgbClr val="3A3938"/>
                </a:solidFill>
                <a:latin typeface="Tahoma"/>
                <a:cs typeface="Tahoma"/>
              </a:rPr>
              <a:t>75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306-2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7299" y="9576273"/>
            <a:ext cx="5794375" cy="898525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20650" marR="405130" indent="-108585">
              <a:lnSpc>
                <a:spcPct val="104200"/>
              </a:lnSpc>
              <a:spcBef>
                <a:spcPts val="60"/>
              </a:spcBef>
            </a:pPr>
            <a:r>
              <a:rPr dirty="0" sz="800" spc="105">
                <a:latin typeface="Trebuchet MS"/>
                <a:cs typeface="Trebuchet MS"/>
              </a:rPr>
              <a:t>*</a:t>
            </a:r>
            <a:r>
              <a:rPr dirty="0" sz="800" spc="11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Les </a:t>
            </a:r>
            <a:r>
              <a:rPr dirty="0" sz="800" spc="-30">
                <a:latin typeface="Trebuchet MS"/>
                <a:cs typeface="Trebuchet MS"/>
              </a:rPr>
              <a:t>diferències </a:t>
            </a:r>
            <a:r>
              <a:rPr dirty="0" sz="800" spc="-20">
                <a:latin typeface="Trebuchet MS"/>
                <a:cs typeface="Trebuchet MS"/>
              </a:rPr>
              <a:t>de </a:t>
            </a:r>
            <a:r>
              <a:rPr dirty="0" sz="800" spc="-10">
                <a:latin typeface="Trebuchet MS"/>
                <a:cs typeface="Trebuchet MS"/>
              </a:rPr>
              <a:t>dades </a:t>
            </a:r>
            <a:r>
              <a:rPr dirty="0" sz="800" spc="-45">
                <a:latin typeface="Trebuchet MS"/>
                <a:cs typeface="Trebuchet MS"/>
              </a:rPr>
              <a:t>entre </a:t>
            </a:r>
            <a:r>
              <a:rPr dirty="0" sz="800" spc="-25">
                <a:latin typeface="Trebuchet MS"/>
                <a:cs typeface="Trebuchet MS"/>
              </a:rPr>
              <a:t>memòries </a:t>
            </a:r>
            <a:r>
              <a:rPr dirty="0" sz="800" spc="-15">
                <a:latin typeface="Trebuchet MS"/>
                <a:cs typeface="Trebuchet MS"/>
              </a:rPr>
              <a:t>responen </a:t>
            </a:r>
            <a:r>
              <a:rPr dirty="0" sz="800" spc="-25">
                <a:latin typeface="Trebuchet MS"/>
                <a:cs typeface="Trebuchet MS"/>
              </a:rPr>
              <a:t>a </a:t>
            </a:r>
            <a:r>
              <a:rPr dirty="0" sz="800" spc="-5">
                <a:latin typeface="Trebuchet MS"/>
                <a:cs typeface="Trebuchet MS"/>
              </a:rPr>
              <a:t>una </a:t>
            </a:r>
            <a:r>
              <a:rPr dirty="0" sz="800" spc="-35">
                <a:latin typeface="Trebuchet MS"/>
                <a:cs typeface="Trebuchet MS"/>
              </a:rPr>
              <a:t>actualització </a:t>
            </a:r>
            <a:r>
              <a:rPr dirty="0" sz="800" spc="-20">
                <a:latin typeface="Trebuchet MS"/>
                <a:cs typeface="Trebuchet MS"/>
              </a:rPr>
              <a:t>de </a:t>
            </a:r>
            <a:r>
              <a:rPr dirty="0" sz="800" spc="-10">
                <a:latin typeface="Trebuchet MS"/>
                <a:cs typeface="Trebuchet MS"/>
              </a:rPr>
              <a:t>dades </a:t>
            </a:r>
            <a:r>
              <a:rPr dirty="0" sz="800" spc="-30">
                <a:latin typeface="Trebuchet MS"/>
                <a:cs typeface="Trebuchet MS"/>
              </a:rPr>
              <a:t>per </a:t>
            </a:r>
            <a:r>
              <a:rPr dirty="0" sz="800" spc="-45">
                <a:latin typeface="Trebuchet MS"/>
                <a:cs typeface="Trebuchet MS"/>
              </a:rPr>
              <a:t>part </a:t>
            </a:r>
            <a:r>
              <a:rPr dirty="0" sz="800" spc="-35">
                <a:latin typeface="Trebuchet MS"/>
                <a:cs typeface="Trebuchet MS"/>
              </a:rPr>
              <a:t>del </a:t>
            </a:r>
            <a:r>
              <a:rPr dirty="0" sz="800" spc="-30">
                <a:latin typeface="Trebuchet MS"/>
                <a:cs typeface="Trebuchet MS"/>
              </a:rPr>
              <a:t>gestor </a:t>
            </a:r>
            <a:r>
              <a:rPr dirty="0" sz="800" spc="-40">
                <a:latin typeface="Trebuchet MS"/>
                <a:cs typeface="Trebuchet MS"/>
              </a:rPr>
              <a:t>energètic, </a:t>
            </a:r>
            <a:r>
              <a:rPr dirty="0" sz="800" spc="-25">
                <a:latin typeface="Trebuchet MS"/>
                <a:cs typeface="Trebuchet MS"/>
              </a:rPr>
              <a:t>a </a:t>
            </a:r>
            <a:r>
              <a:rPr dirty="0" sz="800" spc="-40">
                <a:latin typeface="Trebuchet MS"/>
                <a:cs typeface="Trebuchet MS"/>
              </a:rPr>
              <a:t>la </a:t>
            </a:r>
            <a:r>
              <a:rPr dirty="0" sz="800" spc="-3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incorporació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dels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valors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geotèrmia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55">
                <a:latin typeface="Trebuchet MS"/>
                <a:cs typeface="Trebuchet MS"/>
              </a:rPr>
              <a:t>i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les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emissions </a:t>
            </a:r>
            <a:r>
              <a:rPr dirty="0" sz="800" spc="-40">
                <a:latin typeface="Trebuchet MS"/>
                <a:cs typeface="Trebuchet MS"/>
              </a:rPr>
              <a:t>fugitives,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utilització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del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mix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35">
                <a:latin typeface="Trebuchet MS"/>
                <a:cs typeface="Trebuchet MS"/>
              </a:rPr>
              <a:t>comercialitzadora</a:t>
            </a:r>
            <a:r>
              <a:rPr dirty="0" sz="800" spc="-15">
                <a:latin typeface="Trebuchet MS"/>
                <a:cs typeface="Trebuchet MS"/>
              </a:rPr>
              <a:t> en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 </a:t>
            </a:r>
            <a:r>
              <a:rPr dirty="0" sz="800" spc="-45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càlcul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d’emissions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5">
                <a:latin typeface="Trebuchet MS"/>
                <a:cs typeface="Trebuchet MS"/>
              </a:rPr>
              <a:t>i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la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40">
                <a:latin typeface="Trebuchet MS"/>
                <a:cs typeface="Trebuchet MS"/>
              </a:rPr>
              <a:t>millora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en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0">
                <a:latin typeface="Trebuchet MS"/>
                <a:cs typeface="Trebuchet MS"/>
              </a:rPr>
              <a:t>el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detall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</a:t>
            </a:r>
            <a:r>
              <a:rPr dirty="0" sz="800" spc="-10">
                <a:latin typeface="Trebuchet MS"/>
                <a:cs typeface="Trebuchet MS"/>
              </a:rPr>
              <a:t> residus </a:t>
            </a:r>
            <a:r>
              <a:rPr dirty="0" sz="800" spc="-45">
                <a:latin typeface="Trebuchet MS"/>
                <a:cs typeface="Trebuchet MS"/>
              </a:rPr>
              <a:t>recollits.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5">
                <a:latin typeface="Trebuchet MS"/>
                <a:cs typeface="Trebuchet MS"/>
              </a:rPr>
              <a:t>Amb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15">
                <a:latin typeface="Trebuchet MS"/>
                <a:cs typeface="Trebuchet MS"/>
              </a:rPr>
              <a:t>aquestes </a:t>
            </a:r>
            <a:r>
              <a:rPr dirty="0" sz="800" spc="-25">
                <a:latin typeface="Trebuchet MS"/>
                <a:cs typeface="Trebuchet MS"/>
              </a:rPr>
              <a:t>puntualitzacions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>
                <a:latin typeface="Trebuchet MS"/>
                <a:cs typeface="Trebuchet MS"/>
              </a:rPr>
              <a:t>ens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25">
                <a:latin typeface="Trebuchet MS"/>
                <a:cs typeface="Trebuchet MS"/>
              </a:rPr>
              <a:t>acostem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5">
                <a:latin typeface="Trebuchet MS"/>
                <a:cs typeface="Trebuchet MS"/>
              </a:rPr>
              <a:t>més</a:t>
            </a:r>
            <a:r>
              <a:rPr dirty="0" sz="800" spc="-1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als</a:t>
            </a:r>
            <a:r>
              <a:rPr dirty="0" sz="800" spc="-10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valors </a:t>
            </a:r>
            <a:r>
              <a:rPr dirty="0" sz="800" spc="-225">
                <a:latin typeface="Trebuchet MS"/>
                <a:cs typeface="Trebuchet MS"/>
              </a:rPr>
              <a:t> </a:t>
            </a:r>
            <a:r>
              <a:rPr dirty="0" sz="800" spc="-30">
                <a:latin typeface="Trebuchet MS"/>
                <a:cs typeface="Trebuchet MS"/>
              </a:rPr>
              <a:t>reals</a:t>
            </a:r>
            <a:r>
              <a:rPr dirty="0" sz="800" spc="-25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dels </a:t>
            </a:r>
            <a:r>
              <a:rPr dirty="0" sz="800" spc="-30">
                <a:latin typeface="Trebuchet MS"/>
                <a:cs typeface="Trebuchet MS"/>
              </a:rPr>
              <a:t>elements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10">
                <a:latin typeface="Trebuchet MS"/>
                <a:cs typeface="Trebuchet MS"/>
              </a:rPr>
              <a:t>que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-45">
                <a:latin typeface="Trebuchet MS"/>
                <a:cs typeface="Trebuchet MS"/>
              </a:rPr>
              <a:t>emet</a:t>
            </a:r>
            <a:r>
              <a:rPr dirty="0" sz="800" spc="-20">
                <a:latin typeface="Trebuchet MS"/>
                <a:cs typeface="Trebuchet MS"/>
              </a:rPr>
              <a:t> </a:t>
            </a:r>
            <a:r>
              <a:rPr dirty="0" sz="800" spc="40">
                <a:latin typeface="Trebuchet MS"/>
                <a:cs typeface="Trebuchet MS"/>
              </a:rPr>
              <a:t>BSM.</a:t>
            </a:r>
            <a:endParaRPr sz="8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Trebuchet MS"/>
              <a:cs typeface="Trebuchet MS"/>
            </a:endParaRPr>
          </a:p>
          <a:p>
            <a:pPr marL="3417570">
              <a:lnSpc>
                <a:spcPct val="100000"/>
              </a:lnSpc>
              <a:tabLst>
                <a:tab pos="558355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305-1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78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89200" y="1419174"/>
            <a:ext cx="6557009" cy="610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130300">
              <a:lnSpc>
                <a:spcPct val="100000"/>
              </a:lnSpc>
              <a:spcBef>
                <a:spcPts val="100"/>
              </a:spcBef>
            </a:pPr>
            <a:r>
              <a:rPr dirty="0" sz="1600" spc="-35" b="1">
                <a:solidFill>
                  <a:srgbClr val="66B364"/>
                </a:solidFill>
                <a:latin typeface="Tahoma"/>
                <a:cs typeface="Tahoma"/>
              </a:rPr>
              <a:t>Canvi</a:t>
            </a:r>
            <a:r>
              <a:rPr dirty="0" sz="1600" spc="-14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1600" spc="-50" b="1">
                <a:solidFill>
                  <a:srgbClr val="66B364"/>
                </a:solidFill>
                <a:latin typeface="Tahoma"/>
                <a:cs typeface="Tahoma"/>
              </a:rPr>
              <a:t>climàtic</a:t>
            </a:r>
            <a:endParaRPr sz="1600">
              <a:latin typeface="Tahoma"/>
              <a:cs typeface="Tahoma"/>
            </a:endParaRPr>
          </a:p>
          <a:p>
            <a:pPr algn="just" marL="1130300" marR="17780">
              <a:lnSpc>
                <a:spcPct val="112500"/>
              </a:lnSpc>
              <a:spcBef>
                <a:spcPts val="101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canvi climàtic*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50">
                <a:latin typeface="Trebuchet MS"/>
                <a:cs typeface="Trebuchet MS"/>
              </a:rPr>
              <a:t>tema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esdevé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canvi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climàtic,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0">
                <a:latin typeface="Trebuchet MS"/>
                <a:cs typeface="Trebuchet MS"/>
              </a:rPr>
              <a:t>realitat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">
                <a:latin typeface="Trebuchet MS"/>
                <a:cs typeface="Trebuchet MS"/>
              </a:rPr>
              <a:t>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5">
                <a:latin typeface="Trebuchet MS"/>
                <a:cs typeface="Trebuchet MS"/>
              </a:rPr>
              <a:t>assumida </a:t>
            </a:r>
            <a:r>
              <a:rPr dirty="0" sz="1000" spc="-25">
                <a:latin typeface="Trebuchet MS"/>
                <a:cs typeface="Trebuchet MS"/>
              </a:rPr>
              <a:t>pels nostres </a:t>
            </a:r>
            <a:r>
              <a:rPr dirty="0" sz="1000" spc="-35">
                <a:latin typeface="Trebuchet MS"/>
                <a:cs typeface="Trebuchet MS"/>
              </a:rPr>
              <a:t>impactes,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treballa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través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40">
                <a:latin typeface="Trebuchet MS"/>
                <a:cs typeface="Trebuchet MS"/>
              </a:rPr>
              <a:t>Clima,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oportunitat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5">
                <a:latin typeface="Trebuchet MS"/>
                <a:cs typeface="Trebuchet MS"/>
              </a:rPr>
              <a:t>suma </a:t>
            </a:r>
            <a:r>
              <a:rPr dirty="0" sz="1000" spc="-25">
                <a:latin typeface="Trebuchet MS"/>
                <a:cs typeface="Trebuchet MS"/>
              </a:rPr>
              <a:t>esforços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contribueix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Barcelona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5">
                <a:latin typeface="Trebuchet MS"/>
                <a:cs typeface="Trebuchet MS"/>
              </a:rPr>
              <a:t>ciutat </a:t>
            </a:r>
            <a:r>
              <a:rPr dirty="0" sz="1000" spc="-10">
                <a:latin typeface="Trebuchet MS"/>
                <a:cs typeface="Trebuchet MS"/>
              </a:rPr>
              <a:t>menys 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vulnerable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equitativa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participativa.</a:t>
            </a:r>
            <a:endParaRPr sz="1000">
              <a:latin typeface="Trebuchet MS"/>
              <a:cs typeface="Trebuchet MS"/>
            </a:endParaRPr>
          </a:p>
          <a:p>
            <a:pPr algn="just" marL="1130300" marR="177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D’acord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guies </a:t>
            </a:r>
            <a:r>
              <a:rPr dirty="0" sz="1000" spc="-30">
                <a:latin typeface="Trebuchet MS"/>
                <a:cs typeface="Trebuchet MS"/>
              </a:rPr>
              <a:t>pràctiques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0">
                <a:latin typeface="Trebuchet MS"/>
                <a:cs typeface="Trebuchet MS"/>
              </a:rPr>
              <a:t>càlcul </a:t>
            </a:r>
            <a:r>
              <a:rPr dirty="0" sz="1000" spc="-25">
                <a:latin typeface="Trebuchet MS"/>
                <a:cs typeface="Trebuchet MS"/>
              </a:rPr>
              <a:t>d’emissions de </a:t>
            </a:r>
            <a:r>
              <a:rPr dirty="0" sz="1000">
                <a:latin typeface="Trebuchet MS"/>
                <a:cs typeface="Trebuchet MS"/>
              </a:rPr>
              <a:t>gasos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efecte </a:t>
            </a:r>
            <a:r>
              <a:rPr dirty="0" sz="1000" spc="-40">
                <a:latin typeface="Trebuchet MS"/>
                <a:cs typeface="Trebuchet MS"/>
              </a:rPr>
              <a:t>d’hivernacle </a:t>
            </a:r>
            <a:r>
              <a:rPr dirty="0" sz="1000">
                <a:latin typeface="Trebuchet MS"/>
                <a:cs typeface="Trebuchet MS"/>
              </a:rPr>
              <a:t>(GEH)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calculadores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associades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l’Oficina</a:t>
            </a:r>
            <a:r>
              <a:rPr dirty="0" sz="1000" spc="-35">
                <a:latin typeface="Trebuchet MS"/>
                <a:cs typeface="Trebuchet MS"/>
              </a:rPr>
              <a:t> Catalana</a:t>
            </a:r>
            <a:r>
              <a:rPr dirty="0" sz="1000" spc="-40">
                <a:latin typeface="Trebuchet MS"/>
                <a:cs typeface="Trebuchet MS"/>
              </a:rPr>
              <a:t> 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Canvi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Climàtic,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elaborem </a:t>
            </a:r>
            <a:r>
              <a:rPr dirty="0" sz="1000" spc="-60">
                <a:latin typeface="Trebuchet MS"/>
                <a:cs typeface="Trebuchet MS"/>
              </a:rPr>
              <a:t>l’inventari</a:t>
            </a:r>
            <a:r>
              <a:rPr dirty="0" sz="1000" spc="-40">
                <a:latin typeface="Trebuchet MS"/>
                <a:cs typeface="Trebuchet MS"/>
              </a:rPr>
              <a:t> d’emis-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5">
                <a:latin typeface="Trebuchet MS"/>
                <a:cs typeface="Trebuchet MS"/>
              </a:rPr>
              <a:t>GEH </a:t>
            </a:r>
            <a:r>
              <a:rPr dirty="0" sz="1000" spc="-10">
                <a:latin typeface="Trebuchet MS"/>
                <a:cs typeface="Trebuchet MS"/>
              </a:rPr>
              <a:t>associades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45">
                <a:latin typeface="Trebuchet MS"/>
                <a:cs typeface="Trebuchet MS"/>
              </a:rPr>
              <a:t>concret,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efectuar </a:t>
            </a:r>
            <a:r>
              <a:rPr dirty="0" sz="1000" spc="-55">
                <a:latin typeface="Trebuchet MS"/>
                <a:cs typeface="Trebuchet MS"/>
              </a:rPr>
              <a:t>l’estimació, </a:t>
            </a:r>
            <a:r>
              <a:rPr dirty="0" sz="1000" spc="-45">
                <a:latin typeface="Trebuchet MS"/>
                <a:cs typeface="Trebuchet MS"/>
              </a:rPr>
              <a:t>tenim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compte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30">
                <a:latin typeface="Trebuchet MS"/>
                <a:cs typeface="Trebuchet MS"/>
              </a:rPr>
              <a:t>derivades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45">
                <a:latin typeface="Trebuchet MS"/>
                <a:cs typeface="Trebuchet MS"/>
              </a:rPr>
              <a:t>energètic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50">
                <a:latin typeface="Trebuchet MS"/>
                <a:cs typeface="Trebuchet MS"/>
              </a:rPr>
              <a:t>transport,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35">
                <a:latin typeface="Trebuchet MS"/>
                <a:cs typeface="Trebuchet MS"/>
              </a:rPr>
              <a:t>difoses,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15">
                <a:latin typeface="Trebuchet MS"/>
                <a:cs typeface="Trebuchet MS"/>
              </a:rPr>
              <a:t>residus </a:t>
            </a:r>
            <a:r>
              <a:rPr dirty="0" sz="1000" spc="-20">
                <a:latin typeface="Trebuchet MS"/>
                <a:cs typeface="Trebuchet MS"/>
              </a:rPr>
              <a:t>municipals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30">
                <a:latin typeface="Trebuchet MS"/>
                <a:cs typeface="Trebuchet MS"/>
              </a:rPr>
              <a:t>derivades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l’aigua. </a:t>
            </a:r>
            <a:r>
              <a:rPr dirty="0" sz="1000" spc="-5">
                <a:latin typeface="Trebuchet MS"/>
                <a:cs typeface="Trebuchet MS"/>
              </a:rPr>
              <a:t>Quan </a:t>
            </a:r>
            <a:r>
              <a:rPr dirty="0" sz="1000" spc="-35">
                <a:latin typeface="Trebuchet MS"/>
                <a:cs typeface="Trebuchet MS"/>
              </a:rPr>
              <a:t>parlem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5">
                <a:latin typeface="Trebuchet MS"/>
                <a:cs typeface="Trebuchet MS"/>
              </a:rPr>
              <a:t>GEH 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55">
                <a:latin typeface="Trebuchet MS"/>
                <a:cs typeface="Trebuchet MS"/>
              </a:rPr>
              <a:t>referim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diòxid </a:t>
            </a:r>
            <a:r>
              <a:rPr dirty="0" sz="1000" spc="-25">
                <a:latin typeface="Trebuchet MS"/>
                <a:cs typeface="Trebuchet MS"/>
              </a:rPr>
              <a:t>de carboni </a:t>
            </a:r>
            <a:r>
              <a:rPr dirty="0" sz="1000" spc="-40">
                <a:latin typeface="Trebuchet MS"/>
                <a:cs typeface="Trebuchet MS"/>
              </a:rPr>
              <a:t>equivalent </a:t>
            </a:r>
            <a:r>
              <a:rPr dirty="0" sz="1000" spc="-25">
                <a:latin typeface="Trebuchet MS"/>
                <a:cs typeface="Trebuchet MS"/>
              </a:rPr>
              <a:t>(CO2-e),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inclou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5">
                <a:latin typeface="Trebuchet MS"/>
                <a:cs typeface="Trebuchet MS"/>
              </a:rPr>
              <a:t>sis </a:t>
            </a:r>
            <a:r>
              <a:rPr dirty="0" sz="1000">
                <a:latin typeface="Trebuchet MS"/>
                <a:cs typeface="Trebuchet MS"/>
              </a:rPr>
              <a:t>gasos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efecte </a:t>
            </a:r>
            <a:r>
              <a:rPr dirty="0" sz="1000" spc="-40">
                <a:latin typeface="Trebuchet MS"/>
                <a:cs typeface="Trebuchet MS"/>
              </a:rPr>
              <a:t>d’hivernacle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recull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40">
                <a:latin typeface="Trebuchet MS"/>
                <a:cs typeface="Trebuchet MS"/>
              </a:rPr>
              <a:t>Protocol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Kyoto: </a:t>
            </a:r>
            <a:r>
              <a:rPr dirty="0" sz="1000" spc="-40">
                <a:latin typeface="Trebuchet MS"/>
                <a:cs typeface="Trebuchet MS"/>
              </a:rPr>
              <a:t>diòxid </a:t>
            </a:r>
            <a:r>
              <a:rPr dirty="0" sz="1000" spc="-25">
                <a:latin typeface="Trebuchet MS"/>
                <a:cs typeface="Trebuchet MS"/>
              </a:rPr>
              <a:t>de carboni </a:t>
            </a:r>
            <a:r>
              <a:rPr dirty="0" sz="1000" spc="-20">
                <a:latin typeface="Trebuchet MS"/>
                <a:cs typeface="Trebuchet MS"/>
              </a:rPr>
              <a:t>(CO2), </a:t>
            </a:r>
            <a:r>
              <a:rPr dirty="0" sz="1000" spc="-50">
                <a:latin typeface="Trebuchet MS"/>
                <a:cs typeface="Trebuchet MS"/>
              </a:rPr>
              <a:t>metà </a:t>
            </a:r>
            <a:r>
              <a:rPr dirty="0" sz="1000" spc="-10">
                <a:latin typeface="Trebuchet MS"/>
                <a:cs typeface="Trebuchet MS"/>
              </a:rPr>
              <a:t>(CH4), </a:t>
            </a:r>
            <a:r>
              <a:rPr dirty="0" sz="1000" spc="-40">
                <a:latin typeface="Trebuchet MS"/>
                <a:cs typeface="Trebuchet MS"/>
              </a:rPr>
              <a:t>òxid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nitrogen </a:t>
            </a:r>
            <a:r>
              <a:rPr dirty="0" sz="1000" spc="-10">
                <a:latin typeface="Trebuchet MS"/>
                <a:cs typeface="Trebuchet MS"/>
              </a:rPr>
              <a:t>(N2O), </a:t>
            </a:r>
            <a:r>
              <a:rPr dirty="0" sz="1000" spc="-35">
                <a:latin typeface="Trebuchet MS"/>
                <a:cs typeface="Trebuchet MS"/>
              </a:rPr>
              <a:t>hidro- </a:t>
            </a:r>
            <a:r>
              <a:rPr dirty="0" sz="1000" spc="-30">
                <a:latin typeface="Trebuchet MS"/>
                <a:cs typeface="Trebuchet MS"/>
              </a:rPr>
              <a:t> fluorocarburs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(HFC),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perfluorocarburs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(PFC)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hexafluorur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0">
                <a:latin typeface="Trebuchet MS"/>
                <a:cs typeface="Trebuchet MS"/>
              </a:rPr>
              <a:t>sofre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(SF6).</a:t>
            </a:r>
            <a:endParaRPr sz="1000">
              <a:latin typeface="Trebuchet MS"/>
              <a:cs typeface="Trebuchet MS"/>
            </a:endParaRPr>
          </a:p>
          <a:p>
            <a:pPr algn="just" marL="1130300" marR="177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seguiment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anomenades </a:t>
            </a:r>
            <a:r>
              <a:rPr dirty="0" sz="1000" spc="-45">
                <a:latin typeface="Trebuchet MS"/>
                <a:cs typeface="Trebuchet MS"/>
              </a:rPr>
              <a:t>petjades </a:t>
            </a:r>
            <a:r>
              <a:rPr dirty="0" sz="1000" spc="-25">
                <a:latin typeface="Trebuchet MS"/>
                <a:cs typeface="Trebuchet MS"/>
              </a:rPr>
              <a:t>de carboni </a:t>
            </a:r>
            <a:r>
              <a:rPr dirty="0" sz="1000" spc="-30">
                <a:latin typeface="Trebuchet MS"/>
                <a:cs typeface="Trebuchet MS"/>
              </a:rPr>
              <a:t>d’algunes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5">
                <a:latin typeface="Trebuchet MS"/>
                <a:cs typeface="Trebuchet MS"/>
              </a:rPr>
              <a:t>duu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 o </a:t>
            </a:r>
            <a:r>
              <a:rPr dirty="0" sz="1000" spc="-25">
                <a:latin typeface="Trebuchet MS"/>
                <a:cs typeface="Trebuchet MS"/>
              </a:rPr>
              <a:t>bé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element estratègic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requereix </a:t>
            </a:r>
            <a:r>
              <a:rPr dirty="0" sz="1000" spc="-35">
                <a:latin typeface="Trebuchet MS"/>
                <a:cs typeface="Trebuchet MS"/>
              </a:rPr>
              <a:t>seguiment.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compromesa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l’impacte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produeix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activitat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fa 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seves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mans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meiar-ho.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signants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75">
                <a:latin typeface="Trebuchet MS"/>
                <a:cs typeface="Trebuchet MS"/>
              </a:rPr>
              <a:t>+</a:t>
            </a:r>
            <a:r>
              <a:rPr dirty="0" sz="1000" spc="-35">
                <a:latin typeface="Trebuchet MS"/>
                <a:cs typeface="Trebuchet MS"/>
              </a:rPr>
              <a:t> Sostenible,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activa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seus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grups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treball,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Canvi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Climàtic,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objectiu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protegir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clima,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reduir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energètic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gasos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0">
                <a:latin typeface="Trebuchet MS"/>
                <a:cs typeface="Trebuchet MS"/>
              </a:rPr>
              <a:t>efecte </a:t>
            </a:r>
            <a:r>
              <a:rPr dirty="0" sz="1000" spc="-45">
                <a:latin typeface="Trebuchet MS"/>
                <a:cs typeface="Trebuchet MS"/>
              </a:rPr>
              <a:t>d’hivernacle,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prevenir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gestionar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conseqüències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canvi </a:t>
            </a:r>
            <a:r>
              <a:rPr dirty="0" sz="1000" spc="-50">
                <a:latin typeface="Trebuchet MS"/>
                <a:cs typeface="Trebuchet MS"/>
              </a:rPr>
              <a:t>climàtic,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enguany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refugis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climàtics.</a:t>
            </a:r>
            <a:endParaRPr sz="1000">
              <a:latin typeface="Trebuchet MS"/>
              <a:cs typeface="Trebuchet MS"/>
            </a:endParaRPr>
          </a:p>
          <a:p>
            <a:pPr algn="just" marL="1130300" marR="19050">
              <a:lnSpc>
                <a:spcPct val="112500"/>
              </a:lnSpc>
              <a:spcBef>
                <a:spcPts val="850"/>
              </a:spcBef>
            </a:pPr>
            <a:r>
              <a:rPr dirty="0" sz="1000">
                <a:latin typeface="Trebuchet MS"/>
                <a:cs typeface="Trebuchet MS"/>
              </a:rPr>
              <a:t>Alguns </a:t>
            </a:r>
            <a:r>
              <a:rPr dirty="0" sz="1000" spc="-40">
                <a:latin typeface="Trebuchet MS"/>
                <a:cs typeface="Trebuchet MS"/>
              </a:rPr>
              <a:t>reptes </a:t>
            </a:r>
            <a:r>
              <a:rPr dirty="0" sz="1000" spc="-30">
                <a:latin typeface="Trebuchet MS"/>
                <a:cs typeface="Trebuchet MS"/>
              </a:rPr>
              <a:t>ambientals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85">
                <a:latin typeface="Trebuchet MS"/>
                <a:cs typeface="Trebuchet MS"/>
              </a:rPr>
              <a:t>ja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40">
                <a:latin typeface="Trebuchet MS"/>
                <a:cs typeface="Trebuchet MS"/>
              </a:rPr>
              <a:t>alineats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reducció 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0">
                <a:latin typeface="Trebuchet MS"/>
                <a:cs typeface="Trebuchet MS"/>
              </a:rPr>
              <a:t>seva </a:t>
            </a:r>
            <a:r>
              <a:rPr dirty="0" sz="1000" spc="-55">
                <a:latin typeface="Trebuchet MS"/>
                <a:cs typeface="Trebuchet MS"/>
              </a:rPr>
              <a:t>petjada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carboni,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consulta’ls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rebuchet MS"/>
              <a:cs typeface="Trebuchet MS"/>
            </a:endParaRPr>
          </a:p>
          <a:p>
            <a:pPr algn="just" marL="1130300">
              <a:lnSpc>
                <a:spcPct val="100000"/>
              </a:lnSpc>
            </a:pPr>
            <a:r>
              <a:rPr dirty="0" sz="1400" spc="-55" b="1">
                <a:latin typeface="Tahoma"/>
                <a:cs typeface="Tahoma"/>
              </a:rPr>
              <a:t>Emissions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25" b="1">
                <a:latin typeface="Tahoma"/>
                <a:cs typeface="Tahoma"/>
              </a:rPr>
              <a:t>de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70" b="1">
                <a:latin typeface="Tahoma"/>
                <a:cs typeface="Tahoma"/>
              </a:rPr>
              <a:t>gasos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75" b="1">
                <a:latin typeface="Tahoma"/>
                <a:cs typeface="Tahoma"/>
              </a:rPr>
              <a:t>amb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30" b="1">
                <a:latin typeface="Tahoma"/>
                <a:cs typeface="Tahoma"/>
              </a:rPr>
              <a:t>efecte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d’hivernacle</a:t>
            </a:r>
            <a:r>
              <a:rPr dirty="0" sz="1400" spc="-120" b="1">
                <a:latin typeface="Tahoma"/>
                <a:cs typeface="Tahoma"/>
              </a:rPr>
              <a:t> </a:t>
            </a:r>
            <a:r>
              <a:rPr dirty="0" sz="1400" spc="-15" b="1">
                <a:latin typeface="Tahoma"/>
                <a:cs typeface="Tahoma"/>
              </a:rPr>
              <a:t>(GEH)</a:t>
            </a:r>
            <a:endParaRPr sz="1400">
              <a:latin typeface="Tahoma"/>
              <a:cs typeface="Tahoma"/>
            </a:endParaRPr>
          </a:p>
          <a:p>
            <a:pPr algn="just" marL="1130300" marR="18415">
              <a:lnSpc>
                <a:spcPct val="112500"/>
              </a:lnSpc>
              <a:spcBef>
                <a:spcPts val="489"/>
              </a:spcBef>
            </a:pP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5">
                <a:latin typeface="Trebuchet MS"/>
                <a:cs typeface="Trebuchet MS"/>
              </a:rPr>
              <a:t>GEH </a:t>
            </a:r>
            <a:r>
              <a:rPr dirty="0" sz="1000" spc="-10">
                <a:latin typeface="Trebuchet MS"/>
                <a:cs typeface="Trebuchet MS"/>
              </a:rPr>
              <a:t>associades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75">
                <a:latin typeface="Trebuchet MS"/>
                <a:cs typeface="Trebuchet MS"/>
              </a:rPr>
              <a:t>tal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20">
                <a:latin typeface="Trebuchet MS"/>
                <a:cs typeface="Trebuchet MS"/>
              </a:rPr>
              <a:t>diu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guia esmentada </a:t>
            </a:r>
            <a:r>
              <a:rPr dirty="0" sz="1000" spc="-50">
                <a:latin typeface="Trebuchet MS"/>
                <a:cs typeface="Trebuchet MS"/>
              </a:rPr>
              <a:t>anteriorment,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5">
                <a:latin typeface="Trebuchet MS"/>
                <a:cs typeface="Trebuchet MS"/>
              </a:rPr>
              <a:t>poden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classificar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segons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si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tracta</a:t>
            </a:r>
            <a:r>
              <a:rPr dirty="0" sz="1000" spc="-25">
                <a:latin typeface="Trebuchet MS"/>
                <a:cs typeface="Trebuchet MS"/>
              </a:rPr>
              <a:t> d’emissions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directes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indirectes.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130300">
              <a:lnSpc>
                <a:spcPct val="100000"/>
              </a:lnSpc>
            </a:pP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directes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pròpies,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quals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tenim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control.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marL="50800">
              <a:lnSpc>
                <a:spcPct val="100000"/>
              </a:lnSpc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Emissions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directes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50" b="1">
                <a:solidFill>
                  <a:srgbClr val="706F6F"/>
                </a:solidFill>
                <a:latin typeface="Tahoma"/>
                <a:cs typeface="Tahoma"/>
              </a:rPr>
              <a:t>GEH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font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d’emissió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(t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O</a:t>
            </a:r>
            <a:r>
              <a:rPr dirty="0" baseline="-31746" sz="1050" spc="-30" b="1">
                <a:solidFill>
                  <a:srgbClr val="706F6F"/>
                </a:solidFill>
                <a:latin typeface="Tahoma"/>
                <a:cs typeface="Tahoma"/>
              </a:rPr>
              <a:t>2</a:t>
            </a:r>
            <a:r>
              <a:rPr dirty="0" sz="1200" spc="-130" b="1">
                <a:solidFill>
                  <a:srgbClr val="706F6F"/>
                </a:solidFill>
                <a:latin typeface="Tahoma"/>
                <a:cs typeface="Tahoma"/>
              </a:rPr>
              <a:t>-e)</a:t>
            </a:r>
            <a:endParaRPr sz="1200">
              <a:latin typeface="Tahoma"/>
              <a:cs typeface="Tahoma"/>
            </a:endParaRPr>
          </a:p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8041709"/>
          <a:ext cx="6480175" cy="1395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175"/>
              </a:tblGrid>
              <a:tr h="3136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07034" marR="211454" indent="-362585">
                        <a:lnSpc>
                          <a:spcPct val="57399"/>
                        </a:lnSpc>
                        <a:spcBef>
                          <a:spcPts val="5"/>
                        </a:spcBef>
                        <a:tabLst>
                          <a:tab pos="2091055" algn="l"/>
                          <a:tab pos="4017010" algn="l"/>
                          <a:tab pos="5876290" algn="l"/>
                        </a:tabLst>
                      </a:pPr>
                      <a:r>
                        <a:rPr dirty="0" baseline="37037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Combustibles</a:t>
                      </a:r>
                      <a:r>
                        <a:rPr dirty="0" baseline="37037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571,50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524,53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527,37 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fòssils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360000">
                <a:tc>
                  <a:txBody>
                    <a:bodyPr/>
                    <a:lstStyle/>
                    <a:p>
                      <a:pPr marL="258445">
                        <a:lnSpc>
                          <a:spcPts val="850"/>
                        </a:lnSpc>
                        <a:spcBef>
                          <a:spcPts val="950"/>
                        </a:spcBef>
                        <a:tabLst>
                          <a:tab pos="2091055" algn="l"/>
                          <a:tab pos="4017010" algn="l"/>
                          <a:tab pos="5876290" algn="l"/>
                        </a:tabLst>
                      </a:pPr>
                      <a:r>
                        <a:rPr dirty="0" baseline="37037" sz="1350" spc="-52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Transport	</a:t>
                      </a:r>
                      <a:r>
                        <a:rPr dirty="0" sz="900" spc="5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627,26	628,74	619,63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464184">
                        <a:lnSpc>
                          <a:spcPts val="850"/>
                        </a:lnSpc>
                      </a:pP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propi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20650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990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marL="432434">
                        <a:lnSpc>
                          <a:spcPct val="100000"/>
                        </a:lnSpc>
                        <a:spcBef>
                          <a:spcPts val="175"/>
                        </a:spcBef>
                        <a:tabLst>
                          <a:tab pos="2437130" algn="l"/>
                          <a:tab pos="4017010" algn="l"/>
                          <a:tab pos="5946140" algn="l"/>
                        </a:tabLst>
                      </a:pP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Altres	</a:t>
                      </a:r>
                      <a:r>
                        <a:rPr dirty="0" sz="900" spc="-9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-	</a:t>
                      </a:r>
                      <a:r>
                        <a:rPr dirty="0" sz="900" spc="5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112,73	</a:t>
                      </a:r>
                      <a:r>
                        <a:rPr dirty="0" sz="900" spc="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33,40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2225"/>
                </a:tc>
              </a:tr>
              <a:tr h="809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360000">
                <a:tc>
                  <a:txBody>
                    <a:bodyPr/>
                    <a:lstStyle/>
                    <a:p>
                      <a:pPr marL="492759">
                        <a:lnSpc>
                          <a:spcPts val="810"/>
                        </a:lnSpc>
                        <a:spcBef>
                          <a:spcPts val="955"/>
                        </a:spcBef>
                        <a:tabLst>
                          <a:tab pos="1986280" algn="l"/>
                          <a:tab pos="3912235" algn="l"/>
                          <a:tab pos="5771515" algn="l"/>
                        </a:tabLst>
                      </a:pPr>
                      <a:r>
                        <a:rPr dirty="0" baseline="33950" sz="1350" spc="-16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Total	</a:t>
                      </a:r>
                      <a:r>
                        <a:rPr dirty="0" sz="900" spc="-2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1.198,76	1.266,00	1.180,40</a:t>
                      </a:r>
                      <a:endParaRPr sz="900">
                        <a:latin typeface="Tahoma"/>
                        <a:cs typeface="Tahoma"/>
                      </a:endParaRPr>
                    </a:p>
                    <a:p>
                      <a:pPr marL="284480">
                        <a:lnSpc>
                          <a:spcPts val="810"/>
                        </a:lnSpc>
                      </a:pPr>
                      <a:r>
                        <a:rPr dirty="0" sz="900" spc="-3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ABAS</a:t>
                      </a:r>
                      <a:r>
                        <a:rPr dirty="0" sz="90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900" spc="-4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21285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0" name="object 20"/>
          <p:cNvSpPr/>
          <p:nvPr/>
        </p:nvSpPr>
        <p:spPr>
          <a:xfrm>
            <a:off x="1398701" y="9169819"/>
            <a:ext cx="1661795" cy="180340"/>
          </a:xfrm>
          <a:custGeom>
            <a:avLst/>
            <a:gdLst/>
            <a:ahLst/>
            <a:cxnLst/>
            <a:rect l="l" t="t" r="r" b="b"/>
            <a:pathLst>
              <a:path w="1661795" h="180340">
                <a:moveTo>
                  <a:pt x="1661299" y="0"/>
                </a:moveTo>
                <a:lnTo>
                  <a:pt x="0" y="0"/>
                </a:lnTo>
                <a:lnTo>
                  <a:pt x="0" y="179997"/>
                </a:lnTo>
                <a:lnTo>
                  <a:pt x="1661299" y="179997"/>
                </a:lnTo>
                <a:lnTo>
                  <a:pt x="16612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30003" y="9169819"/>
            <a:ext cx="1656080" cy="180340"/>
          </a:xfrm>
          <a:custGeom>
            <a:avLst/>
            <a:gdLst/>
            <a:ahLst/>
            <a:cxnLst/>
            <a:rect l="l" t="t" r="r" b="b"/>
            <a:pathLst>
              <a:path w="1656079" h="180340">
                <a:moveTo>
                  <a:pt x="1656003" y="0"/>
                </a:moveTo>
                <a:lnTo>
                  <a:pt x="0" y="0"/>
                </a:lnTo>
                <a:lnTo>
                  <a:pt x="0" y="179997"/>
                </a:lnTo>
                <a:lnTo>
                  <a:pt x="1656003" y="179997"/>
                </a:lnTo>
                <a:lnTo>
                  <a:pt x="165600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398701" y="8094319"/>
            <a:ext cx="1008380" cy="180340"/>
          </a:xfrm>
          <a:custGeom>
            <a:avLst/>
            <a:gdLst/>
            <a:ahLst/>
            <a:cxnLst/>
            <a:rect l="l" t="t" r="r" b="b"/>
            <a:pathLst>
              <a:path w="1008380" h="180340">
                <a:moveTo>
                  <a:pt x="1007999" y="0"/>
                </a:moveTo>
                <a:lnTo>
                  <a:pt x="0" y="0"/>
                </a:lnTo>
                <a:lnTo>
                  <a:pt x="0" y="179997"/>
                </a:lnTo>
                <a:lnTo>
                  <a:pt x="1007999" y="179997"/>
                </a:lnTo>
                <a:lnTo>
                  <a:pt x="10079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98701" y="8445322"/>
            <a:ext cx="1116330" cy="180340"/>
          </a:xfrm>
          <a:custGeom>
            <a:avLst/>
            <a:gdLst/>
            <a:ahLst/>
            <a:cxnLst/>
            <a:rect l="l" t="t" r="r" b="b"/>
            <a:pathLst>
              <a:path w="1116330" h="180340">
                <a:moveTo>
                  <a:pt x="1115999" y="0"/>
                </a:moveTo>
                <a:lnTo>
                  <a:pt x="0" y="0"/>
                </a:lnTo>
                <a:lnTo>
                  <a:pt x="0" y="179997"/>
                </a:lnTo>
                <a:lnTo>
                  <a:pt x="1115999" y="179997"/>
                </a:lnTo>
                <a:lnTo>
                  <a:pt x="11159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324694" y="8058315"/>
            <a:ext cx="936625" cy="180340"/>
          </a:xfrm>
          <a:custGeom>
            <a:avLst/>
            <a:gdLst/>
            <a:ahLst/>
            <a:cxnLst/>
            <a:rect l="l" t="t" r="r" b="b"/>
            <a:pathLst>
              <a:path w="936625" h="180340">
                <a:moveTo>
                  <a:pt x="936002" y="0"/>
                </a:moveTo>
                <a:lnTo>
                  <a:pt x="0" y="0"/>
                </a:lnTo>
                <a:lnTo>
                  <a:pt x="0" y="179997"/>
                </a:lnTo>
                <a:lnTo>
                  <a:pt x="936002" y="179997"/>
                </a:lnTo>
                <a:lnTo>
                  <a:pt x="93600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24694" y="8445322"/>
            <a:ext cx="1134110" cy="180340"/>
          </a:xfrm>
          <a:custGeom>
            <a:avLst/>
            <a:gdLst/>
            <a:ahLst/>
            <a:cxnLst/>
            <a:rect l="l" t="t" r="r" b="b"/>
            <a:pathLst>
              <a:path w="1134110" h="180340">
                <a:moveTo>
                  <a:pt x="1133995" y="0"/>
                </a:moveTo>
                <a:lnTo>
                  <a:pt x="0" y="0"/>
                </a:lnTo>
                <a:lnTo>
                  <a:pt x="0" y="179997"/>
                </a:lnTo>
                <a:lnTo>
                  <a:pt x="1133995" y="179997"/>
                </a:lnTo>
                <a:lnTo>
                  <a:pt x="113399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324694" y="8814320"/>
            <a:ext cx="216535" cy="180340"/>
          </a:xfrm>
          <a:custGeom>
            <a:avLst/>
            <a:gdLst/>
            <a:ahLst/>
            <a:cxnLst/>
            <a:rect l="l" t="t" r="r" b="b"/>
            <a:pathLst>
              <a:path w="216535" h="180340">
                <a:moveTo>
                  <a:pt x="216001" y="0"/>
                </a:moveTo>
                <a:lnTo>
                  <a:pt x="0" y="0"/>
                </a:lnTo>
                <a:lnTo>
                  <a:pt x="0" y="179997"/>
                </a:lnTo>
                <a:lnTo>
                  <a:pt x="216001" y="179997"/>
                </a:lnTo>
                <a:lnTo>
                  <a:pt x="216001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241696" y="9169819"/>
            <a:ext cx="1625600" cy="180340"/>
          </a:xfrm>
          <a:custGeom>
            <a:avLst/>
            <a:gdLst/>
            <a:ahLst/>
            <a:cxnLst/>
            <a:rect l="l" t="t" r="r" b="b"/>
            <a:pathLst>
              <a:path w="1625600" h="180340">
                <a:moveTo>
                  <a:pt x="1625295" y="0"/>
                </a:moveTo>
                <a:lnTo>
                  <a:pt x="0" y="0"/>
                </a:lnTo>
                <a:lnTo>
                  <a:pt x="0" y="179997"/>
                </a:lnTo>
                <a:lnTo>
                  <a:pt x="1625295" y="179997"/>
                </a:lnTo>
                <a:lnTo>
                  <a:pt x="162529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241696" y="8094319"/>
            <a:ext cx="936625" cy="180340"/>
          </a:xfrm>
          <a:custGeom>
            <a:avLst/>
            <a:gdLst/>
            <a:ahLst/>
            <a:cxnLst/>
            <a:rect l="l" t="t" r="r" b="b"/>
            <a:pathLst>
              <a:path w="936625" h="180340">
                <a:moveTo>
                  <a:pt x="936002" y="0"/>
                </a:moveTo>
                <a:lnTo>
                  <a:pt x="0" y="0"/>
                </a:lnTo>
                <a:lnTo>
                  <a:pt x="0" y="179997"/>
                </a:lnTo>
                <a:lnTo>
                  <a:pt x="936002" y="179997"/>
                </a:lnTo>
                <a:lnTo>
                  <a:pt x="93600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241696" y="8445322"/>
            <a:ext cx="1116330" cy="180340"/>
          </a:xfrm>
          <a:custGeom>
            <a:avLst/>
            <a:gdLst/>
            <a:ahLst/>
            <a:cxnLst/>
            <a:rect l="l" t="t" r="r" b="b"/>
            <a:pathLst>
              <a:path w="1116329" h="180340">
                <a:moveTo>
                  <a:pt x="1115999" y="0"/>
                </a:moveTo>
                <a:lnTo>
                  <a:pt x="0" y="0"/>
                </a:lnTo>
                <a:lnTo>
                  <a:pt x="0" y="179997"/>
                </a:lnTo>
                <a:lnTo>
                  <a:pt x="1115999" y="179997"/>
                </a:lnTo>
                <a:lnTo>
                  <a:pt x="11159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41696" y="8814320"/>
            <a:ext cx="594360" cy="180340"/>
          </a:xfrm>
          <a:custGeom>
            <a:avLst/>
            <a:gdLst/>
            <a:ahLst/>
            <a:cxnLst/>
            <a:rect l="l" t="t" r="r" b="b"/>
            <a:pathLst>
              <a:path w="594360" h="180340">
                <a:moveTo>
                  <a:pt x="594004" y="0"/>
                </a:moveTo>
                <a:lnTo>
                  <a:pt x="0" y="0"/>
                </a:lnTo>
                <a:lnTo>
                  <a:pt x="0" y="179997"/>
                </a:lnTo>
                <a:lnTo>
                  <a:pt x="594004" y="179997"/>
                </a:lnTo>
                <a:lnTo>
                  <a:pt x="59400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324694" y="7644307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98701" y="7644307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05704" y="7644307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143195" y="10220242"/>
            <a:ext cx="125857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4775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305-2,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305-3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60" b="1">
                <a:solidFill>
                  <a:srgbClr val="3A3938"/>
                </a:solidFill>
                <a:latin typeface="Tahoma"/>
                <a:cs typeface="Tahoma"/>
              </a:rPr>
              <a:t>79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489200" y="1372944"/>
            <a:ext cx="6557009" cy="1990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130300" marR="17780">
              <a:lnSpc>
                <a:spcPct val="112500"/>
              </a:lnSpc>
              <a:spcBef>
                <a:spcPts val="100"/>
              </a:spcBef>
            </a:pP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indirectes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conseqüència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fem,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però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tenen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lloc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fonts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ni </a:t>
            </a:r>
            <a:r>
              <a:rPr dirty="0" sz="1000" spc="-10">
                <a:latin typeface="Trebuchet MS"/>
                <a:cs typeface="Trebuchet MS"/>
              </a:rPr>
              <a:t>posseïm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controlem.</a:t>
            </a:r>
            <a:endParaRPr sz="1000">
              <a:latin typeface="Trebuchet MS"/>
              <a:cs typeface="Trebuchet MS"/>
            </a:endParaRPr>
          </a:p>
          <a:p>
            <a:pPr algn="just" marL="1130300" marR="184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Comprenen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30">
                <a:latin typeface="Trebuchet MS"/>
                <a:cs typeface="Trebuchet MS"/>
              </a:rPr>
              <a:t>derivades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>
                <a:latin typeface="Trebuchet MS"/>
                <a:cs typeface="Trebuchet MS"/>
              </a:rPr>
              <a:t>consum </a:t>
            </a:r>
            <a:r>
              <a:rPr dirty="0" sz="1000" spc="-65">
                <a:latin typeface="Trebuchet MS"/>
                <a:cs typeface="Trebuchet MS"/>
              </a:rPr>
              <a:t>d’electricitat.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emissions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0">
                <a:latin typeface="Trebuchet MS"/>
                <a:cs typeface="Trebuchet MS"/>
              </a:rPr>
              <a:t>l’electricitat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35">
                <a:latin typeface="Trebuchet MS"/>
                <a:cs typeface="Trebuchet MS"/>
              </a:rPr>
              <a:t>pro- </a:t>
            </a:r>
            <a:r>
              <a:rPr dirty="0" sz="1000" spc="-30">
                <a:latin typeface="Trebuchet MS"/>
                <a:cs typeface="Trebuchet MS"/>
              </a:rPr>
              <a:t> dueixen </a:t>
            </a:r>
            <a:r>
              <a:rPr dirty="0" sz="1000" spc="-40">
                <a:latin typeface="Trebuchet MS"/>
                <a:cs typeface="Trebuchet MS"/>
              </a:rPr>
              <a:t>físicament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instal·lacions </a:t>
            </a:r>
            <a:r>
              <a:rPr dirty="0" sz="1000" spc="-25">
                <a:latin typeface="Trebuchet MS"/>
                <a:cs typeface="Trebuchet MS"/>
              </a:rPr>
              <a:t>generadores </a:t>
            </a:r>
            <a:r>
              <a:rPr dirty="0" sz="1000" spc="-65">
                <a:latin typeface="Trebuchet MS"/>
                <a:cs typeface="Trebuchet MS"/>
              </a:rPr>
              <a:t>d’electricitat.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Catalunya, </a:t>
            </a:r>
            <a:r>
              <a:rPr dirty="0" sz="1000" spc="-70">
                <a:latin typeface="Trebuchet MS"/>
                <a:cs typeface="Trebuchet MS"/>
              </a:rPr>
              <a:t>l’electricitat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0">
                <a:latin typeface="Trebuchet MS"/>
                <a:cs typeface="Trebuchet MS"/>
              </a:rPr>
              <a:t>con-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sumim,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autogenerat,</a:t>
            </a:r>
            <a:r>
              <a:rPr dirty="0" sz="1000" spc="-40">
                <a:latin typeface="Trebuchet MS"/>
                <a:cs typeface="Trebuchet MS"/>
              </a:rPr>
              <a:t> prové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elèctrica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peninsular,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sense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pugui</a:t>
            </a:r>
            <a:r>
              <a:rPr dirty="0" sz="1000" spc="-40">
                <a:latin typeface="Trebuchet MS"/>
                <a:cs typeface="Trebuchet MS"/>
              </a:rPr>
              <a:t> distingir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exactament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quina </a:t>
            </a:r>
            <a:r>
              <a:rPr dirty="0" sz="1000" spc="-40">
                <a:latin typeface="Trebuchet MS"/>
                <a:cs typeface="Trebuchet MS"/>
              </a:rPr>
              <a:t>planta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generació </a:t>
            </a:r>
            <a:r>
              <a:rPr dirty="0" sz="1000" spc="-65">
                <a:latin typeface="Trebuchet MS"/>
                <a:cs typeface="Trebuchet MS"/>
              </a:rPr>
              <a:t>d’electricitat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45">
                <a:latin typeface="Trebuchet MS"/>
                <a:cs typeface="Trebuchet MS"/>
              </a:rPr>
              <a:t>produït. </a:t>
            </a: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dades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5">
                <a:latin typeface="Trebuchet MS"/>
                <a:cs typeface="Trebuchet MS"/>
              </a:rPr>
              <a:t>s’utilitzen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calcular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mix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elèctric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corresponen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elèctrica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peninsular.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marL="50800">
              <a:lnSpc>
                <a:spcPct val="100000"/>
              </a:lnSpc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Emissions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indirectes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50" b="1">
                <a:solidFill>
                  <a:srgbClr val="706F6F"/>
                </a:solidFill>
                <a:latin typeface="Tahoma"/>
                <a:cs typeface="Tahoma"/>
              </a:rPr>
              <a:t>GEH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font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d’emissió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(t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</a:t>
            </a:r>
            <a:r>
              <a:rPr dirty="0" baseline="-31746" sz="1050" spc="-150" b="1">
                <a:solidFill>
                  <a:srgbClr val="706F6F"/>
                </a:solidFill>
                <a:latin typeface="Tahoma"/>
                <a:cs typeface="Tahoma"/>
              </a:rPr>
              <a:t>2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-e)</a:t>
            </a:r>
            <a:endParaRPr sz="1200">
              <a:latin typeface="Tahoma"/>
              <a:cs typeface="Tahoma"/>
            </a:endParaRPr>
          </a:p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305-2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3469356"/>
          <a:ext cx="6492875" cy="1840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326522">
                <a:tc>
                  <a:txBody>
                    <a:bodyPr/>
                    <a:lstStyle/>
                    <a:p>
                      <a:pPr algn="r" marR="40640">
                        <a:lnSpc>
                          <a:spcPts val="1060"/>
                        </a:lnSpc>
                      </a:pPr>
                      <a:r>
                        <a:rPr dirty="0" sz="900" spc="-8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900">
                        <a:latin typeface="Tahoma"/>
                        <a:cs typeface="Tahoma"/>
                      </a:endParaRPr>
                    </a:p>
                    <a:p>
                      <a:pPr algn="r" marR="4064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90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Abast</a:t>
                      </a:r>
                      <a:r>
                        <a:rPr dirty="0" sz="900" spc="1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79005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spc="-2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40640">
                        <a:lnSpc>
                          <a:spcPts val="1005"/>
                        </a:lnSpc>
                        <a:spcBef>
                          <a:spcPts val="525"/>
                        </a:spcBef>
                      </a:pPr>
                      <a:r>
                        <a:rPr dirty="0" sz="900" spc="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4.464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66675">
                    <a:lnT w="3175">
                      <a:solidFill>
                        <a:srgbClr val="9E9EA0"/>
                      </a:solidFill>
                      <a:prstDash val="solid"/>
                    </a:lnT>
                    <a:solidFill>
                      <a:srgbClr val="66B364"/>
                    </a:solidFill>
                  </a:tcPr>
                </a:tc>
              </a:tr>
              <a:tr h="449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83499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spc="-2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40640">
                        <a:lnSpc>
                          <a:spcPts val="1040"/>
                        </a:lnSpc>
                        <a:spcBef>
                          <a:spcPts val="525"/>
                        </a:spcBef>
                      </a:pPr>
                      <a:r>
                        <a:rPr dirty="0" sz="900" spc="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4.973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66675">
                    <a:lnT w="3175">
                      <a:solidFill>
                        <a:srgbClr val="9E9EA0"/>
                      </a:solidFill>
                      <a:prstDash val="solid"/>
                    </a:lnT>
                    <a:solidFill>
                      <a:srgbClr val="66B364"/>
                    </a:solidFill>
                  </a:tcPr>
                </a:tc>
              </a:tr>
              <a:tr h="4050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dirty="0" sz="900" spc="-2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7310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360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215992">
                <a:tc>
                  <a:txBody>
                    <a:bodyPr/>
                    <a:lstStyle/>
                    <a:p>
                      <a:pPr algn="r" marR="4064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900" spc="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4.922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0480">
                    <a:lnB w="3175">
                      <a:solidFill>
                        <a:srgbClr val="9E9EA0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</a:tr>
            </a:tbl>
          </a:graphicData>
        </a:graphic>
      </p:graphicFrame>
      <p:sp>
        <p:nvSpPr>
          <p:cNvPr id="20" name="object 20"/>
          <p:cNvSpPr/>
          <p:nvPr/>
        </p:nvSpPr>
        <p:spPr>
          <a:xfrm>
            <a:off x="601332" y="4074884"/>
            <a:ext cx="5374640" cy="180340"/>
          </a:xfrm>
          <a:custGeom>
            <a:avLst/>
            <a:gdLst/>
            <a:ahLst/>
            <a:cxnLst/>
            <a:rect l="l" t="t" r="r" b="b"/>
            <a:pathLst>
              <a:path w="5374640" h="180339">
                <a:moveTo>
                  <a:pt x="5374538" y="0"/>
                </a:moveTo>
                <a:lnTo>
                  <a:pt x="0" y="0"/>
                </a:lnTo>
                <a:lnTo>
                  <a:pt x="0" y="179997"/>
                </a:lnTo>
                <a:lnTo>
                  <a:pt x="5374538" y="179997"/>
                </a:lnTo>
                <a:lnTo>
                  <a:pt x="5374538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01332" y="4583379"/>
            <a:ext cx="5967095" cy="180340"/>
          </a:xfrm>
          <a:custGeom>
            <a:avLst/>
            <a:gdLst/>
            <a:ahLst/>
            <a:cxnLst/>
            <a:rect l="l" t="t" r="r" b="b"/>
            <a:pathLst>
              <a:path w="5967095" h="180339">
                <a:moveTo>
                  <a:pt x="5967006" y="0"/>
                </a:moveTo>
                <a:lnTo>
                  <a:pt x="0" y="0"/>
                </a:lnTo>
                <a:lnTo>
                  <a:pt x="0" y="179997"/>
                </a:lnTo>
                <a:lnTo>
                  <a:pt x="5967006" y="179997"/>
                </a:lnTo>
                <a:lnTo>
                  <a:pt x="596700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01332" y="5091887"/>
            <a:ext cx="5925185" cy="180340"/>
          </a:xfrm>
          <a:custGeom>
            <a:avLst/>
            <a:gdLst/>
            <a:ahLst/>
            <a:cxnLst/>
            <a:rect l="l" t="t" r="r" b="b"/>
            <a:pathLst>
              <a:path w="5925184" h="180339">
                <a:moveTo>
                  <a:pt x="5924677" y="0"/>
                </a:moveTo>
                <a:lnTo>
                  <a:pt x="0" y="0"/>
                </a:lnTo>
                <a:lnTo>
                  <a:pt x="0" y="179997"/>
                </a:lnTo>
                <a:lnTo>
                  <a:pt x="5924677" y="179997"/>
                </a:lnTo>
                <a:lnTo>
                  <a:pt x="5924677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5563" y="5436717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4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757198" y="5450709"/>
            <a:ext cx="108648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45" b="1">
                <a:solidFill>
                  <a:srgbClr val="79858D"/>
                </a:solidFill>
                <a:latin typeface="Tahoma"/>
                <a:cs typeface="Tahoma"/>
              </a:rPr>
              <a:t>C</a:t>
            </a: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ONSUM</a:t>
            </a:r>
            <a:r>
              <a:rPr dirty="0" sz="700" spc="-70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700" spc="-15" b="1">
                <a:solidFill>
                  <a:srgbClr val="79858D"/>
                </a:solidFill>
                <a:latin typeface="Tahoma"/>
                <a:cs typeface="Tahoma"/>
              </a:rPr>
              <a:t>ELECTRICI</a:t>
            </a:r>
            <a:r>
              <a:rPr dirty="0" sz="700" spc="-6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r>
              <a:rPr dirty="0" sz="700" spc="-15" b="1">
                <a:solidFill>
                  <a:srgbClr val="79858D"/>
                </a:solidFill>
                <a:latin typeface="Tahoma"/>
                <a:cs typeface="Tahoma"/>
              </a:rPr>
              <a:t>A</a:t>
            </a:r>
            <a:r>
              <a:rPr dirty="0" sz="700" spc="-30" b="1">
                <a:solidFill>
                  <a:srgbClr val="79858D"/>
                </a:solidFill>
                <a:latin typeface="Tahoma"/>
                <a:cs typeface="Tahoma"/>
              </a:rPr>
              <a:t>T</a:t>
            </a:r>
            <a:endParaRPr sz="700">
              <a:latin typeface="Tahoma"/>
              <a:cs typeface="Tahom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89200" y="5896395"/>
            <a:ext cx="6556375" cy="17557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30300" marR="17780">
              <a:lnSpc>
                <a:spcPct val="112500"/>
              </a:lnSpc>
              <a:spcBef>
                <a:spcPts val="100"/>
              </a:spcBef>
            </a:pPr>
            <a:r>
              <a:rPr dirty="0" sz="1000" spc="-5">
                <a:latin typeface="Trebuchet MS"/>
                <a:cs typeface="Trebuchet MS"/>
              </a:rPr>
              <a:t>Les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altres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inclouen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resta</a:t>
            </a:r>
            <a:r>
              <a:rPr dirty="0" sz="1000" spc="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d’emissions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indirectes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conseqüència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nostres</a:t>
            </a:r>
            <a:r>
              <a:rPr dirty="0" sz="1000" spc="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activitats,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però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provenen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posseïm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controlem: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residus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d’aigua.</a:t>
            </a:r>
            <a:endParaRPr sz="1000">
              <a:latin typeface="Trebuchet MS"/>
              <a:cs typeface="Trebuchet MS"/>
            </a:endParaRPr>
          </a:p>
          <a:p>
            <a:pPr marL="1130300" marR="17780">
              <a:lnSpc>
                <a:spcPct val="112500"/>
              </a:lnSpc>
              <a:spcBef>
                <a:spcPts val="850"/>
              </a:spcBef>
            </a:pPr>
            <a:r>
              <a:rPr dirty="0" sz="1000" spc="-5">
                <a:latin typeface="Trebuchet MS"/>
                <a:cs typeface="Trebuchet MS"/>
              </a:rPr>
              <a:t>Fem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l’estimació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associades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dels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residus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municipals</a:t>
            </a:r>
            <a:r>
              <a:rPr dirty="0" sz="1000" spc="-114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(fraccions</a:t>
            </a:r>
            <a:r>
              <a:rPr dirty="0" sz="1000" spc="-1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domèstiques: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paper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cartró,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envasos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vidre,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envasos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lleugers,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fracció</a:t>
            </a:r>
            <a:r>
              <a:rPr dirty="0" sz="1000" spc="-25">
                <a:latin typeface="Trebuchet MS"/>
                <a:cs typeface="Trebuchet MS"/>
              </a:rPr>
              <a:t> orgànica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fracció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resta).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1130300">
              <a:lnSpc>
                <a:spcPct val="100000"/>
              </a:lnSpc>
            </a:pPr>
            <a:r>
              <a:rPr dirty="0" sz="1000" spc="-40">
                <a:latin typeface="Trebuchet MS"/>
                <a:cs typeface="Trebuchet MS"/>
              </a:rPr>
              <a:t>També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l’estimació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emissions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derivades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consum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d’aigua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provinent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urbana.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 marL="50800">
              <a:lnSpc>
                <a:spcPct val="100000"/>
              </a:lnSpc>
            </a:pP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Altres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emissions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50" b="1">
                <a:solidFill>
                  <a:srgbClr val="706F6F"/>
                </a:solidFill>
                <a:latin typeface="Tahoma"/>
                <a:cs typeface="Tahoma"/>
              </a:rPr>
              <a:t>GEH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font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d’emissió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(t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O</a:t>
            </a:r>
            <a:r>
              <a:rPr dirty="0" baseline="-31746" sz="1050" spc="-30" b="1">
                <a:solidFill>
                  <a:srgbClr val="706F6F"/>
                </a:solidFill>
                <a:latin typeface="Tahoma"/>
                <a:cs typeface="Tahoma"/>
              </a:rPr>
              <a:t>2</a:t>
            </a:r>
            <a:r>
              <a:rPr dirty="0" sz="1200" spc="-130" b="1">
                <a:solidFill>
                  <a:srgbClr val="706F6F"/>
                </a:solidFill>
                <a:latin typeface="Tahoma"/>
                <a:cs typeface="Tahoma"/>
              </a:rPr>
              <a:t>-e)</a:t>
            </a:r>
            <a:endParaRPr sz="1200">
              <a:latin typeface="Tahoma"/>
              <a:cs typeface="Tahoma"/>
            </a:endParaRPr>
          </a:p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305-3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540000" y="8370143"/>
          <a:ext cx="6492875" cy="12153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3496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94945" marR="37465" indent="-43815">
                        <a:lnSpc>
                          <a:spcPct val="57399"/>
                        </a:lnSpc>
                        <a:spcBef>
                          <a:spcPts val="5"/>
                        </a:spcBef>
                        <a:tabLst>
                          <a:tab pos="2107565" algn="l"/>
                          <a:tab pos="4051300" algn="l"/>
                          <a:tab pos="6062980" algn="l"/>
                        </a:tabLst>
                      </a:pPr>
                      <a:r>
                        <a:rPr dirty="0" baseline="37037" sz="1350" spc="-127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baseline="37037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ractament</a:t>
                      </a:r>
                      <a:r>
                        <a:rPr dirty="0" baseline="37037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347,80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337,25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730,04 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900" spc="-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residus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635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306070">
                        <a:lnSpc>
                          <a:spcPts val="810"/>
                        </a:lnSpc>
                        <a:spcBef>
                          <a:spcPts val="1230"/>
                        </a:spcBef>
                        <a:tabLst>
                          <a:tab pos="2107565" algn="l"/>
                          <a:tab pos="4051300" algn="l"/>
                          <a:tab pos="6062980" algn="l"/>
                        </a:tabLst>
                      </a:pPr>
                      <a:r>
                        <a:rPr dirty="0" baseline="33950" sz="1350" spc="7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Consum	</a:t>
                      </a:r>
                      <a:r>
                        <a:rPr dirty="0" sz="900" spc="5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248,32	217,33	206,71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350520">
                        <a:lnSpc>
                          <a:spcPts val="810"/>
                        </a:lnSpc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d'aigua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5621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431999">
                <a:tc>
                  <a:txBody>
                    <a:bodyPr/>
                    <a:lstStyle/>
                    <a:p>
                      <a:pPr marL="466725">
                        <a:lnSpc>
                          <a:spcPts val="850"/>
                        </a:lnSpc>
                        <a:spcBef>
                          <a:spcPts val="1240"/>
                        </a:spcBef>
                        <a:tabLst>
                          <a:tab pos="2107565" algn="l"/>
                          <a:tab pos="4051300" algn="l"/>
                          <a:tab pos="6062980" algn="l"/>
                        </a:tabLst>
                      </a:pPr>
                      <a:r>
                        <a:rPr dirty="0" baseline="37037" sz="1350" spc="-127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Total	</a:t>
                      </a:r>
                      <a:r>
                        <a:rPr dirty="0" sz="900" spc="-2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596,12	554,58	936,75</a:t>
                      </a:r>
                      <a:endParaRPr sz="900">
                        <a:latin typeface="Tahoma"/>
                        <a:cs typeface="Tahoma"/>
                      </a:endParaRPr>
                    </a:p>
                    <a:p>
                      <a:pPr marL="321945">
                        <a:lnSpc>
                          <a:spcPts val="850"/>
                        </a:lnSpc>
                      </a:pPr>
                      <a:r>
                        <a:rPr dirty="0" sz="90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Abast</a:t>
                      </a:r>
                      <a:r>
                        <a:rPr dirty="0" sz="900" spc="1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900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3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5748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7" name="object 27"/>
          <p:cNvSpPr txBox="1"/>
          <p:nvPr/>
        </p:nvSpPr>
        <p:spPr>
          <a:xfrm>
            <a:off x="3360699" y="7887246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98701" y="7887246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22696" y="7887246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325516" y="8843505"/>
            <a:ext cx="360045" cy="180340"/>
          </a:xfrm>
          <a:custGeom>
            <a:avLst/>
            <a:gdLst/>
            <a:ahLst/>
            <a:cxnLst/>
            <a:rect l="l" t="t" r="r" b="b"/>
            <a:pathLst>
              <a:path w="360045" h="180340">
                <a:moveTo>
                  <a:pt x="359994" y="0"/>
                </a:moveTo>
                <a:lnTo>
                  <a:pt x="0" y="0"/>
                </a:lnTo>
                <a:lnTo>
                  <a:pt x="0" y="179997"/>
                </a:lnTo>
                <a:lnTo>
                  <a:pt x="359994" y="179997"/>
                </a:lnTo>
                <a:lnTo>
                  <a:pt x="35999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415084" y="8409254"/>
            <a:ext cx="612140" cy="180340"/>
          </a:xfrm>
          <a:custGeom>
            <a:avLst/>
            <a:gdLst/>
            <a:ahLst/>
            <a:cxnLst/>
            <a:rect l="l" t="t" r="r" b="b"/>
            <a:pathLst>
              <a:path w="612139" h="180340">
                <a:moveTo>
                  <a:pt x="612000" y="0"/>
                </a:moveTo>
                <a:lnTo>
                  <a:pt x="0" y="0"/>
                </a:lnTo>
                <a:lnTo>
                  <a:pt x="0" y="179997"/>
                </a:lnTo>
                <a:lnTo>
                  <a:pt x="612000" y="179997"/>
                </a:lnTo>
                <a:lnTo>
                  <a:pt x="61200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415084" y="8843505"/>
            <a:ext cx="467995" cy="180340"/>
          </a:xfrm>
          <a:custGeom>
            <a:avLst/>
            <a:gdLst/>
            <a:ahLst/>
            <a:cxnLst/>
            <a:rect l="l" t="t" r="r" b="b"/>
            <a:pathLst>
              <a:path w="467994" h="180340">
                <a:moveTo>
                  <a:pt x="467994" y="0"/>
                </a:moveTo>
                <a:lnTo>
                  <a:pt x="0" y="0"/>
                </a:lnTo>
                <a:lnTo>
                  <a:pt x="0" y="179997"/>
                </a:lnTo>
                <a:lnTo>
                  <a:pt x="467994" y="179997"/>
                </a:lnTo>
                <a:lnTo>
                  <a:pt x="46799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415084" y="9277756"/>
            <a:ext cx="1080135" cy="180340"/>
          </a:xfrm>
          <a:custGeom>
            <a:avLst/>
            <a:gdLst/>
            <a:ahLst/>
            <a:cxnLst/>
            <a:rect l="l" t="t" r="r" b="b"/>
            <a:pathLst>
              <a:path w="1080135" h="180340">
                <a:moveTo>
                  <a:pt x="1079995" y="0"/>
                </a:moveTo>
                <a:lnTo>
                  <a:pt x="0" y="0"/>
                </a:lnTo>
                <a:lnTo>
                  <a:pt x="0" y="179997"/>
                </a:lnTo>
                <a:lnTo>
                  <a:pt x="1079995" y="179997"/>
                </a:lnTo>
                <a:lnTo>
                  <a:pt x="107999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04044" y="8409254"/>
            <a:ext cx="594360" cy="180340"/>
          </a:xfrm>
          <a:custGeom>
            <a:avLst/>
            <a:gdLst/>
            <a:ahLst/>
            <a:cxnLst/>
            <a:rect l="l" t="t" r="r" b="b"/>
            <a:pathLst>
              <a:path w="594360" h="180340">
                <a:moveTo>
                  <a:pt x="594004" y="0"/>
                </a:moveTo>
                <a:lnTo>
                  <a:pt x="0" y="0"/>
                </a:lnTo>
                <a:lnTo>
                  <a:pt x="0" y="179997"/>
                </a:lnTo>
                <a:lnTo>
                  <a:pt x="594004" y="179997"/>
                </a:lnTo>
                <a:lnTo>
                  <a:pt x="59400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04044" y="8843505"/>
            <a:ext cx="396240" cy="180340"/>
          </a:xfrm>
          <a:custGeom>
            <a:avLst/>
            <a:gdLst/>
            <a:ahLst/>
            <a:cxnLst/>
            <a:rect l="l" t="t" r="r" b="b"/>
            <a:pathLst>
              <a:path w="396239" h="180340">
                <a:moveTo>
                  <a:pt x="395998" y="0"/>
                </a:moveTo>
                <a:lnTo>
                  <a:pt x="0" y="0"/>
                </a:lnTo>
                <a:lnTo>
                  <a:pt x="0" y="179997"/>
                </a:lnTo>
                <a:lnTo>
                  <a:pt x="395998" y="179997"/>
                </a:lnTo>
                <a:lnTo>
                  <a:pt x="395998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404044" y="9277756"/>
            <a:ext cx="1008380" cy="180340"/>
          </a:xfrm>
          <a:custGeom>
            <a:avLst/>
            <a:gdLst/>
            <a:ahLst/>
            <a:cxnLst/>
            <a:rect l="l" t="t" r="r" b="b"/>
            <a:pathLst>
              <a:path w="1008379" h="180340">
                <a:moveTo>
                  <a:pt x="1007999" y="0"/>
                </a:moveTo>
                <a:lnTo>
                  <a:pt x="0" y="0"/>
                </a:lnTo>
                <a:lnTo>
                  <a:pt x="0" y="179997"/>
                </a:lnTo>
                <a:lnTo>
                  <a:pt x="1007999" y="179997"/>
                </a:lnTo>
                <a:lnTo>
                  <a:pt x="10079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25516" y="8409254"/>
            <a:ext cx="1314450" cy="180340"/>
          </a:xfrm>
          <a:custGeom>
            <a:avLst/>
            <a:gdLst/>
            <a:ahLst/>
            <a:cxnLst/>
            <a:rect l="l" t="t" r="r" b="b"/>
            <a:pathLst>
              <a:path w="1314450" h="180340">
                <a:moveTo>
                  <a:pt x="1314005" y="0"/>
                </a:moveTo>
                <a:lnTo>
                  <a:pt x="0" y="0"/>
                </a:lnTo>
                <a:lnTo>
                  <a:pt x="0" y="179997"/>
                </a:lnTo>
                <a:lnTo>
                  <a:pt x="1314005" y="179997"/>
                </a:lnTo>
                <a:lnTo>
                  <a:pt x="131400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25516" y="9277756"/>
            <a:ext cx="1692275" cy="180340"/>
          </a:xfrm>
          <a:custGeom>
            <a:avLst/>
            <a:gdLst/>
            <a:ahLst/>
            <a:cxnLst/>
            <a:rect l="l" t="t" r="r" b="b"/>
            <a:pathLst>
              <a:path w="1692275" h="180340">
                <a:moveTo>
                  <a:pt x="1691995" y="0"/>
                </a:moveTo>
                <a:lnTo>
                  <a:pt x="0" y="0"/>
                </a:lnTo>
                <a:lnTo>
                  <a:pt x="0" y="179997"/>
                </a:lnTo>
                <a:lnTo>
                  <a:pt x="1691995" y="179997"/>
                </a:lnTo>
                <a:lnTo>
                  <a:pt x="169199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5240912" y="10220242"/>
            <a:ext cx="212979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80564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102-10,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102-14,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413-1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900" spc="-25" b="1">
                <a:solidFill>
                  <a:srgbClr val="3A3938"/>
                </a:solidFill>
                <a:latin typeface="Tahoma"/>
                <a:cs typeface="Tahoma"/>
              </a:rPr>
              <a:t>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7299" y="1372944"/>
            <a:ext cx="5426710" cy="47440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60">
                <a:latin typeface="Trebuchet MS"/>
                <a:cs typeface="Trebuchet MS"/>
              </a:rPr>
              <a:t>sentit, </a:t>
            </a:r>
            <a:r>
              <a:rPr dirty="0" sz="1000" spc="-35">
                <a:latin typeface="Trebuchet MS"/>
                <a:cs typeface="Trebuchet MS"/>
              </a:rPr>
              <a:t>durant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60">
                <a:latin typeface="Trebuchet MS"/>
                <a:cs typeface="Trebuchet MS"/>
              </a:rPr>
              <a:t>focalitzat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nostres esforços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comunicació,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infor-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mació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formació.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elements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destacables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l’any,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remarquem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creació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Consell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Digital,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qual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presenten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debaten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grans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projectes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digitals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l’empresa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representació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social;</a:t>
            </a:r>
            <a:r>
              <a:rPr dirty="0" sz="1000" spc="-50">
                <a:latin typeface="Trebuchet MS"/>
                <a:cs typeface="Trebuchet MS"/>
              </a:rPr>
              <a:t> 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visibilitat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idees</a:t>
            </a:r>
            <a:r>
              <a:rPr dirty="0" sz="1000" spc="-40">
                <a:latin typeface="Trebuchet MS"/>
                <a:cs typeface="Trebuchet MS"/>
              </a:rPr>
              <a:t> digitals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plantejades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conjunt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professionals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l’entorn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d’innovació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CREA,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inversió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gairebé </a:t>
            </a:r>
            <a:r>
              <a:rPr dirty="0" sz="1000" spc="10">
                <a:latin typeface="Trebuchet MS"/>
                <a:cs typeface="Trebuchet MS"/>
              </a:rPr>
              <a:t>11.000 </a:t>
            </a:r>
            <a:r>
              <a:rPr dirty="0" sz="1000" spc="-20">
                <a:latin typeface="Trebuchet MS"/>
                <a:cs typeface="Trebuchet MS"/>
              </a:rPr>
              <a:t>hores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formació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matèries digitals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40">
                <a:latin typeface="Trebuchet MS"/>
                <a:cs typeface="Trebuchet MS"/>
              </a:rPr>
              <a:t>conjunt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professionals.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65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25">
                <a:latin typeface="Trebuchet MS"/>
                <a:cs typeface="Trebuchet MS"/>
              </a:rPr>
              <a:t>serà </a:t>
            </a:r>
            <a:r>
              <a:rPr dirty="0" sz="1000" spc="-50">
                <a:latin typeface="Trebuchet MS"/>
                <a:cs typeface="Trebuchet MS"/>
              </a:rPr>
              <a:t>recordat,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l’àmbit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85" b="1">
                <a:latin typeface="Tahoma"/>
                <a:cs typeface="Tahoma"/>
              </a:rPr>
              <a:t>Processos</a:t>
            </a:r>
            <a:r>
              <a:rPr dirty="0" sz="1000" spc="-85">
                <a:latin typeface="Trebuchet MS"/>
                <a:cs typeface="Trebuchet MS"/>
              </a:rPr>
              <a:t>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què, per </a:t>
            </a:r>
            <a:r>
              <a:rPr dirty="0" sz="1000" spc="-40">
                <a:latin typeface="Trebuchet MS"/>
                <a:cs typeface="Trebuchet MS"/>
              </a:rPr>
              <a:t>primer </a:t>
            </a:r>
            <a:r>
              <a:rPr dirty="0" sz="1000" spc="-35">
                <a:latin typeface="Trebuchet MS"/>
                <a:cs typeface="Trebuchet MS"/>
              </a:rPr>
              <a:t>cop, s’ha </a:t>
            </a:r>
            <a:r>
              <a:rPr dirty="0" sz="1000" spc="-45">
                <a:latin typeface="Trebuchet MS"/>
                <a:cs typeface="Trebuchet MS"/>
              </a:rPr>
              <a:t>obtingut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certificació integral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sistema de </a:t>
            </a:r>
            <a:r>
              <a:rPr dirty="0" sz="1000" spc="-40">
                <a:latin typeface="Trebuchet MS"/>
                <a:cs typeface="Trebuchet MS"/>
              </a:rPr>
              <a:t>gestió integrada </a:t>
            </a:r>
            <a:r>
              <a:rPr dirty="0" sz="1000" spc="-5">
                <a:latin typeface="Trebuchet MS"/>
                <a:cs typeface="Trebuchet MS"/>
              </a:rPr>
              <a:t>(SGI)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75">
                <a:latin typeface="Trebuchet MS"/>
                <a:cs typeface="Trebuchet MS"/>
              </a:rPr>
              <a:t>tota </a:t>
            </a:r>
            <a:r>
              <a:rPr dirty="0" sz="1000" spc="-45">
                <a:latin typeface="Trebuchet MS"/>
                <a:cs typeface="Trebuchet MS"/>
              </a:rPr>
              <a:t>l’empresa,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eina </a:t>
            </a:r>
            <a:r>
              <a:rPr dirty="0" sz="1000" spc="-25">
                <a:latin typeface="Trebuchet MS"/>
                <a:cs typeface="Trebuchet MS"/>
              </a:rPr>
              <a:t>clau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30">
                <a:latin typeface="Trebuchet MS"/>
                <a:cs typeface="Trebuchet MS"/>
              </a:rPr>
              <a:t>contínua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incorpora </a:t>
            </a:r>
            <a:r>
              <a:rPr dirty="0" sz="1000" spc="-55">
                <a:latin typeface="Trebuchet MS"/>
                <a:cs typeface="Trebuchet MS"/>
              </a:rPr>
              <a:t>l’escolta </a:t>
            </a:r>
            <a:r>
              <a:rPr dirty="0" sz="1000" spc="-50">
                <a:latin typeface="Trebuchet MS"/>
                <a:cs typeface="Trebuchet MS"/>
              </a:rPr>
              <a:t>activa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gestió. </a:t>
            </a:r>
            <a:r>
              <a:rPr dirty="0" sz="1000" spc="-40">
                <a:latin typeface="Trebuchet MS"/>
                <a:cs typeface="Trebuchet MS"/>
              </a:rPr>
              <a:t>L’SGI </a:t>
            </a:r>
            <a:r>
              <a:rPr dirty="0" sz="1000" spc="-35">
                <a:latin typeface="Trebuchet MS"/>
                <a:cs typeface="Trebuchet MS"/>
              </a:rPr>
              <a:t>comporta </a:t>
            </a:r>
            <a:r>
              <a:rPr dirty="0" sz="1000" spc="-60">
                <a:latin typeface="Trebuchet MS"/>
                <a:cs typeface="Trebuchet MS"/>
              </a:rPr>
              <a:t>l’inici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 transformació </a:t>
            </a:r>
            <a:r>
              <a:rPr dirty="0" sz="1000" spc="-45">
                <a:latin typeface="Trebuchet MS"/>
                <a:cs typeface="Trebuchet MS"/>
              </a:rPr>
              <a:t>cultural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aportar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35">
                <a:latin typeface="Trebuchet MS"/>
                <a:cs typeface="Trebuchet MS"/>
              </a:rPr>
              <a:t>visió transversal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participació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orienta </a:t>
            </a:r>
            <a:r>
              <a:rPr dirty="0" sz="1000" spc="-10">
                <a:latin typeface="Trebuchet MS"/>
                <a:cs typeface="Trebuchet MS"/>
              </a:rPr>
              <a:t>cap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l’excel·lència. </a:t>
            </a: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50">
                <a:latin typeface="Trebuchet MS"/>
                <a:cs typeface="Trebuchet MS"/>
              </a:rPr>
              <a:t>certificació </a:t>
            </a:r>
            <a:r>
              <a:rPr dirty="0" sz="1000" spc="-65">
                <a:latin typeface="Trebuchet MS"/>
                <a:cs typeface="Trebuchet MS"/>
              </a:rPr>
              <a:t>vetlla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30">
                <a:latin typeface="Trebuchet MS"/>
                <a:cs typeface="Trebuchet MS"/>
              </a:rPr>
              <a:t>enfocada a </a:t>
            </a:r>
            <a:r>
              <a:rPr dirty="0" sz="1000" spc="-50">
                <a:latin typeface="Trebuchet MS"/>
                <a:cs typeface="Trebuchet MS"/>
              </a:rPr>
              <a:t>la millora </a:t>
            </a:r>
            <a:r>
              <a:rPr dirty="0" sz="1000" spc="-30">
                <a:latin typeface="Trebuchet MS"/>
                <a:cs typeface="Trebuchet MS"/>
              </a:rPr>
              <a:t>contínua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busqui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econòmica.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transparència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65">
                <a:latin typeface="Trebuchet MS"/>
                <a:cs typeface="Trebuchet MS"/>
              </a:rPr>
              <a:t>altre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reptes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40">
                <a:latin typeface="Trebuchet MS"/>
                <a:cs typeface="Trebuchet MS"/>
              </a:rPr>
              <a:t>continuat </a:t>
            </a:r>
            <a:r>
              <a:rPr dirty="0" sz="1000" spc="-35">
                <a:latin typeface="Trebuchet MS"/>
                <a:cs typeface="Trebuchet MS"/>
              </a:rPr>
              <a:t>avançant,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voluntat d’informar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in-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volucrar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establir-hi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5">
                <a:latin typeface="Trebuchet MS"/>
                <a:cs typeface="Trebuchet MS"/>
              </a:rPr>
              <a:t>relació </a:t>
            </a:r>
            <a:r>
              <a:rPr dirty="0" sz="1000" spc="-10">
                <a:latin typeface="Trebuchet MS"/>
                <a:cs typeface="Trebuchet MS"/>
              </a:rPr>
              <a:t>basada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confiança. </a:t>
            </a: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implantació </a:t>
            </a:r>
            <a:r>
              <a:rPr dirty="0" sz="1000" spc="-75">
                <a:latin typeface="Trebuchet MS"/>
                <a:cs typeface="Trebuchet MS"/>
              </a:rPr>
              <a:t>feta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nou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Reglament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protecció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dades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(RGPD)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n’és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prova: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lluny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simple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compliment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le-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gal,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empresa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s’han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implicat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aplicació,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seguiment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tractament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dades.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aposta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gestió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ètica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bon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govern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inclou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drets </a:t>
            </a:r>
            <a:r>
              <a:rPr dirty="0" sz="1000" spc="-10">
                <a:latin typeface="Trebuchet MS"/>
                <a:cs typeface="Trebuchet MS"/>
              </a:rPr>
              <a:t>humans,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Pacte </a:t>
            </a:r>
            <a:r>
              <a:rPr dirty="0" sz="1000" spc="-5">
                <a:latin typeface="Trebuchet MS"/>
                <a:cs typeface="Trebuchet MS"/>
              </a:rPr>
              <a:t>Mundial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Sostenible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(ODS)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Nacions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Unides.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5">
                <a:latin typeface="Trebuchet MS"/>
                <a:cs typeface="Trebuchet MS"/>
              </a:rPr>
              <a:t>Pel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60">
                <a:latin typeface="Trebuchet MS"/>
                <a:cs typeface="Trebuchet MS"/>
              </a:rPr>
              <a:t>fa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70" b="1">
                <a:latin typeface="Tahoma"/>
                <a:cs typeface="Tahoma"/>
              </a:rPr>
              <a:t>Finances</a:t>
            </a:r>
            <a:r>
              <a:rPr dirty="0" sz="1000" spc="-70">
                <a:latin typeface="Trebuchet MS"/>
                <a:cs typeface="Trebuchet MS"/>
              </a:rPr>
              <a:t>,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resultats </a:t>
            </a:r>
            <a:r>
              <a:rPr dirty="0" sz="1000" spc="-15">
                <a:latin typeface="Trebuchet MS"/>
                <a:cs typeface="Trebuchet MS"/>
              </a:rPr>
              <a:t>econòmics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0">
                <a:latin typeface="Trebuchet MS"/>
                <a:cs typeface="Trebuchet MS"/>
              </a:rPr>
              <a:t>permès </a:t>
            </a:r>
            <a:r>
              <a:rPr dirty="0" sz="1000" spc="-45">
                <a:latin typeface="Trebuchet MS"/>
                <a:cs typeface="Trebuchet MS"/>
              </a:rPr>
              <a:t>satisfer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requeriments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0">
                <a:latin typeface="Trebuchet MS"/>
                <a:cs typeface="Trebuchet MS"/>
              </a:rPr>
              <a:t>Sistema </a:t>
            </a:r>
            <a:r>
              <a:rPr dirty="0" sz="1000" spc="-15">
                <a:latin typeface="Trebuchet MS"/>
                <a:cs typeface="Trebuchet MS"/>
              </a:rPr>
              <a:t> Europeu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Comptabilitat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(SEC),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objectiu</a:t>
            </a:r>
            <a:r>
              <a:rPr dirty="0" sz="1000" spc="-40">
                <a:latin typeface="Trebuchet MS"/>
                <a:cs typeface="Trebuchet MS"/>
              </a:rPr>
              <a:t> del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hem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assolit.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Els</a:t>
            </a:r>
            <a:r>
              <a:rPr dirty="0" sz="1000" spc="-40">
                <a:latin typeface="Trebuchet MS"/>
                <a:cs typeface="Trebuchet MS"/>
              </a:rPr>
              <a:t> reptes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35">
                <a:latin typeface="Trebuchet MS"/>
                <a:cs typeface="Trebuchet MS"/>
              </a:rPr>
              <a:t> immediats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-35">
                <a:latin typeface="Trebuchet MS"/>
                <a:cs typeface="Trebuchet MS"/>
              </a:rPr>
              <a:t>manteniment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0">
                <a:latin typeface="Trebuchet MS"/>
                <a:cs typeface="Trebuchet MS"/>
              </a:rPr>
              <a:t>desplegament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projectes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50">
                <a:latin typeface="Trebuchet MS"/>
                <a:cs typeface="Trebuchet MS"/>
              </a:rPr>
              <a:t>estratègic,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complir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corporatiu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d’inversió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retorn</a:t>
            </a:r>
            <a:r>
              <a:rPr dirty="0" sz="1000" spc="-20">
                <a:latin typeface="Trebuchet MS"/>
                <a:cs typeface="Trebuchet MS"/>
              </a:rPr>
              <a:t> econòmic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social..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Aquesta </a:t>
            </a:r>
            <a:r>
              <a:rPr dirty="0" sz="1000" spc="-35">
                <a:latin typeface="Trebuchet MS"/>
                <a:cs typeface="Trebuchet MS"/>
              </a:rPr>
              <a:t>memòria </a:t>
            </a:r>
            <a:r>
              <a:rPr dirty="0" sz="1000" spc="-5">
                <a:latin typeface="Trebuchet MS"/>
                <a:cs typeface="Trebuchet MS"/>
              </a:rPr>
              <a:t>és una </a:t>
            </a:r>
            <a:r>
              <a:rPr dirty="0" sz="1000" spc="-50">
                <a:latin typeface="Trebuchet MS"/>
                <a:cs typeface="Trebuchet MS"/>
              </a:rPr>
              <a:t>porta oberta al </a:t>
            </a:r>
            <a:r>
              <a:rPr dirty="0" sz="1000" spc="-45">
                <a:latin typeface="Trebuchet MS"/>
                <a:cs typeface="Trebuchet MS"/>
              </a:rPr>
              <a:t>diàleg,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65">
                <a:latin typeface="Trebuchet MS"/>
                <a:cs typeface="Trebuchet MS"/>
              </a:rPr>
              <a:t>relat </a:t>
            </a:r>
            <a:r>
              <a:rPr dirty="0" sz="1000" spc="-40">
                <a:latin typeface="Trebuchet MS"/>
                <a:cs typeface="Trebuchet MS"/>
              </a:rPr>
              <a:t>d’experiències </a:t>
            </a:r>
            <a:r>
              <a:rPr dirty="0" sz="1000" spc="-30">
                <a:latin typeface="Trebuchet MS"/>
                <a:cs typeface="Trebuchet MS"/>
              </a:rPr>
              <a:t>compartides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farà </a:t>
            </a:r>
            <a:r>
              <a:rPr dirty="0" sz="1000" spc="-20">
                <a:latin typeface="Trebuchet MS"/>
                <a:cs typeface="Trebuchet MS"/>
              </a:rPr>
              <a:t>gran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vostra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participació.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vostres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aportacions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hi</a:t>
            </a:r>
            <a:r>
              <a:rPr dirty="0" sz="1000" spc="-20">
                <a:latin typeface="Trebuchet MS"/>
                <a:cs typeface="Trebuchet MS"/>
              </a:rPr>
              <a:t> seran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benvingudes.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6758096"/>
            <a:ext cx="1775460" cy="539750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1000" spc="-90" b="1">
                <a:latin typeface="Tahoma"/>
                <a:cs typeface="Tahoma"/>
              </a:rPr>
              <a:t>Marta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0" b="1">
                <a:latin typeface="Tahoma"/>
                <a:cs typeface="Tahoma"/>
              </a:rPr>
              <a:t>Labata</a:t>
            </a:r>
            <a:endParaRPr sz="1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000" spc="-40">
                <a:latin typeface="Trebuchet MS"/>
                <a:cs typeface="Trebuchet MS"/>
              </a:rPr>
              <a:t>Directora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general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000" spc="-20">
                <a:latin typeface="Trebuchet MS"/>
                <a:cs typeface="Trebuchet MS"/>
              </a:rPr>
              <a:t>Barcelona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Serveis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Municipals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68716" y="10220242"/>
            <a:ext cx="24257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20" b="1">
                <a:solidFill>
                  <a:srgbClr val="3A3938"/>
                </a:solidFill>
                <a:latin typeface="Tahoma"/>
                <a:cs typeface="Tahoma"/>
              </a:rPr>
              <a:t>80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416125"/>
            <a:ext cx="6496050" cy="1153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85">
                <a:solidFill>
                  <a:srgbClr val="66B364"/>
                </a:solidFill>
                <a:latin typeface="Tahoma"/>
                <a:cs typeface="Tahoma"/>
              </a:rPr>
              <a:t>3.2</a:t>
            </a:r>
            <a:r>
              <a:rPr dirty="0" sz="2200" spc="-285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80" b="1">
                <a:solidFill>
                  <a:srgbClr val="66B364"/>
                </a:solidFill>
                <a:latin typeface="Tahoma"/>
                <a:cs typeface="Tahoma"/>
              </a:rPr>
              <a:t>Sos</a:t>
            </a:r>
            <a:r>
              <a:rPr dirty="0" sz="2200" spc="-100" b="1">
                <a:solidFill>
                  <a:srgbClr val="66B364"/>
                </a:solidFill>
                <a:latin typeface="Tahoma"/>
                <a:cs typeface="Tahoma"/>
              </a:rPr>
              <a:t>t</a:t>
            </a:r>
            <a:r>
              <a:rPr dirty="0" sz="2200" spc="-60" b="1">
                <a:solidFill>
                  <a:srgbClr val="66B364"/>
                </a:solidFill>
                <a:latin typeface="Tahoma"/>
                <a:cs typeface="Tahoma"/>
              </a:rPr>
              <a:t>enibilitat</a:t>
            </a:r>
            <a:r>
              <a:rPr dirty="0" sz="2200" spc="-195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2200" spc="-80" b="1">
                <a:solidFill>
                  <a:srgbClr val="66B364"/>
                </a:solidFill>
                <a:latin typeface="Tahoma"/>
                <a:cs typeface="Tahoma"/>
              </a:rPr>
              <a:t>social</a:t>
            </a:r>
            <a:endParaRPr sz="2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Referències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5">
                <a:solidFill>
                  <a:srgbClr val="878787"/>
                </a:solidFill>
                <a:latin typeface="Trebuchet MS"/>
                <a:cs typeface="Trebuchet MS"/>
              </a:rPr>
              <a:t>GRI:</a:t>
            </a:r>
            <a:endParaRPr sz="9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50">
              <a:latin typeface="Trebuchet MS"/>
              <a:cs typeface="Trebuchet MS"/>
            </a:endParaRPr>
          </a:p>
          <a:p>
            <a:pPr marL="12700">
              <a:lnSpc>
                <a:spcPts val="990"/>
              </a:lnSpc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101,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102-7,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102-8,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102-13,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102-41,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5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103-3,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401-1,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401-2,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401-3,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403-1,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403-2,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-10">
                <a:solidFill>
                  <a:srgbClr val="878787"/>
                </a:solidFill>
                <a:latin typeface="Trebuchet MS"/>
                <a:cs typeface="Trebuchet MS"/>
              </a:rPr>
              <a:t>403-4,</a:t>
            </a:r>
            <a:r>
              <a:rPr dirty="0" sz="900" spc="-1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404-1,</a:t>
            </a:r>
            <a:r>
              <a:rPr dirty="0" sz="900" spc="-2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404-2,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990"/>
              </a:lnSpc>
            </a:pP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404-3,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405-1,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405-2,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406-1,</a:t>
            </a:r>
            <a:r>
              <a:rPr dirty="0" sz="900" spc="-4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413-1,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418-1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3180374"/>
            <a:ext cx="1178560" cy="20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20" b="1">
                <a:solidFill>
                  <a:srgbClr val="878787"/>
                </a:solidFill>
                <a:latin typeface="Tahoma"/>
                <a:cs typeface="Tahoma"/>
              </a:rPr>
              <a:t>ODS</a:t>
            </a:r>
            <a:r>
              <a:rPr dirty="0" sz="1150" spc="-105" b="1">
                <a:solidFill>
                  <a:srgbClr val="878787"/>
                </a:solidFill>
                <a:latin typeface="Tahoma"/>
                <a:cs typeface="Tahoma"/>
              </a:rPr>
              <a:t> </a:t>
            </a:r>
            <a:r>
              <a:rPr dirty="0" sz="1150" spc="-40" b="1">
                <a:solidFill>
                  <a:srgbClr val="878787"/>
                </a:solidFill>
                <a:latin typeface="Tahoma"/>
                <a:cs typeface="Tahoma"/>
              </a:rPr>
              <a:t>Relacionats</a:t>
            </a:r>
            <a:endParaRPr sz="1150">
              <a:latin typeface="Tahoma"/>
              <a:cs typeface="Tahom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19999" y="357727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 h="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6350">
            <a:solidFill>
              <a:srgbClr val="65B263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619999" y="3826268"/>
            <a:ext cx="1638604" cy="163859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00704" y="3826268"/>
            <a:ext cx="1638597" cy="163859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81396" y="3826268"/>
            <a:ext cx="1638603" cy="1638598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619999" y="5672353"/>
            <a:ext cx="1638604" cy="1638595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00704" y="5672353"/>
            <a:ext cx="1638597" cy="1638595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81396" y="5672353"/>
            <a:ext cx="1638603" cy="163859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619999" y="7522262"/>
            <a:ext cx="1638604" cy="1638604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491999" y="7522262"/>
            <a:ext cx="1638604" cy="1638604"/>
          </a:xfrm>
          <a:prstGeom prst="rect">
            <a:avLst/>
          </a:prstGeom>
        </p:spPr>
      </p:pic>
      <p:sp>
        <p:nvSpPr>
          <p:cNvPr id="29" name="object 29"/>
          <p:cNvSpPr/>
          <p:nvPr/>
        </p:nvSpPr>
        <p:spPr>
          <a:xfrm>
            <a:off x="1619999" y="9387675"/>
            <a:ext cx="5397500" cy="0"/>
          </a:xfrm>
          <a:custGeom>
            <a:avLst/>
            <a:gdLst/>
            <a:ahLst/>
            <a:cxnLst/>
            <a:rect l="l" t="t" r="r" b="b"/>
            <a:pathLst>
              <a:path w="5397500" h="0">
                <a:moveTo>
                  <a:pt x="0" y="0"/>
                </a:moveTo>
                <a:lnTo>
                  <a:pt x="5397500" y="0"/>
                </a:lnTo>
              </a:path>
            </a:pathLst>
          </a:custGeom>
          <a:ln w="6350">
            <a:solidFill>
              <a:srgbClr val="65B263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31565" y="10220242"/>
            <a:ext cx="196215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76720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120" b="1">
                <a:solidFill>
                  <a:srgbClr val="3A3938"/>
                </a:solidFill>
                <a:latin typeface="Tahoma"/>
                <a:cs typeface="Tahoma"/>
              </a:rPr>
              <a:t>81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72944"/>
            <a:ext cx="5426075" cy="275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2500"/>
              </a:lnSpc>
              <a:spcBef>
                <a:spcPts val="100"/>
              </a:spcBef>
            </a:pP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empresa </a:t>
            </a:r>
            <a:r>
              <a:rPr dirty="0" sz="1000" spc="-30">
                <a:latin typeface="Trebuchet MS"/>
                <a:cs typeface="Trebuchet MS"/>
              </a:rPr>
              <a:t>pública,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vessant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25">
                <a:latin typeface="Trebuchet MS"/>
                <a:cs typeface="Trebuchet MS"/>
              </a:rPr>
              <a:t>esdevé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40">
                <a:latin typeface="Trebuchet MS"/>
                <a:cs typeface="Trebuchet MS"/>
              </a:rPr>
              <a:t>raó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ser: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45">
                <a:latin typeface="Trebuchet MS"/>
                <a:cs typeface="Trebuchet MS"/>
              </a:rPr>
              <a:t>orientem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20">
                <a:latin typeface="Trebuchet MS"/>
                <a:cs typeface="Trebuchet MS"/>
              </a:rPr>
              <a:t>aconseguir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35">
                <a:latin typeface="Trebuchet MS"/>
                <a:cs typeface="Trebuchet MS"/>
              </a:rPr>
              <a:t>benestar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impactes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60">
                <a:latin typeface="Trebuchet MS"/>
                <a:cs typeface="Trebuchet MS"/>
              </a:rPr>
              <a:t>activitats.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25">
                <a:latin typeface="Trebuchet MS"/>
                <a:cs typeface="Trebuchet MS"/>
              </a:rPr>
              <a:t>interessades </a:t>
            </a:r>
            <a:r>
              <a:rPr dirty="0" sz="1000" spc="-30">
                <a:latin typeface="Trebuchet MS"/>
                <a:cs typeface="Trebuchet MS"/>
              </a:rPr>
              <a:t>estan relacionades </a:t>
            </a:r>
            <a:r>
              <a:rPr dirty="0" sz="1000" spc="-45">
                <a:latin typeface="Trebuchet MS"/>
                <a:cs typeface="Trebuchet MS"/>
              </a:rPr>
              <a:t>directament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persones: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personal,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ciutadania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25">
                <a:latin typeface="Trebuchet MS"/>
                <a:cs typeface="Trebuchet MS"/>
              </a:rPr>
              <a:t>donar </a:t>
            </a:r>
            <a:r>
              <a:rPr dirty="0" sz="1000" spc="-30">
                <a:latin typeface="Trebuchet MS"/>
                <a:cs typeface="Trebuchet MS"/>
              </a:rPr>
              <a:t>resposta a les </a:t>
            </a:r>
            <a:r>
              <a:rPr dirty="0" sz="1000" spc="-45">
                <a:latin typeface="Trebuchet MS"/>
                <a:cs typeface="Trebuchet MS"/>
              </a:rPr>
              <a:t>expectatives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interessos </a:t>
            </a:r>
            <a:r>
              <a:rPr dirty="0" sz="1000" spc="-30">
                <a:latin typeface="Trebuchet MS"/>
                <a:cs typeface="Trebuchet MS"/>
              </a:rPr>
              <a:t>d’aquests </a:t>
            </a:r>
            <a:r>
              <a:rPr dirty="0" sz="1000" spc="-50">
                <a:latin typeface="Trebuchet MS"/>
                <a:cs typeface="Trebuchet MS"/>
              </a:rPr>
              <a:t>tres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55">
                <a:latin typeface="Trebuchet MS"/>
                <a:cs typeface="Trebuchet MS"/>
              </a:rPr>
              <a:t>d’interès,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2017 </a:t>
            </a:r>
            <a:r>
              <a:rPr dirty="0" sz="1000" spc="-25">
                <a:latin typeface="Trebuchet MS"/>
                <a:cs typeface="Trebuchet MS"/>
              </a:rPr>
              <a:t>vam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iniciar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0">
                <a:latin typeface="Trebuchet MS"/>
                <a:cs typeface="Trebuchet MS"/>
              </a:rPr>
              <a:t>Projecte </a:t>
            </a:r>
            <a:r>
              <a:rPr dirty="0" sz="1000" spc="-40">
                <a:latin typeface="Trebuchet MS"/>
                <a:cs typeface="Trebuchet MS"/>
              </a:rPr>
              <a:t>d’acció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voluntariat,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5">
                <a:latin typeface="Trebuchet MS"/>
                <a:cs typeface="Trebuchet MS"/>
              </a:rPr>
              <a:t>aquest 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35">
                <a:latin typeface="Trebuchet MS"/>
                <a:cs typeface="Trebuchet MS"/>
              </a:rPr>
              <a:t>s’ha consolidat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presentació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desenvolupament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Al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llarg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l’any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l’equip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treball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85" b="1">
                <a:latin typeface="Tahoma"/>
                <a:cs typeface="Tahoma"/>
              </a:rPr>
              <a:t>Corresponsables</a:t>
            </a:r>
            <a:r>
              <a:rPr dirty="0" sz="1000" spc="-55" b="1">
                <a:latin typeface="Tahoma"/>
                <a:cs typeface="Tahoma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desenvolupat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socials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previstes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pla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vegada,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30">
                <a:latin typeface="Trebuchet MS"/>
                <a:cs typeface="Trebuchet MS"/>
              </a:rPr>
              <a:t>engrescat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5">
                <a:latin typeface="Trebuchet MS"/>
                <a:cs typeface="Trebuchet MS"/>
              </a:rPr>
              <a:t>resta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participar </a:t>
            </a:r>
            <a:r>
              <a:rPr dirty="0" sz="1000" spc="-25">
                <a:latin typeface="Trebuchet MS"/>
                <a:cs typeface="Trebuchet MS"/>
              </a:rPr>
              <a:t>de manera </a:t>
            </a:r>
            <a:r>
              <a:rPr dirty="0" sz="1000" spc="-35">
                <a:latin typeface="Trebuchet MS"/>
                <a:cs typeface="Trebuchet MS"/>
              </a:rPr>
              <a:t>solidària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cada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actuacions. </a:t>
            </a:r>
            <a:r>
              <a:rPr dirty="0" sz="1000" spc="5">
                <a:latin typeface="Trebuchet MS"/>
                <a:cs typeface="Trebuchet MS"/>
              </a:rPr>
              <a:t>Hem </a:t>
            </a:r>
            <a:r>
              <a:rPr dirty="0" sz="1000" spc="-25">
                <a:latin typeface="Trebuchet MS"/>
                <a:cs typeface="Trebuchet MS"/>
              </a:rPr>
              <a:t>aconseguit </a:t>
            </a:r>
            <a:r>
              <a:rPr dirty="0" sz="1000" spc="-50">
                <a:latin typeface="Trebuchet MS"/>
                <a:cs typeface="Trebuchet MS"/>
              </a:rPr>
              <a:t>dotar </a:t>
            </a:r>
            <a:r>
              <a:rPr dirty="0" sz="1000" spc="-70">
                <a:latin typeface="Trebuchet MS"/>
                <a:cs typeface="Trebuchet MS"/>
              </a:rPr>
              <a:t>d’entitat </a:t>
            </a:r>
            <a:r>
              <a:rPr dirty="0" sz="1000" spc="-35">
                <a:latin typeface="Trebuchet MS"/>
                <a:cs typeface="Trebuchet MS"/>
              </a:rPr>
              <a:t>pròpia </a:t>
            </a:r>
            <a:r>
              <a:rPr dirty="0" sz="1000" spc="-50">
                <a:latin typeface="Trebuchet MS"/>
                <a:cs typeface="Trebuchet MS"/>
              </a:rPr>
              <a:t>la solidaritat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45">
                <a:latin typeface="Trebuchet MS"/>
                <a:cs typeface="Trebuchet MS"/>
              </a:rPr>
              <a:t>impactat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manera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positiva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personal,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ciutadania</a:t>
            </a:r>
            <a:r>
              <a:rPr dirty="0" sz="1000" spc="-65">
                <a:latin typeface="Trebuchet MS"/>
                <a:cs typeface="Trebuchet MS"/>
              </a:rPr>
              <a:t> i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entitats,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alhora,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contribuïm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construir</a:t>
            </a:r>
            <a:r>
              <a:rPr dirty="0" sz="1000" spc="-7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societat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justa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equitativa.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Pots </a:t>
            </a:r>
            <a:r>
              <a:rPr dirty="0" sz="1000" spc="-30">
                <a:latin typeface="Trebuchet MS"/>
                <a:cs typeface="Trebuchet MS"/>
              </a:rPr>
              <a:t>consultar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nostres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2" action="ppaction://hlinksldjump"/>
              </a:rPr>
              <a:t>aquí</a:t>
            </a:r>
            <a:r>
              <a:rPr dirty="0" sz="1000" spc="-65"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5">
                <a:latin typeface="Trebuchet MS"/>
                <a:cs typeface="Trebuchet MS"/>
              </a:rPr>
              <a:t>Així </a:t>
            </a:r>
            <a:r>
              <a:rPr dirty="0" sz="1000" spc="-60">
                <a:latin typeface="Trebuchet MS"/>
                <a:cs typeface="Trebuchet MS"/>
              </a:rPr>
              <a:t>mateix,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organització </a:t>
            </a:r>
            <a:r>
              <a:rPr dirty="0" sz="1000" spc="-20">
                <a:latin typeface="Trebuchet MS"/>
                <a:cs typeface="Trebuchet MS"/>
              </a:rPr>
              <a:t>compromesa </a:t>
            </a:r>
            <a:r>
              <a:rPr dirty="0" sz="1000" spc="-40">
                <a:latin typeface="Trebuchet MS"/>
                <a:cs typeface="Trebuchet MS"/>
              </a:rPr>
              <a:t>socialment,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35">
                <a:latin typeface="Trebuchet MS"/>
                <a:cs typeface="Trebuchet MS"/>
              </a:rPr>
              <a:t>plantegem </a:t>
            </a:r>
            <a:r>
              <a:rPr dirty="0" sz="1000" spc="5">
                <a:latin typeface="Trebuchet MS"/>
                <a:cs typeface="Trebuchet MS"/>
              </a:rPr>
              <a:t>nous </a:t>
            </a:r>
            <a:r>
              <a:rPr dirty="0" sz="1000" spc="-40">
                <a:latin typeface="Trebuchet MS"/>
                <a:cs typeface="Trebuchet MS"/>
              </a:rPr>
              <a:t>reptes </a:t>
            </a:r>
            <a:r>
              <a:rPr dirty="0" sz="1000" spc="-20">
                <a:latin typeface="Trebuchet MS"/>
                <a:cs typeface="Trebuchet MS"/>
              </a:rPr>
              <a:t>socials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l’any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2019.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Pots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consultar-los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u="sng" sz="1000" spc="-65" b="1">
                <a:solidFill>
                  <a:srgbClr val="DD132C"/>
                </a:solidFill>
                <a:uFill>
                  <a:solidFill>
                    <a:srgbClr val="DD132C"/>
                  </a:solidFill>
                </a:uFill>
                <a:latin typeface="Trebuchet MS"/>
                <a:cs typeface="Trebuchet MS"/>
                <a:hlinkClick r:id="rId3" action="ppaction://hlinksldjump"/>
              </a:rPr>
              <a:t>aquí</a:t>
            </a:r>
            <a:r>
              <a:rPr dirty="0" sz="1000" spc="-65"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23830" y="10220242"/>
            <a:ext cx="168021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6494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102-7,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102-8,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102-41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82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419174"/>
            <a:ext cx="5426075" cy="33388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65" b="1">
                <a:solidFill>
                  <a:srgbClr val="66B364"/>
                </a:solidFill>
                <a:latin typeface="Tahoma"/>
                <a:cs typeface="Tahoma"/>
              </a:rPr>
              <a:t>Personal</a:t>
            </a:r>
            <a:endParaRPr sz="16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1010"/>
              </a:spcBef>
            </a:pP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gestiona </a:t>
            </a:r>
            <a:r>
              <a:rPr dirty="0" sz="1000" spc="-55">
                <a:latin typeface="Trebuchet MS"/>
                <a:cs typeface="Trebuchet MS"/>
              </a:rPr>
              <a:t>eficientment, </a:t>
            </a:r>
            <a:r>
              <a:rPr dirty="0" sz="1000">
                <a:latin typeface="Trebuchet MS"/>
                <a:cs typeface="Trebuchet MS"/>
              </a:rPr>
              <a:t>segons </a:t>
            </a:r>
            <a:r>
              <a:rPr dirty="0" sz="1000" spc="-30">
                <a:latin typeface="Trebuchet MS"/>
                <a:cs typeface="Trebuchet MS"/>
              </a:rPr>
              <a:t>les necessitats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l’organització,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capital </a:t>
            </a:r>
            <a:r>
              <a:rPr dirty="0" sz="1000" spc="-5">
                <a:latin typeface="Trebuchet MS"/>
                <a:cs typeface="Trebuchet MS"/>
              </a:rPr>
              <a:t>humà </a:t>
            </a:r>
            <a:r>
              <a:rPr dirty="0" sz="1000" spc="-50">
                <a:latin typeface="Trebuchet MS"/>
                <a:cs typeface="Trebuchet MS"/>
              </a:rPr>
              <a:t>preparat,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compromès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alineat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35">
                <a:latin typeface="Trebuchet MS"/>
                <a:cs typeface="Trebuchet MS"/>
              </a:rPr>
              <a:t>valors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l’empresa,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servei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persones, dels </a:t>
            </a:r>
            <a:r>
              <a:rPr dirty="0" sz="1000" spc="-40">
                <a:latin typeface="Trebuchet MS"/>
                <a:cs typeface="Trebuchet MS"/>
              </a:rPr>
              <a:t>clients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clientes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interns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externs,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ciutat.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crea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través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contribueix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estratègicament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innovació,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competitivitat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responsabilitat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social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50">
                <a:latin typeface="Trebuchet MS"/>
                <a:cs typeface="Trebuchet MS"/>
              </a:rPr>
              <a:t>plantilla </a:t>
            </a:r>
            <a:r>
              <a:rPr dirty="0" sz="1000" spc="-55">
                <a:latin typeface="Trebuchet MS"/>
                <a:cs typeface="Trebuchet MS"/>
              </a:rPr>
              <a:t>mitjana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1.431 </a:t>
            </a:r>
            <a:r>
              <a:rPr dirty="0" sz="1000" spc="-25">
                <a:latin typeface="Trebuchet MS"/>
                <a:cs typeface="Trebuchet MS"/>
              </a:rPr>
              <a:t>persones, 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quals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0">
                <a:latin typeface="Trebuchet MS"/>
                <a:cs typeface="Trebuchet MS"/>
              </a:rPr>
              <a:t>65,24%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20">
                <a:latin typeface="Trebuchet MS"/>
                <a:cs typeface="Trebuchet MS"/>
              </a:rPr>
              <a:t>homes,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50">
                <a:latin typeface="Trebuchet MS"/>
                <a:cs typeface="Trebuchet MS"/>
              </a:rPr>
              <a:t>edat </a:t>
            </a:r>
            <a:r>
              <a:rPr dirty="0" sz="1000" spc="-55">
                <a:latin typeface="Trebuchet MS"/>
                <a:cs typeface="Trebuchet MS"/>
              </a:rPr>
              <a:t>mitjana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">
                <a:latin typeface="Trebuchet MS"/>
                <a:cs typeface="Trebuchet MS"/>
              </a:rPr>
              <a:t>45,83 </a:t>
            </a:r>
            <a:r>
              <a:rPr dirty="0" sz="1000" spc="-25">
                <a:latin typeface="Trebuchet MS"/>
                <a:cs typeface="Trebuchet MS"/>
              </a:rPr>
              <a:t>anys,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114">
                <a:latin typeface="Trebuchet MS"/>
                <a:cs typeface="Trebuchet MS"/>
              </a:rPr>
              <a:t>97% </a:t>
            </a:r>
            <a:r>
              <a:rPr dirty="0" sz="1000" spc="-40">
                <a:latin typeface="Trebuchet MS"/>
                <a:cs typeface="Trebuchet MS"/>
              </a:rPr>
              <a:t>tenen </a:t>
            </a:r>
            <a:r>
              <a:rPr dirty="0" sz="1000" spc="-5">
                <a:latin typeface="Trebuchet MS"/>
                <a:cs typeface="Trebuchet MS"/>
              </a:rPr>
              <a:t>Espanya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5">
                <a:latin typeface="Trebuchet MS"/>
                <a:cs typeface="Trebuchet MS"/>
              </a:rPr>
              <a:t>lloc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procedència. El </a:t>
            </a:r>
            <a:r>
              <a:rPr dirty="0" sz="1000" spc="114">
                <a:latin typeface="Trebuchet MS"/>
                <a:cs typeface="Trebuchet MS"/>
              </a:rPr>
              <a:t>23%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estudis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superiors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l’antiguitat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mitjana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l’empresa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5">
                <a:latin typeface="Trebuchet MS"/>
                <a:cs typeface="Trebuchet MS"/>
              </a:rPr>
              <a:t>14,32</a:t>
            </a:r>
            <a:r>
              <a:rPr dirty="0" sz="1000" spc="-25">
                <a:latin typeface="Trebuchet MS"/>
                <a:cs typeface="Trebuchet MS"/>
              </a:rPr>
              <a:t> anys.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50">
                <a:latin typeface="Trebuchet MS"/>
                <a:cs typeface="Trebuchet MS"/>
              </a:rPr>
              <a:t>80,88%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contracte </a:t>
            </a:r>
            <a:r>
              <a:rPr dirty="0" sz="1000" spc="-55">
                <a:latin typeface="Trebuchet MS"/>
                <a:cs typeface="Trebuchet MS"/>
              </a:rPr>
              <a:t>indefinit,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0">
                <a:latin typeface="Trebuchet MS"/>
                <a:cs typeface="Trebuchet MS"/>
              </a:rPr>
              <a:t>87,83%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35">
                <a:latin typeface="Trebuchet MS"/>
                <a:cs typeface="Trebuchet MS"/>
              </a:rPr>
              <a:t>contractes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temps </a:t>
            </a:r>
            <a:r>
              <a:rPr dirty="0" sz="1000" spc="-40">
                <a:latin typeface="Trebuchet MS"/>
                <a:cs typeface="Trebuchet MS"/>
              </a:rPr>
              <a:t>complet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només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l’1,88%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temps</a:t>
            </a:r>
            <a:r>
              <a:rPr dirty="0" sz="1000" spc="-45">
                <a:latin typeface="Trebuchet MS"/>
                <a:cs typeface="Trebuchet MS"/>
              </a:rPr>
              <a:t> parcial.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92,25%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plantilla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45">
                <a:latin typeface="Trebuchet MS"/>
                <a:cs typeface="Trebuchet MS"/>
              </a:rPr>
              <a:t> cobert </a:t>
            </a:r>
            <a:r>
              <a:rPr dirty="0" sz="1000" spc="-40">
                <a:latin typeface="Trebuchet MS"/>
                <a:cs typeface="Trebuchet MS"/>
              </a:rPr>
              <a:t>pel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conveni</a:t>
            </a:r>
            <a:r>
              <a:rPr dirty="0" sz="1000" spc="-45">
                <a:latin typeface="Trebuchet MS"/>
                <a:cs typeface="Trebuchet MS"/>
              </a:rPr>
              <a:t> col·lec-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tiu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41,06%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afiliada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algun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sindicat.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30">
                <a:latin typeface="Trebuchet MS"/>
                <a:cs typeface="Trebuchet MS"/>
              </a:rPr>
              <a:t> d’operacions </a:t>
            </a:r>
            <a:r>
              <a:rPr dirty="0" sz="1000" spc="-35">
                <a:latin typeface="Trebuchet MS"/>
                <a:cs typeface="Trebuchet MS"/>
              </a:rPr>
              <a:t>representa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70%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plantilla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les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Apar-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caments,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AREA,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Grues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Zoo,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valors</a:t>
            </a:r>
            <a:r>
              <a:rPr dirty="0" sz="1000" spc="-25">
                <a:latin typeface="Trebuchet MS"/>
                <a:cs typeface="Trebuchet MS"/>
              </a:rPr>
              <a:t> respectius</a:t>
            </a:r>
            <a:r>
              <a:rPr dirty="0" sz="1000" spc="-20">
                <a:latin typeface="Trebuchet MS"/>
                <a:cs typeface="Trebuchet MS"/>
              </a:rPr>
              <a:t> superiors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10%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plantilla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mitjana.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-40">
                <a:latin typeface="Trebuchet MS"/>
                <a:cs typeface="Trebuchet MS"/>
              </a:rPr>
              <a:t>L’absentisme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troba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voltant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75">
                <a:latin typeface="Trebuchet MS"/>
                <a:cs typeface="Trebuchet MS"/>
              </a:rPr>
              <a:t>7%,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5">
                <a:latin typeface="Trebuchet MS"/>
                <a:cs typeface="Trebuchet MS"/>
              </a:rPr>
              <a:t>0,89%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cas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d’accident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laboral.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7299" y="5147114"/>
            <a:ext cx="23876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387807" y="5719324"/>
            <a:ext cx="2693670" cy="2693670"/>
            <a:chOff x="2387807" y="5719324"/>
            <a:chExt cx="2693670" cy="2693670"/>
          </a:xfrm>
        </p:grpSpPr>
        <p:sp>
          <p:nvSpPr>
            <p:cNvPr id="21" name="object 21"/>
            <p:cNvSpPr/>
            <p:nvPr/>
          </p:nvSpPr>
          <p:spPr>
            <a:xfrm>
              <a:off x="2387807" y="5723703"/>
              <a:ext cx="2431415" cy="2689225"/>
            </a:xfrm>
            <a:custGeom>
              <a:avLst/>
              <a:gdLst/>
              <a:ahLst/>
              <a:cxnLst/>
              <a:rect l="l" t="t" r="r" b="b"/>
              <a:pathLst>
                <a:path w="2431415" h="2689225">
                  <a:moveTo>
                    <a:pt x="1343833" y="0"/>
                  </a:moveTo>
                  <a:lnTo>
                    <a:pt x="1292745" y="858"/>
                  </a:lnTo>
                  <a:lnTo>
                    <a:pt x="1242253" y="3427"/>
                  </a:lnTo>
                  <a:lnTo>
                    <a:pt x="1192376" y="7698"/>
                  </a:lnTo>
                  <a:lnTo>
                    <a:pt x="1143133" y="13662"/>
                  </a:lnTo>
                  <a:lnTo>
                    <a:pt x="1094540" y="21308"/>
                  </a:lnTo>
                  <a:lnTo>
                    <a:pt x="1046617" y="30628"/>
                  </a:lnTo>
                  <a:lnTo>
                    <a:pt x="999381" y="41613"/>
                  </a:lnTo>
                  <a:lnTo>
                    <a:pt x="952851" y="54253"/>
                  </a:lnTo>
                  <a:lnTo>
                    <a:pt x="907045" y="68539"/>
                  </a:lnTo>
                  <a:lnTo>
                    <a:pt x="861981" y="84462"/>
                  </a:lnTo>
                  <a:lnTo>
                    <a:pt x="817677" y="102012"/>
                  </a:lnTo>
                  <a:lnTo>
                    <a:pt x="774151" y="121181"/>
                  </a:lnTo>
                  <a:lnTo>
                    <a:pt x="731422" y="141959"/>
                  </a:lnTo>
                  <a:lnTo>
                    <a:pt x="689507" y="164336"/>
                  </a:lnTo>
                  <a:lnTo>
                    <a:pt x="648425" y="188303"/>
                  </a:lnTo>
                  <a:lnTo>
                    <a:pt x="608194" y="213852"/>
                  </a:lnTo>
                  <a:lnTo>
                    <a:pt x="568832" y="240973"/>
                  </a:lnTo>
                  <a:lnTo>
                    <a:pt x="530357" y="269656"/>
                  </a:lnTo>
                  <a:lnTo>
                    <a:pt x="492787" y="299893"/>
                  </a:lnTo>
                  <a:lnTo>
                    <a:pt x="456141" y="331674"/>
                  </a:lnTo>
                  <a:lnTo>
                    <a:pt x="420437" y="364989"/>
                  </a:lnTo>
                  <a:lnTo>
                    <a:pt x="385692" y="399830"/>
                  </a:lnTo>
                  <a:lnTo>
                    <a:pt x="351926" y="436188"/>
                  </a:lnTo>
                  <a:lnTo>
                    <a:pt x="319155" y="474052"/>
                  </a:lnTo>
                  <a:lnTo>
                    <a:pt x="287399" y="513415"/>
                  </a:lnTo>
                  <a:lnTo>
                    <a:pt x="256675" y="554266"/>
                  </a:lnTo>
                  <a:lnTo>
                    <a:pt x="229032" y="593779"/>
                  </a:lnTo>
                  <a:lnTo>
                    <a:pt x="202997" y="633934"/>
                  </a:lnTo>
                  <a:lnTo>
                    <a:pt x="178564" y="674691"/>
                  </a:lnTo>
                  <a:lnTo>
                    <a:pt x="155726" y="716009"/>
                  </a:lnTo>
                  <a:lnTo>
                    <a:pt x="134478" y="757849"/>
                  </a:lnTo>
                  <a:lnTo>
                    <a:pt x="114812" y="800171"/>
                  </a:lnTo>
                  <a:lnTo>
                    <a:pt x="96723" y="842935"/>
                  </a:lnTo>
                  <a:lnTo>
                    <a:pt x="80204" y="886103"/>
                  </a:lnTo>
                  <a:lnTo>
                    <a:pt x="65249" y="929633"/>
                  </a:lnTo>
                  <a:lnTo>
                    <a:pt x="51852" y="973486"/>
                  </a:lnTo>
                  <a:lnTo>
                    <a:pt x="40006" y="1017624"/>
                  </a:lnTo>
                  <a:lnTo>
                    <a:pt x="29706" y="1062004"/>
                  </a:lnTo>
                  <a:lnTo>
                    <a:pt x="20944" y="1106590"/>
                  </a:lnTo>
                  <a:lnTo>
                    <a:pt x="13715" y="1151339"/>
                  </a:lnTo>
                  <a:lnTo>
                    <a:pt x="8013" y="1196213"/>
                  </a:lnTo>
                  <a:lnTo>
                    <a:pt x="3830" y="1241172"/>
                  </a:lnTo>
                  <a:lnTo>
                    <a:pt x="1161" y="1286176"/>
                  </a:lnTo>
                  <a:lnTo>
                    <a:pt x="0" y="1331186"/>
                  </a:lnTo>
                  <a:lnTo>
                    <a:pt x="339" y="1376161"/>
                  </a:lnTo>
                  <a:lnTo>
                    <a:pt x="2174" y="1421063"/>
                  </a:lnTo>
                  <a:lnTo>
                    <a:pt x="5497" y="1465850"/>
                  </a:lnTo>
                  <a:lnTo>
                    <a:pt x="10302" y="1510485"/>
                  </a:lnTo>
                  <a:lnTo>
                    <a:pt x="16583" y="1554926"/>
                  </a:lnTo>
                  <a:lnTo>
                    <a:pt x="24334" y="1599134"/>
                  </a:lnTo>
                  <a:lnTo>
                    <a:pt x="33549" y="1643069"/>
                  </a:lnTo>
                  <a:lnTo>
                    <a:pt x="44220" y="1686692"/>
                  </a:lnTo>
                  <a:lnTo>
                    <a:pt x="56343" y="1729963"/>
                  </a:lnTo>
                  <a:lnTo>
                    <a:pt x="69910" y="1772843"/>
                  </a:lnTo>
                  <a:lnTo>
                    <a:pt x="84915" y="1815290"/>
                  </a:lnTo>
                  <a:lnTo>
                    <a:pt x="101352" y="1857267"/>
                  </a:lnTo>
                  <a:lnTo>
                    <a:pt x="119215" y="1898732"/>
                  </a:lnTo>
                  <a:lnTo>
                    <a:pt x="138498" y="1939647"/>
                  </a:lnTo>
                  <a:lnTo>
                    <a:pt x="159193" y="1979971"/>
                  </a:lnTo>
                  <a:lnTo>
                    <a:pt x="181296" y="2019665"/>
                  </a:lnTo>
                  <a:lnTo>
                    <a:pt x="204799" y="2058690"/>
                  </a:lnTo>
                  <a:lnTo>
                    <a:pt x="229696" y="2097004"/>
                  </a:lnTo>
                  <a:lnTo>
                    <a:pt x="255981" y="2134569"/>
                  </a:lnTo>
                  <a:lnTo>
                    <a:pt x="283648" y="2171345"/>
                  </a:lnTo>
                  <a:lnTo>
                    <a:pt x="312690" y="2207293"/>
                  </a:lnTo>
                  <a:lnTo>
                    <a:pt x="343102" y="2242371"/>
                  </a:lnTo>
                  <a:lnTo>
                    <a:pt x="374876" y="2276542"/>
                  </a:lnTo>
                  <a:lnTo>
                    <a:pt x="408007" y="2309764"/>
                  </a:lnTo>
                  <a:lnTo>
                    <a:pt x="442488" y="2341999"/>
                  </a:lnTo>
                  <a:lnTo>
                    <a:pt x="478313" y="2373206"/>
                  </a:lnTo>
                  <a:lnTo>
                    <a:pt x="515475" y="2403347"/>
                  </a:lnTo>
                  <a:lnTo>
                    <a:pt x="553969" y="2432380"/>
                  </a:lnTo>
                  <a:lnTo>
                    <a:pt x="593461" y="2460040"/>
                  </a:lnTo>
                  <a:lnTo>
                    <a:pt x="633593" y="2486090"/>
                  </a:lnTo>
                  <a:lnTo>
                    <a:pt x="674326" y="2510539"/>
                  </a:lnTo>
                  <a:lnTo>
                    <a:pt x="715620" y="2533390"/>
                  </a:lnTo>
                  <a:lnTo>
                    <a:pt x="757436" y="2554652"/>
                  </a:lnTo>
                  <a:lnTo>
                    <a:pt x="799733" y="2574329"/>
                  </a:lnTo>
                  <a:lnTo>
                    <a:pt x="842473" y="2592429"/>
                  </a:lnTo>
                  <a:lnTo>
                    <a:pt x="885616" y="2608958"/>
                  </a:lnTo>
                  <a:lnTo>
                    <a:pt x="929121" y="2623922"/>
                  </a:lnTo>
                  <a:lnTo>
                    <a:pt x="972949" y="2637327"/>
                  </a:lnTo>
                  <a:lnTo>
                    <a:pt x="1017061" y="2649180"/>
                  </a:lnTo>
                  <a:lnTo>
                    <a:pt x="1061416" y="2659487"/>
                  </a:lnTo>
                  <a:lnTo>
                    <a:pt x="1105975" y="2668253"/>
                  </a:lnTo>
                  <a:lnTo>
                    <a:pt x="1150699" y="2675487"/>
                  </a:lnTo>
                  <a:lnTo>
                    <a:pt x="1195547" y="2681193"/>
                  </a:lnTo>
                  <a:lnTo>
                    <a:pt x="1240479" y="2685378"/>
                  </a:lnTo>
                  <a:lnTo>
                    <a:pt x="1285457" y="2688048"/>
                  </a:lnTo>
                  <a:lnTo>
                    <a:pt x="1330441" y="2689210"/>
                  </a:lnTo>
                  <a:lnTo>
                    <a:pt x="1375390" y="2688871"/>
                  </a:lnTo>
                  <a:lnTo>
                    <a:pt x="1420265" y="2687035"/>
                  </a:lnTo>
                  <a:lnTo>
                    <a:pt x="1465027" y="2683710"/>
                  </a:lnTo>
                  <a:lnTo>
                    <a:pt x="1509635" y="2678901"/>
                  </a:lnTo>
                  <a:lnTo>
                    <a:pt x="1554050" y="2672616"/>
                  </a:lnTo>
                  <a:lnTo>
                    <a:pt x="1598232" y="2664860"/>
                  </a:lnTo>
                  <a:lnTo>
                    <a:pt x="1642142" y="2655640"/>
                  </a:lnTo>
                  <a:lnTo>
                    <a:pt x="1685740" y="2644962"/>
                  </a:lnTo>
                  <a:lnTo>
                    <a:pt x="1728986" y="2632832"/>
                  </a:lnTo>
                  <a:lnTo>
                    <a:pt x="1771840" y="2619257"/>
                  </a:lnTo>
                  <a:lnTo>
                    <a:pt x="1814263" y="2604242"/>
                  </a:lnTo>
                  <a:lnTo>
                    <a:pt x="1856215" y="2587795"/>
                  </a:lnTo>
                  <a:lnTo>
                    <a:pt x="1897656" y="2569921"/>
                  </a:lnTo>
                  <a:lnTo>
                    <a:pt x="1938547" y="2550627"/>
                  </a:lnTo>
                  <a:lnTo>
                    <a:pt x="1978847" y="2529919"/>
                  </a:lnTo>
                  <a:lnTo>
                    <a:pt x="2018518" y="2507804"/>
                  </a:lnTo>
                  <a:lnTo>
                    <a:pt x="2057519" y="2484287"/>
                  </a:lnTo>
                  <a:lnTo>
                    <a:pt x="2095812" y="2459374"/>
                  </a:lnTo>
                  <a:lnTo>
                    <a:pt x="2133355" y="2433073"/>
                  </a:lnTo>
                  <a:lnTo>
                    <a:pt x="2170109" y="2405390"/>
                  </a:lnTo>
                  <a:lnTo>
                    <a:pt x="2206036" y="2376330"/>
                  </a:lnTo>
                  <a:lnTo>
                    <a:pt x="2241094" y="2345901"/>
                  </a:lnTo>
                  <a:lnTo>
                    <a:pt x="2275244" y="2314108"/>
                  </a:lnTo>
                  <a:lnTo>
                    <a:pt x="2308448" y="2280957"/>
                  </a:lnTo>
                  <a:lnTo>
                    <a:pt x="2340663" y="2246456"/>
                  </a:lnTo>
                  <a:lnTo>
                    <a:pt x="2371853" y="2210609"/>
                  </a:lnTo>
                  <a:lnTo>
                    <a:pt x="2401975" y="2173424"/>
                  </a:lnTo>
                  <a:lnTo>
                    <a:pt x="2430991" y="2134908"/>
                  </a:lnTo>
                  <a:lnTo>
                    <a:pt x="1343833" y="1344587"/>
                  </a:lnTo>
                  <a:lnTo>
                    <a:pt x="1343833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3733641" y="5722499"/>
              <a:ext cx="1344930" cy="2136140"/>
            </a:xfrm>
            <a:custGeom>
              <a:avLst/>
              <a:gdLst/>
              <a:ahLst/>
              <a:cxnLst/>
              <a:rect l="l" t="t" r="r" b="b"/>
              <a:pathLst>
                <a:path w="1344929" h="2136140">
                  <a:moveTo>
                    <a:pt x="0" y="0"/>
                  </a:moveTo>
                  <a:lnTo>
                    <a:pt x="0" y="1345171"/>
                  </a:lnTo>
                  <a:lnTo>
                    <a:pt x="1087793" y="2135847"/>
                  </a:lnTo>
                  <a:lnTo>
                    <a:pt x="1117645" y="2093284"/>
                  </a:lnTo>
                  <a:lnTo>
                    <a:pt x="1145592" y="2050419"/>
                  </a:lnTo>
                  <a:lnTo>
                    <a:pt x="1171646" y="2007213"/>
                  </a:lnTo>
                  <a:lnTo>
                    <a:pt x="1195820" y="1963629"/>
                  </a:lnTo>
                  <a:lnTo>
                    <a:pt x="1218125" y="1919629"/>
                  </a:lnTo>
                  <a:lnTo>
                    <a:pt x="1238574" y="1875174"/>
                  </a:lnTo>
                  <a:lnTo>
                    <a:pt x="1257180" y="1830225"/>
                  </a:lnTo>
                  <a:lnTo>
                    <a:pt x="1273955" y="1784744"/>
                  </a:lnTo>
                  <a:lnTo>
                    <a:pt x="1288911" y="1738694"/>
                  </a:lnTo>
                  <a:lnTo>
                    <a:pt x="1302062" y="1692035"/>
                  </a:lnTo>
                  <a:lnTo>
                    <a:pt x="1313418" y="1644730"/>
                  </a:lnTo>
                  <a:lnTo>
                    <a:pt x="1322994" y="1596739"/>
                  </a:lnTo>
                  <a:lnTo>
                    <a:pt x="1330800" y="1548025"/>
                  </a:lnTo>
                  <a:lnTo>
                    <a:pt x="1336850" y="1498550"/>
                  </a:lnTo>
                  <a:lnTo>
                    <a:pt x="1341157" y="1448275"/>
                  </a:lnTo>
                  <a:lnTo>
                    <a:pt x="1343731" y="1397161"/>
                  </a:lnTo>
                  <a:lnTo>
                    <a:pt x="1344587" y="1345171"/>
                  </a:lnTo>
                  <a:lnTo>
                    <a:pt x="1343738" y="1296923"/>
                  </a:lnTo>
                  <a:lnTo>
                    <a:pt x="1341211" y="1249103"/>
                  </a:lnTo>
                  <a:lnTo>
                    <a:pt x="1337033" y="1201739"/>
                  </a:lnTo>
                  <a:lnTo>
                    <a:pt x="1331234" y="1154859"/>
                  </a:lnTo>
                  <a:lnTo>
                    <a:pt x="1323842" y="1108492"/>
                  </a:lnTo>
                  <a:lnTo>
                    <a:pt x="1314885" y="1062666"/>
                  </a:lnTo>
                  <a:lnTo>
                    <a:pt x="1304392" y="1017409"/>
                  </a:lnTo>
                  <a:lnTo>
                    <a:pt x="1292390" y="972751"/>
                  </a:lnTo>
                  <a:lnTo>
                    <a:pt x="1278910" y="928719"/>
                  </a:lnTo>
                  <a:lnTo>
                    <a:pt x="1263978" y="885342"/>
                  </a:lnTo>
                  <a:lnTo>
                    <a:pt x="1247624" y="842648"/>
                  </a:lnTo>
                  <a:lnTo>
                    <a:pt x="1229876" y="800666"/>
                  </a:lnTo>
                  <a:lnTo>
                    <a:pt x="1210762" y="759425"/>
                  </a:lnTo>
                  <a:lnTo>
                    <a:pt x="1190310" y="718952"/>
                  </a:lnTo>
                  <a:lnTo>
                    <a:pt x="1168550" y="679277"/>
                  </a:lnTo>
                  <a:lnTo>
                    <a:pt x="1145510" y="640427"/>
                  </a:lnTo>
                  <a:lnTo>
                    <a:pt x="1121217" y="602432"/>
                  </a:lnTo>
                  <a:lnTo>
                    <a:pt x="1095702" y="565319"/>
                  </a:lnTo>
                  <a:lnTo>
                    <a:pt x="1068991" y="529117"/>
                  </a:lnTo>
                  <a:lnTo>
                    <a:pt x="1041113" y="493854"/>
                  </a:lnTo>
                  <a:lnTo>
                    <a:pt x="1012098" y="459560"/>
                  </a:lnTo>
                  <a:lnTo>
                    <a:pt x="981973" y="426262"/>
                  </a:lnTo>
                  <a:lnTo>
                    <a:pt x="950766" y="393988"/>
                  </a:lnTo>
                  <a:lnTo>
                    <a:pt x="918507" y="362768"/>
                  </a:lnTo>
                  <a:lnTo>
                    <a:pt x="885223" y="332630"/>
                  </a:lnTo>
                  <a:lnTo>
                    <a:pt x="850943" y="303602"/>
                  </a:lnTo>
                  <a:lnTo>
                    <a:pt x="815696" y="275713"/>
                  </a:lnTo>
                  <a:lnTo>
                    <a:pt x="779510" y="248990"/>
                  </a:lnTo>
                  <a:lnTo>
                    <a:pt x="742413" y="223464"/>
                  </a:lnTo>
                  <a:lnTo>
                    <a:pt x="704434" y="199161"/>
                  </a:lnTo>
                  <a:lnTo>
                    <a:pt x="665601" y="176111"/>
                  </a:lnTo>
                  <a:lnTo>
                    <a:pt x="625943" y="154341"/>
                  </a:lnTo>
                  <a:lnTo>
                    <a:pt x="585488" y="133881"/>
                  </a:lnTo>
                  <a:lnTo>
                    <a:pt x="544264" y="114759"/>
                  </a:lnTo>
                  <a:lnTo>
                    <a:pt x="502301" y="97003"/>
                  </a:lnTo>
                  <a:lnTo>
                    <a:pt x="459626" y="80642"/>
                  </a:lnTo>
                  <a:lnTo>
                    <a:pt x="416268" y="65704"/>
                  </a:lnTo>
                  <a:lnTo>
                    <a:pt x="372255" y="52218"/>
                  </a:lnTo>
                  <a:lnTo>
                    <a:pt x="327616" y="40211"/>
                  </a:lnTo>
                  <a:lnTo>
                    <a:pt x="282380" y="29714"/>
                  </a:lnTo>
                  <a:lnTo>
                    <a:pt x="236574" y="20753"/>
                  </a:lnTo>
                  <a:lnTo>
                    <a:pt x="190227" y="13358"/>
                  </a:lnTo>
                  <a:lnTo>
                    <a:pt x="143368" y="7556"/>
                  </a:lnTo>
                  <a:lnTo>
                    <a:pt x="96024" y="3377"/>
                  </a:lnTo>
                  <a:lnTo>
                    <a:pt x="48225" y="8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3733641" y="5722499"/>
              <a:ext cx="1344930" cy="2136140"/>
            </a:xfrm>
            <a:custGeom>
              <a:avLst/>
              <a:gdLst/>
              <a:ahLst/>
              <a:cxnLst/>
              <a:rect l="l" t="t" r="r" b="b"/>
              <a:pathLst>
                <a:path w="1344929" h="2136140">
                  <a:moveTo>
                    <a:pt x="0" y="1345171"/>
                  </a:moveTo>
                  <a:lnTo>
                    <a:pt x="0" y="0"/>
                  </a:lnTo>
                  <a:lnTo>
                    <a:pt x="48225" y="849"/>
                  </a:lnTo>
                  <a:lnTo>
                    <a:pt x="96024" y="3377"/>
                  </a:lnTo>
                  <a:lnTo>
                    <a:pt x="143368" y="7556"/>
                  </a:lnTo>
                  <a:lnTo>
                    <a:pt x="190227" y="13358"/>
                  </a:lnTo>
                  <a:lnTo>
                    <a:pt x="236574" y="20753"/>
                  </a:lnTo>
                  <a:lnTo>
                    <a:pt x="282380" y="29714"/>
                  </a:lnTo>
                  <a:lnTo>
                    <a:pt x="327616" y="40211"/>
                  </a:lnTo>
                  <a:lnTo>
                    <a:pt x="372255" y="52218"/>
                  </a:lnTo>
                  <a:lnTo>
                    <a:pt x="416268" y="65704"/>
                  </a:lnTo>
                  <a:lnTo>
                    <a:pt x="459626" y="80642"/>
                  </a:lnTo>
                  <a:lnTo>
                    <a:pt x="502301" y="97003"/>
                  </a:lnTo>
                  <a:lnTo>
                    <a:pt x="544264" y="114759"/>
                  </a:lnTo>
                  <a:lnTo>
                    <a:pt x="585488" y="133881"/>
                  </a:lnTo>
                  <a:lnTo>
                    <a:pt x="625943" y="154341"/>
                  </a:lnTo>
                  <a:lnTo>
                    <a:pt x="665601" y="176111"/>
                  </a:lnTo>
                  <a:lnTo>
                    <a:pt x="704434" y="199161"/>
                  </a:lnTo>
                  <a:lnTo>
                    <a:pt x="742413" y="223464"/>
                  </a:lnTo>
                  <a:lnTo>
                    <a:pt x="779510" y="248990"/>
                  </a:lnTo>
                  <a:lnTo>
                    <a:pt x="815696" y="275713"/>
                  </a:lnTo>
                  <a:lnTo>
                    <a:pt x="850943" y="303602"/>
                  </a:lnTo>
                  <a:lnTo>
                    <a:pt x="885223" y="332630"/>
                  </a:lnTo>
                  <a:lnTo>
                    <a:pt x="918507" y="362768"/>
                  </a:lnTo>
                  <a:lnTo>
                    <a:pt x="950766" y="393988"/>
                  </a:lnTo>
                  <a:lnTo>
                    <a:pt x="981973" y="426262"/>
                  </a:lnTo>
                  <a:lnTo>
                    <a:pt x="1012098" y="459560"/>
                  </a:lnTo>
                  <a:lnTo>
                    <a:pt x="1041113" y="493854"/>
                  </a:lnTo>
                  <a:lnTo>
                    <a:pt x="1068991" y="529117"/>
                  </a:lnTo>
                  <a:lnTo>
                    <a:pt x="1095702" y="565319"/>
                  </a:lnTo>
                  <a:lnTo>
                    <a:pt x="1121217" y="602432"/>
                  </a:lnTo>
                  <a:lnTo>
                    <a:pt x="1145510" y="640427"/>
                  </a:lnTo>
                  <a:lnTo>
                    <a:pt x="1168550" y="679277"/>
                  </a:lnTo>
                  <a:lnTo>
                    <a:pt x="1190310" y="718952"/>
                  </a:lnTo>
                  <a:lnTo>
                    <a:pt x="1210762" y="759425"/>
                  </a:lnTo>
                  <a:lnTo>
                    <a:pt x="1229876" y="800666"/>
                  </a:lnTo>
                  <a:lnTo>
                    <a:pt x="1247624" y="842648"/>
                  </a:lnTo>
                  <a:lnTo>
                    <a:pt x="1263978" y="885342"/>
                  </a:lnTo>
                  <a:lnTo>
                    <a:pt x="1278910" y="928719"/>
                  </a:lnTo>
                  <a:lnTo>
                    <a:pt x="1292390" y="972751"/>
                  </a:lnTo>
                  <a:lnTo>
                    <a:pt x="1304392" y="1017409"/>
                  </a:lnTo>
                  <a:lnTo>
                    <a:pt x="1314885" y="1062666"/>
                  </a:lnTo>
                  <a:lnTo>
                    <a:pt x="1323842" y="1108492"/>
                  </a:lnTo>
                  <a:lnTo>
                    <a:pt x="1331234" y="1154859"/>
                  </a:lnTo>
                  <a:lnTo>
                    <a:pt x="1337033" y="1201739"/>
                  </a:lnTo>
                  <a:lnTo>
                    <a:pt x="1341211" y="1249103"/>
                  </a:lnTo>
                  <a:lnTo>
                    <a:pt x="1343738" y="1296923"/>
                  </a:lnTo>
                  <a:lnTo>
                    <a:pt x="1344587" y="1345171"/>
                  </a:lnTo>
                  <a:lnTo>
                    <a:pt x="1343731" y="1397161"/>
                  </a:lnTo>
                  <a:lnTo>
                    <a:pt x="1341157" y="1448275"/>
                  </a:lnTo>
                  <a:lnTo>
                    <a:pt x="1336850" y="1498550"/>
                  </a:lnTo>
                  <a:lnTo>
                    <a:pt x="1330800" y="1548025"/>
                  </a:lnTo>
                  <a:lnTo>
                    <a:pt x="1322994" y="1596739"/>
                  </a:lnTo>
                  <a:lnTo>
                    <a:pt x="1313418" y="1644730"/>
                  </a:lnTo>
                  <a:lnTo>
                    <a:pt x="1302062" y="1692035"/>
                  </a:lnTo>
                  <a:lnTo>
                    <a:pt x="1288911" y="1738694"/>
                  </a:lnTo>
                  <a:lnTo>
                    <a:pt x="1273955" y="1784744"/>
                  </a:lnTo>
                  <a:lnTo>
                    <a:pt x="1257180" y="1830225"/>
                  </a:lnTo>
                  <a:lnTo>
                    <a:pt x="1238574" y="1875174"/>
                  </a:lnTo>
                  <a:lnTo>
                    <a:pt x="1218125" y="1919629"/>
                  </a:lnTo>
                  <a:lnTo>
                    <a:pt x="1195820" y="1963629"/>
                  </a:lnTo>
                  <a:lnTo>
                    <a:pt x="1171646" y="2007213"/>
                  </a:lnTo>
                  <a:lnTo>
                    <a:pt x="1145592" y="2050419"/>
                  </a:lnTo>
                  <a:lnTo>
                    <a:pt x="1117645" y="2093284"/>
                  </a:lnTo>
                  <a:lnTo>
                    <a:pt x="1087793" y="2135847"/>
                  </a:lnTo>
                  <a:lnTo>
                    <a:pt x="0" y="1345171"/>
                  </a:lnTo>
                  <a:close/>
                </a:path>
              </a:pathLst>
            </a:custGeom>
            <a:ln w="63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" name="object 24"/>
          <p:cNvSpPr txBox="1"/>
          <p:nvPr/>
        </p:nvSpPr>
        <p:spPr>
          <a:xfrm>
            <a:off x="2811499" y="6454270"/>
            <a:ext cx="1770380" cy="119824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97305">
              <a:lnSpc>
                <a:spcPct val="100000"/>
              </a:lnSpc>
              <a:spcBef>
                <a:spcPts val="220"/>
              </a:spcBef>
            </a:pPr>
            <a:r>
              <a:rPr dirty="0" sz="1800" spc="-280" b="1">
                <a:solidFill>
                  <a:srgbClr val="FFFFFF"/>
                </a:solidFill>
                <a:latin typeface="Tahoma"/>
                <a:cs typeface="Tahoma"/>
              </a:rPr>
              <a:t>35%</a:t>
            </a:r>
            <a:endParaRPr sz="1800">
              <a:latin typeface="Tahoma"/>
              <a:cs typeface="Tahoma"/>
            </a:endParaRPr>
          </a:p>
          <a:p>
            <a:pPr marL="1297305">
              <a:lnSpc>
                <a:spcPct val="100000"/>
              </a:lnSpc>
              <a:spcBef>
                <a:spcPts val="60"/>
              </a:spcBef>
            </a:pPr>
            <a:r>
              <a:rPr dirty="0" sz="900" spc="-40" b="1">
                <a:solidFill>
                  <a:srgbClr val="FFFFFF"/>
                </a:solidFill>
                <a:latin typeface="Tahoma"/>
                <a:cs typeface="Tahoma"/>
              </a:rPr>
              <a:t>Dones</a:t>
            </a:r>
            <a:endParaRPr sz="900">
              <a:latin typeface="Tahoma"/>
              <a:cs typeface="Tahoma"/>
            </a:endParaRPr>
          </a:p>
          <a:p>
            <a:pPr>
              <a:lnSpc>
                <a:spcPct val="100000"/>
              </a:lnSpc>
            </a:pPr>
            <a:endParaRPr sz="11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1800" spc="-254" b="1">
                <a:solidFill>
                  <a:srgbClr val="FFFFFF"/>
                </a:solidFill>
                <a:latin typeface="Tahoma"/>
                <a:cs typeface="Tahoma"/>
              </a:rPr>
              <a:t>65%</a:t>
            </a:r>
            <a:endParaRPr sz="18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900" spc="-45" b="1">
                <a:solidFill>
                  <a:srgbClr val="FFFFFF"/>
                </a:solidFill>
                <a:latin typeface="Tahoma"/>
                <a:cs typeface="Tahoma"/>
              </a:rPr>
              <a:t>Homes</a:t>
            </a:r>
            <a:endParaRPr sz="9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32042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divisió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39998" y="2314740"/>
          <a:ext cx="6480175" cy="34340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175"/>
              </a:tblGrid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2668905" algn="l"/>
                          <a:tab pos="5400040" algn="l"/>
                        </a:tabLst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Agents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Visualitzadors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36	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5875"/>
                </a:tc>
              </a:tr>
              <a:tr h="396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4426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0"/>
                        </a:spcBef>
                        <a:tabLst>
                          <a:tab pos="2668905" algn="l"/>
                          <a:tab pos="5400040" algn="l"/>
                        </a:tabLst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Olímpica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17	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6510"/>
                </a:tc>
              </a:tr>
              <a:tr h="403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435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5"/>
                        </a:spcBef>
                        <a:tabLst>
                          <a:tab pos="2668905" algn="l"/>
                          <a:tab pos="5343525" algn="l"/>
                        </a:tabLst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38	110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/>
                </a:tc>
              </a:tr>
              <a:tr h="410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  <a:tabLst>
                          <a:tab pos="2725420" algn="l"/>
                          <a:tab pos="5456555" algn="l"/>
                        </a:tabLst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	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  <a:tabLst>
                          <a:tab pos="2725420" algn="l"/>
                          <a:tab pos="5400040" algn="l"/>
                        </a:tabLst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Zona </a:t>
                      </a:r>
                      <a:r>
                        <a:rPr dirty="0" sz="800" spc="40">
                          <a:latin typeface="Trebuchet MS"/>
                          <a:cs typeface="Trebuchet MS"/>
                        </a:rPr>
                        <a:t>Bus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9	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4133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5"/>
                        </a:spcBef>
                        <a:tabLst>
                          <a:tab pos="2612390" algn="l"/>
                          <a:tab pos="5343525" algn="l"/>
                        </a:tabLst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Estacionament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Regulat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103	195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9685"/>
                </a:tc>
              </a:tr>
              <a:tr h="432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406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2612390" algn="l"/>
                          <a:tab pos="5343525" algn="l"/>
                        </a:tabLst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Corporatius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121	126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0320"/>
                </a:tc>
              </a:tr>
              <a:tr h="4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  <a:tabLst>
                          <a:tab pos="2725420" algn="l"/>
                          <a:tab pos="5456555" algn="l"/>
                        </a:tabLst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5	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9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70"/>
                        </a:spcBef>
                        <a:tabLst>
                          <a:tab pos="2668905" algn="l"/>
                          <a:tab pos="5343525" algn="l"/>
                        </a:tabLst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23	194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/>
                </a:tc>
              </a:tr>
              <a:tr h="454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  <a:tabLst>
                          <a:tab pos="2725420" algn="l"/>
                          <a:tab pos="5456555" algn="l"/>
                        </a:tabLst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Montjuïc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	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76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85"/>
                        </a:spcBef>
                        <a:tabLst>
                          <a:tab pos="2668905" algn="l"/>
                          <a:tab pos="5400040" algn="l"/>
                        </a:tabLst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Zoològic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82	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3495"/>
                </a:tc>
              </a:tr>
              <a:tr h="4693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  <a:tabLst>
                          <a:tab pos="2668905" algn="l"/>
                          <a:tab pos="5400040" algn="l"/>
                        </a:tabLst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36	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0"/>
                        </a:spcBef>
                        <a:tabLst>
                          <a:tab pos="2725420" algn="l"/>
                          <a:tab pos="5400040" algn="l"/>
                        </a:tabLst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Estructura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T	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5	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4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6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0"/>
                        </a:spcBef>
                        <a:tabLst>
                          <a:tab pos="2595245" algn="l"/>
                          <a:tab pos="5327015" algn="l"/>
                        </a:tabLst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r>
                        <a:rPr dirty="0" sz="800" spc="1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75" b="1">
                          <a:latin typeface="Tahoma"/>
                          <a:cs typeface="Tahoma"/>
                        </a:rPr>
                        <a:t>general	</a:t>
                      </a:r>
                      <a:r>
                        <a:rPr dirty="0" sz="800" spc="-25" b="1">
                          <a:latin typeface="Tahoma"/>
                          <a:cs typeface="Tahoma"/>
                        </a:rPr>
                        <a:t>480	901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5400"/>
                </a:tc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3954360" y="2314740"/>
            <a:ext cx="146685" cy="167640"/>
          </a:xfrm>
          <a:custGeom>
            <a:avLst/>
            <a:gdLst/>
            <a:ahLst/>
            <a:cxnLst/>
            <a:rect l="l" t="t" r="r" b="b"/>
            <a:pathLst>
              <a:path w="146685" h="167639">
                <a:moveTo>
                  <a:pt x="146202" y="0"/>
                </a:moveTo>
                <a:lnTo>
                  <a:pt x="0" y="0"/>
                </a:lnTo>
                <a:lnTo>
                  <a:pt x="0" y="167398"/>
                </a:lnTo>
                <a:lnTo>
                  <a:pt x="146202" y="167398"/>
                </a:lnTo>
                <a:lnTo>
                  <a:pt x="146202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398773" y="5581218"/>
            <a:ext cx="702310" cy="167640"/>
          </a:xfrm>
          <a:custGeom>
            <a:avLst/>
            <a:gdLst/>
            <a:ahLst/>
            <a:cxnLst/>
            <a:rect l="l" t="t" r="r" b="b"/>
            <a:pathLst>
              <a:path w="702310" h="167639">
                <a:moveTo>
                  <a:pt x="701789" y="0"/>
                </a:moveTo>
                <a:lnTo>
                  <a:pt x="0" y="0"/>
                </a:lnTo>
                <a:lnTo>
                  <a:pt x="0" y="167398"/>
                </a:lnTo>
                <a:lnTo>
                  <a:pt x="701789" y="167398"/>
                </a:lnTo>
                <a:lnTo>
                  <a:pt x="701789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080255" y="5329948"/>
            <a:ext cx="20320" cy="167640"/>
          </a:xfrm>
          <a:custGeom>
            <a:avLst/>
            <a:gdLst/>
            <a:ahLst/>
            <a:cxnLst/>
            <a:rect l="l" t="t" r="r" b="b"/>
            <a:pathLst>
              <a:path w="20320" h="167639">
                <a:moveTo>
                  <a:pt x="20307" y="0"/>
                </a:moveTo>
                <a:lnTo>
                  <a:pt x="0" y="0"/>
                </a:lnTo>
                <a:lnTo>
                  <a:pt x="0" y="167398"/>
                </a:lnTo>
                <a:lnTo>
                  <a:pt x="20307" y="167398"/>
                </a:lnTo>
                <a:lnTo>
                  <a:pt x="20307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954360" y="5078679"/>
            <a:ext cx="146685" cy="167640"/>
          </a:xfrm>
          <a:custGeom>
            <a:avLst/>
            <a:gdLst/>
            <a:ahLst/>
            <a:cxnLst/>
            <a:rect l="l" t="t" r="r" b="b"/>
            <a:pathLst>
              <a:path w="146685" h="167639">
                <a:moveTo>
                  <a:pt x="146202" y="0"/>
                </a:moveTo>
                <a:lnTo>
                  <a:pt x="0" y="0"/>
                </a:lnTo>
                <a:lnTo>
                  <a:pt x="0" y="167398"/>
                </a:lnTo>
                <a:lnTo>
                  <a:pt x="146202" y="167398"/>
                </a:lnTo>
                <a:lnTo>
                  <a:pt x="146202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67544" y="4827409"/>
            <a:ext cx="333375" cy="167640"/>
          </a:xfrm>
          <a:custGeom>
            <a:avLst/>
            <a:gdLst/>
            <a:ahLst/>
            <a:cxnLst/>
            <a:rect l="l" t="t" r="r" b="b"/>
            <a:pathLst>
              <a:path w="333375" h="167639">
                <a:moveTo>
                  <a:pt x="333019" y="0"/>
                </a:moveTo>
                <a:lnTo>
                  <a:pt x="0" y="0"/>
                </a:lnTo>
                <a:lnTo>
                  <a:pt x="0" y="167398"/>
                </a:lnTo>
                <a:lnTo>
                  <a:pt x="333019" y="167398"/>
                </a:lnTo>
                <a:lnTo>
                  <a:pt x="333019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092447" y="4576140"/>
            <a:ext cx="8255" cy="167640"/>
          </a:xfrm>
          <a:custGeom>
            <a:avLst/>
            <a:gdLst/>
            <a:ahLst/>
            <a:cxnLst/>
            <a:rect l="l" t="t" r="r" b="b"/>
            <a:pathLst>
              <a:path w="8254" h="167639">
                <a:moveTo>
                  <a:pt x="8115" y="0"/>
                </a:moveTo>
                <a:lnTo>
                  <a:pt x="0" y="0"/>
                </a:lnTo>
                <a:lnTo>
                  <a:pt x="0" y="167398"/>
                </a:lnTo>
                <a:lnTo>
                  <a:pt x="8115" y="167398"/>
                </a:lnTo>
                <a:lnTo>
                  <a:pt x="8115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007154" y="4324883"/>
            <a:ext cx="93980" cy="167640"/>
          </a:xfrm>
          <a:custGeom>
            <a:avLst/>
            <a:gdLst/>
            <a:ahLst/>
            <a:cxnLst/>
            <a:rect l="l" t="t" r="r" b="b"/>
            <a:pathLst>
              <a:path w="93979" h="167639">
                <a:moveTo>
                  <a:pt x="93408" y="0"/>
                </a:moveTo>
                <a:lnTo>
                  <a:pt x="0" y="0"/>
                </a:lnTo>
                <a:lnTo>
                  <a:pt x="0" y="167398"/>
                </a:lnTo>
                <a:lnTo>
                  <a:pt x="93408" y="167398"/>
                </a:lnTo>
                <a:lnTo>
                  <a:pt x="93408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080255" y="4073614"/>
            <a:ext cx="20320" cy="167640"/>
          </a:xfrm>
          <a:custGeom>
            <a:avLst/>
            <a:gdLst/>
            <a:ahLst/>
            <a:cxnLst/>
            <a:rect l="l" t="t" r="r" b="b"/>
            <a:pathLst>
              <a:path w="20320" h="167639">
                <a:moveTo>
                  <a:pt x="20307" y="0"/>
                </a:moveTo>
                <a:lnTo>
                  <a:pt x="0" y="0"/>
                </a:lnTo>
                <a:lnTo>
                  <a:pt x="0" y="167398"/>
                </a:lnTo>
                <a:lnTo>
                  <a:pt x="20307" y="167398"/>
                </a:lnTo>
                <a:lnTo>
                  <a:pt x="20307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09149" y="3822344"/>
            <a:ext cx="491490" cy="167640"/>
          </a:xfrm>
          <a:custGeom>
            <a:avLst/>
            <a:gdLst/>
            <a:ahLst/>
            <a:cxnLst/>
            <a:rect l="l" t="t" r="r" b="b"/>
            <a:pathLst>
              <a:path w="491489" h="167639">
                <a:moveTo>
                  <a:pt x="491413" y="0"/>
                </a:moveTo>
                <a:lnTo>
                  <a:pt x="0" y="0"/>
                </a:lnTo>
                <a:lnTo>
                  <a:pt x="0" y="167398"/>
                </a:lnTo>
                <a:lnTo>
                  <a:pt x="491413" y="167398"/>
                </a:lnTo>
                <a:lnTo>
                  <a:pt x="491413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82250" y="3571075"/>
            <a:ext cx="418465" cy="167640"/>
          </a:xfrm>
          <a:custGeom>
            <a:avLst/>
            <a:gdLst/>
            <a:ahLst/>
            <a:cxnLst/>
            <a:rect l="l" t="t" r="r" b="b"/>
            <a:pathLst>
              <a:path w="418464" h="167639">
                <a:moveTo>
                  <a:pt x="418312" y="0"/>
                </a:moveTo>
                <a:lnTo>
                  <a:pt x="0" y="0"/>
                </a:lnTo>
                <a:lnTo>
                  <a:pt x="0" y="167398"/>
                </a:lnTo>
                <a:lnTo>
                  <a:pt x="418312" y="167398"/>
                </a:lnTo>
                <a:lnTo>
                  <a:pt x="418312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064012" y="3319805"/>
            <a:ext cx="36830" cy="167640"/>
          </a:xfrm>
          <a:custGeom>
            <a:avLst/>
            <a:gdLst/>
            <a:ahLst/>
            <a:cxnLst/>
            <a:rect l="l" t="t" r="r" b="b"/>
            <a:pathLst>
              <a:path w="36829" h="167639">
                <a:moveTo>
                  <a:pt x="36550" y="0"/>
                </a:moveTo>
                <a:lnTo>
                  <a:pt x="0" y="0"/>
                </a:lnTo>
                <a:lnTo>
                  <a:pt x="0" y="167398"/>
                </a:lnTo>
                <a:lnTo>
                  <a:pt x="36550" y="167398"/>
                </a:lnTo>
                <a:lnTo>
                  <a:pt x="36550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088371" y="3068548"/>
            <a:ext cx="12700" cy="167640"/>
          </a:xfrm>
          <a:custGeom>
            <a:avLst/>
            <a:gdLst/>
            <a:ahLst/>
            <a:cxnLst/>
            <a:rect l="l" t="t" r="r" b="b"/>
            <a:pathLst>
              <a:path w="12700" h="167639">
                <a:moveTo>
                  <a:pt x="12179" y="0"/>
                </a:moveTo>
                <a:lnTo>
                  <a:pt x="0" y="0"/>
                </a:lnTo>
                <a:lnTo>
                  <a:pt x="0" y="167385"/>
                </a:lnTo>
                <a:lnTo>
                  <a:pt x="12179" y="167385"/>
                </a:lnTo>
                <a:lnTo>
                  <a:pt x="12179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31526" y="2566009"/>
            <a:ext cx="69215" cy="167640"/>
          </a:xfrm>
          <a:custGeom>
            <a:avLst/>
            <a:gdLst/>
            <a:ahLst/>
            <a:cxnLst/>
            <a:rect l="l" t="t" r="r" b="b"/>
            <a:pathLst>
              <a:path w="69214" h="167639">
                <a:moveTo>
                  <a:pt x="69037" y="0"/>
                </a:moveTo>
                <a:lnTo>
                  <a:pt x="0" y="0"/>
                </a:lnTo>
                <a:lnTo>
                  <a:pt x="0" y="167398"/>
                </a:lnTo>
                <a:lnTo>
                  <a:pt x="69037" y="167398"/>
                </a:lnTo>
                <a:lnTo>
                  <a:pt x="69037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46232" y="2817279"/>
            <a:ext cx="154940" cy="167640"/>
          </a:xfrm>
          <a:custGeom>
            <a:avLst/>
            <a:gdLst/>
            <a:ahLst/>
            <a:cxnLst/>
            <a:rect l="l" t="t" r="r" b="b"/>
            <a:pathLst>
              <a:path w="154939" h="167639">
                <a:moveTo>
                  <a:pt x="154330" y="0"/>
                </a:moveTo>
                <a:lnTo>
                  <a:pt x="0" y="0"/>
                </a:lnTo>
                <a:lnTo>
                  <a:pt x="0" y="167398"/>
                </a:lnTo>
                <a:lnTo>
                  <a:pt x="154330" y="167398"/>
                </a:lnTo>
                <a:lnTo>
                  <a:pt x="154330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248480" y="2314740"/>
            <a:ext cx="264160" cy="167640"/>
          </a:xfrm>
          <a:custGeom>
            <a:avLst/>
            <a:gdLst/>
            <a:ahLst/>
            <a:cxnLst/>
            <a:rect l="l" t="t" r="r" b="b"/>
            <a:pathLst>
              <a:path w="264160" h="167639">
                <a:moveTo>
                  <a:pt x="263982" y="0"/>
                </a:moveTo>
                <a:lnTo>
                  <a:pt x="0" y="0"/>
                </a:lnTo>
                <a:lnTo>
                  <a:pt x="0" y="167398"/>
                </a:lnTo>
                <a:lnTo>
                  <a:pt x="263982" y="167398"/>
                </a:lnTo>
                <a:lnTo>
                  <a:pt x="263982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253674" y="5581218"/>
            <a:ext cx="1440180" cy="167640"/>
          </a:xfrm>
          <a:custGeom>
            <a:avLst/>
            <a:gdLst/>
            <a:ahLst/>
            <a:cxnLst/>
            <a:rect l="l" t="t" r="r" b="b"/>
            <a:pathLst>
              <a:path w="1440179" h="167639">
                <a:moveTo>
                  <a:pt x="1440002" y="0"/>
                </a:moveTo>
                <a:lnTo>
                  <a:pt x="0" y="0"/>
                </a:lnTo>
                <a:lnTo>
                  <a:pt x="0" y="167398"/>
                </a:lnTo>
                <a:lnTo>
                  <a:pt x="1440002" y="167398"/>
                </a:lnTo>
                <a:lnTo>
                  <a:pt x="1440002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248480" y="5329948"/>
            <a:ext cx="114300" cy="167640"/>
          </a:xfrm>
          <a:custGeom>
            <a:avLst/>
            <a:gdLst/>
            <a:ahLst/>
            <a:cxnLst/>
            <a:rect l="l" t="t" r="r" b="b"/>
            <a:pathLst>
              <a:path w="114300" h="167639">
                <a:moveTo>
                  <a:pt x="113715" y="0"/>
                </a:moveTo>
                <a:lnTo>
                  <a:pt x="0" y="0"/>
                </a:lnTo>
                <a:lnTo>
                  <a:pt x="0" y="167398"/>
                </a:lnTo>
                <a:lnTo>
                  <a:pt x="113715" y="167398"/>
                </a:lnTo>
                <a:lnTo>
                  <a:pt x="11371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248480" y="5078679"/>
            <a:ext cx="130175" cy="167640"/>
          </a:xfrm>
          <a:custGeom>
            <a:avLst/>
            <a:gdLst/>
            <a:ahLst/>
            <a:cxnLst/>
            <a:rect l="l" t="t" r="r" b="b"/>
            <a:pathLst>
              <a:path w="130175" h="167639">
                <a:moveTo>
                  <a:pt x="129959" y="0"/>
                </a:moveTo>
                <a:lnTo>
                  <a:pt x="0" y="0"/>
                </a:lnTo>
                <a:lnTo>
                  <a:pt x="0" y="167398"/>
                </a:lnTo>
                <a:lnTo>
                  <a:pt x="129959" y="167398"/>
                </a:lnTo>
                <a:lnTo>
                  <a:pt x="129959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48480" y="4827409"/>
            <a:ext cx="365760" cy="167640"/>
          </a:xfrm>
          <a:custGeom>
            <a:avLst/>
            <a:gdLst/>
            <a:ahLst/>
            <a:cxnLst/>
            <a:rect l="l" t="t" r="r" b="b"/>
            <a:pathLst>
              <a:path w="365760" h="167639">
                <a:moveTo>
                  <a:pt x="365506" y="0"/>
                </a:moveTo>
                <a:lnTo>
                  <a:pt x="0" y="0"/>
                </a:lnTo>
                <a:lnTo>
                  <a:pt x="0" y="167398"/>
                </a:lnTo>
                <a:lnTo>
                  <a:pt x="365506" y="167398"/>
                </a:lnTo>
                <a:lnTo>
                  <a:pt x="36550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248480" y="4576153"/>
            <a:ext cx="16510" cy="167640"/>
          </a:xfrm>
          <a:custGeom>
            <a:avLst/>
            <a:gdLst/>
            <a:ahLst/>
            <a:cxnLst/>
            <a:rect l="l" t="t" r="r" b="b"/>
            <a:pathLst>
              <a:path w="16510" h="167639">
                <a:moveTo>
                  <a:pt x="16243" y="0"/>
                </a:moveTo>
                <a:lnTo>
                  <a:pt x="0" y="0"/>
                </a:lnTo>
                <a:lnTo>
                  <a:pt x="0" y="167398"/>
                </a:lnTo>
                <a:lnTo>
                  <a:pt x="16243" y="167398"/>
                </a:lnTo>
                <a:lnTo>
                  <a:pt x="16243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248480" y="4324883"/>
            <a:ext cx="788035" cy="167640"/>
          </a:xfrm>
          <a:custGeom>
            <a:avLst/>
            <a:gdLst/>
            <a:ahLst/>
            <a:cxnLst/>
            <a:rect l="l" t="t" r="r" b="b"/>
            <a:pathLst>
              <a:path w="788035" h="167639">
                <a:moveTo>
                  <a:pt x="787882" y="0"/>
                </a:moveTo>
                <a:lnTo>
                  <a:pt x="0" y="0"/>
                </a:lnTo>
                <a:lnTo>
                  <a:pt x="0" y="167398"/>
                </a:lnTo>
                <a:lnTo>
                  <a:pt x="787882" y="167398"/>
                </a:lnTo>
                <a:lnTo>
                  <a:pt x="787882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248480" y="4073614"/>
            <a:ext cx="20320" cy="167640"/>
          </a:xfrm>
          <a:custGeom>
            <a:avLst/>
            <a:gdLst/>
            <a:ahLst/>
            <a:cxnLst/>
            <a:rect l="l" t="t" r="r" b="b"/>
            <a:pathLst>
              <a:path w="20320" h="167639">
                <a:moveTo>
                  <a:pt x="20307" y="0"/>
                </a:moveTo>
                <a:lnTo>
                  <a:pt x="0" y="0"/>
                </a:lnTo>
                <a:lnTo>
                  <a:pt x="0" y="167398"/>
                </a:lnTo>
                <a:lnTo>
                  <a:pt x="20307" y="167398"/>
                </a:lnTo>
                <a:lnTo>
                  <a:pt x="20307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248480" y="3822344"/>
            <a:ext cx="511809" cy="167640"/>
          </a:xfrm>
          <a:custGeom>
            <a:avLst/>
            <a:gdLst/>
            <a:ahLst/>
            <a:cxnLst/>
            <a:rect l="l" t="t" r="r" b="b"/>
            <a:pathLst>
              <a:path w="511810" h="167639">
                <a:moveTo>
                  <a:pt x="511721" y="0"/>
                </a:moveTo>
                <a:lnTo>
                  <a:pt x="0" y="0"/>
                </a:lnTo>
                <a:lnTo>
                  <a:pt x="0" y="167398"/>
                </a:lnTo>
                <a:lnTo>
                  <a:pt x="511721" y="167398"/>
                </a:lnTo>
                <a:lnTo>
                  <a:pt x="511721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248480" y="3571075"/>
            <a:ext cx="792480" cy="167640"/>
          </a:xfrm>
          <a:custGeom>
            <a:avLst/>
            <a:gdLst/>
            <a:ahLst/>
            <a:cxnLst/>
            <a:rect l="l" t="t" r="r" b="b"/>
            <a:pathLst>
              <a:path w="792479" h="167639">
                <a:moveTo>
                  <a:pt x="791946" y="0"/>
                </a:moveTo>
                <a:lnTo>
                  <a:pt x="0" y="0"/>
                </a:lnTo>
                <a:lnTo>
                  <a:pt x="0" y="167398"/>
                </a:lnTo>
                <a:lnTo>
                  <a:pt x="791946" y="167398"/>
                </a:lnTo>
                <a:lnTo>
                  <a:pt x="79194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248480" y="3319805"/>
            <a:ext cx="81280" cy="167640"/>
          </a:xfrm>
          <a:custGeom>
            <a:avLst/>
            <a:gdLst/>
            <a:ahLst/>
            <a:cxnLst/>
            <a:rect l="l" t="t" r="r" b="b"/>
            <a:pathLst>
              <a:path w="81279" h="167639">
                <a:moveTo>
                  <a:pt x="81229" y="0"/>
                </a:moveTo>
                <a:lnTo>
                  <a:pt x="0" y="0"/>
                </a:lnTo>
                <a:lnTo>
                  <a:pt x="0" y="167398"/>
                </a:lnTo>
                <a:lnTo>
                  <a:pt x="81229" y="167398"/>
                </a:lnTo>
                <a:lnTo>
                  <a:pt x="81229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248480" y="3068548"/>
            <a:ext cx="33020" cy="167640"/>
          </a:xfrm>
          <a:custGeom>
            <a:avLst/>
            <a:gdLst/>
            <a:ahLst/>
            <a:cxnLst/>
            <a:rect l="l" t="t" r="r" b="b"/>
            <a:pathLst>
              <a:path w="33020" h="167639">
                <a:moveTo>
                  <a:pt x="32486" y="0"/>
                </a:moveTo>
                <a:lnTo>
                  <a:pt x="0" y="0"/>
                </a:lnTo>
                <a:lnTo>
                  <a:pt x="0" y="167398"/>
                </a:lnTo>
                <a:lnTo>
                  <a:pt x="32486" y="167398"/>
                </a:lnTo>
                <a:lnTo>
                  <a:pt x="3248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48480" y="2566009"/>
            <a:ext cx="97790" cy="167640"/>
          </a:xfrm>
          <a:custGeom>
            <a:avLst/>
            <a:gdLst/>
            <a:ahLst/>
            <a:cxnLst/>
            <a:rect l="l" t="t" r="r" b="b"/>
            <a:pathLst>
              <a:path w="97789" h="167639">
                <a:moveTo>
                  <a:pt x="97472" y="0"/>
                </a:moveTo>
                <a:lnTo>
                  <a:pt x="0" y="0"/>
                </a:lnTo>
                <a:lnTo>
                  <a:pt x="0" y="167398"/>
                </a:lnTo>
                <a:lnTo>
                  <a:pt x="97472" y="167398"/>
                </a:lnTo>
                <a:lnTo>
                  <a:pt x="97472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248480" y="2817279"/>
            <a:ext cx="447040" cy="167640"/>
          </a:xfrm>
          <a:custGeom>
            <a:avLst/>
            <a:gdLst/>
            <a:ahLst/>
            <a:cxnLst/>
            <a:rect l="l" t="t" r="r" b="b"/>
            <a:pathLst>
              <a:path w="447039" h="167639">
                <a:moveTo>
                  <a:pt x="446735" y="0"/>
                </a:moveTo>
                <a:lnTo>
                  <a:pt x="0" y="0"/>
                </a:lnTo>
                <a:lnTo>
                  <a:pt x="0" y="167398"/>
                </a:lnTo>
                <a:lnTo>
                  <a:pt x="446735" y="167398"/>
                </a:lnTo>
                <a:lnTo>
                  <a:pt x="44673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4248480" y="1899678"/>
            <a:ext cx="1656080" cy="21653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5" b="1">
                <a:solidFill>
                  <a:srgbClr val="FFFFFF"/>
                </a:solidFill>
                <a:latin typeface="Tahoma"/>
                <a:cs typeface="Tahoma"/>
              </a:rPr>
              <a:t>HOMES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444559" y="1899678"/>
            <a:ext cx="1656080" cy="216535"/>
          </a:xfrm>
          <a:prstGeom prst="rect">
            <a:avLst/>
          </a:prstGeom>
          <a:solidFill>
            <a:srgbClr val="207850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5" b="1">
                <a:solidFill>
                  <a:srgbClr val="FFFFFF"/>
                </a:solidFill>
                <a:latin typeface="Tahoma"/>
                <a:cs typeface="Tahoma"/>
              </a:rPr>
              <a:t>DONES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7300" y="6157773"/>
            <a:ext cx="32639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segons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treball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2237700" y="7176693"/>
            <a:ext cx="2190750" cy="2968625"/>
            <a:chOff x="2237700" y="7176693"/>
            <a:chExt cx="2190750" cy="2968625"/>
          </a:xfrm>
        </p:grpSpPr>
        <p:sp>
          <p:nvSpPr>
            <p:cNvPr id="51" name="object 51"/>
            <p:cNvSpPr/>
            <p:nvPr/>
          </p:nvSpPr>
          <p:spPr>
            <a:xfrm>
              <a:off x="3528430" y="7176693"/>
              <a:ext cx="193675" cy="1480185"/>
            </a:xfrm>
            <a:custGeom>
              <a:avLst/>
              <a:gdLst/>
              <a:ahLst/>
              <a:cxnLst/>
              <a:rect l="l" t="t" r="r" b="b"/>
              <a:pathLst>
                <a:path w="193675" h="1480184">
                  <a:moveTo>
                    <a:pt x="180276" y="0"/>
                  </a:moveTo>
                  <a:lnTo>
                    <a:pt x="133638" y="1011"/>
                  </a:lnTo>
                  <a:lnTo>
                    <a:pt x="89928" y="3319"/>
                  </a:lnTo>
                  <a:lnTo>
                    <a:pt x="46324" y="7120"/>
                  </a:lnTo>
                  <a:lnTo>
                    <a:pt x="0" y="12611"/>
                  </a:lnTo>
                  <a:lnTo>
                    <a:pt x="193192" y="1480083"/>
                  </a:lnTo>
                  <a:lnTo>
                    <a:pt x="180276" y="0"/>
                  </a:lnTo>
                  <a:close/>
                </a:path>
              </a:pathLst>
            </a:custGeom>
            <a:solidFill>
              <a:srgbClr val="4C87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3015363" y="8656777"/>
              <a:ext cx="1412875" cy="1488440"/>
            </a:xfrm>
            <a:custGeom>
              <a:avLst/>
              <a:gdLst/>
              <a:ahLst/>
              <a:cxnLst/>
              <a:rect l="l" t="t" r="r" b="b"/>
              <a:pathLst>
                <a:path w="1412875" h="1488440">
                  <a:moveTo>
                    <a:pt x="706259" y="0"/>
                  </a:moveTo>
                  <a:lnTo>
                    <a:pt x="0" y="1300772"/>
                  </a:lnTo>
                  <a:lnTo>
                    <a:pt x="46086" y="1324903"/>
                  </a:lnTo>
                  <a:lnTo>
                    <a:pt x="92378" y="1347369"/>
                  </a:lnTo>
                  <a:lnTo>
                    <a:pt x="138862" y="1368172"/>
                  </a:lnTo>
                  <a:lnTo>
                    <a:pt x="185524" y="1387310"/>
                  </a:lnTo>
                  <a:lnTo>
                    <a:pt x="232348" y="1404785"/>
                  </a:lnTo>
                  <a:lnTo>
                    <a:pt x="279319" y="1420595"/>
                  </a:lnTo>
                  <a:lnTo>
                    <a:pt x="326423" y="1434740"/>
                  </a:lnTo>
                  <a:lnTo>
                    <a:pt x="373645" y="1447222"/>
                  </a:lnTo>
                  <a:lnTo>
                    <a:pt x="420970" y="1458039"/>
                  </a:lnTo>
                  <a:lnTo>
                    <a:pt x="468384" y="1467192"/>
                  </a:lnTo>
                  <a:lnTo>
                    <a:pt x="515872" y="1474681"/>
                  </a:lnTo>
                  <a:lnTo>
                    <a:pt x="563418" y="1480506"/>
                  </a:lnTo>
                  <a:lnTo>
                    <a:pt x="611009" y="1484667"/>
                  </a:lnTo>
                  <a:lnTo>
                    <a:pt x="658629" y="1487163"/>
                  </a:lnTo>
                  <a:lnTo>
                    <a:pt x="706264" y="1487995"/>
                  </a:lnTo>
                  <a:lnTo>
                    <a:pt x="753899" y="1487163"/>
                  </a:lnTo>
                  <a:lnTo>
                    <a:pt x="801519" y="1484667"/>
                  </a:lnTo>
                  <a:lnTo>
                    <a:pt x="849110" y="1480506"/>
                  </a:lnTo>
                  <a:lnTo>
                    <a:pt x="896656" y="1474681"/>
                  </a:lnTo>
                  <a:lnTo>
                    <a:pt x="944143" y="1467192"/>
                  </a:lnTo>
                  <a:lnTo>
                    <a:pt x="991556" y="1458039"/>
                  </a:lnTo>
                  <a:lnTo>
                    <a:pt x="1038881" y="1447222"/>
                  </a:lnTo>
                  <a:lnTo>
                    <a:pt x="1086102" y="1434740"/>
                  </a:lnTo>
                  <a:lnTo>
                    <a:pt x="1133206" y="1420595"/>
                  </a:lnTo>
                  <a:lnTo>
                    <a:pt x="1180176" y="1404785"/>
                  </a:lnTo>
                  <a:lnTo>
                    <a:pt x="1226999" y="1387310"/>
                  </a:lnTo>
                  <a:lnTo>
                    <a:pt x="1273659" y="1368172"/>
                  </a:lnTo>
                  <a:lnTo>
                    <a:pt x="1320143" y="1347369"/>
                  </a:lnTo>
                  <a:lnTo>
                    <a:pt x="1366434" y="1324903"/>
                  </a:lnTo>
                  <a:lnTo>
                    <a:pt x="1412519" y="1300772"/>
                  </a:lnTo>
                  <a:lnTo>
                    <a:pt x="706259" y="0"/>
                  </a:lnTo>
                  <a:close/>
                </a:path>
              </a:pathLst>
            </a:custGeom>
            <a:solidFill>
              <a:srgbClr val="588D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2288631" y="8656777"/>
              <a:ext cx="1433195" cy="1301115"/>
            </a:xfrm>
            <a:custGeom>
              <a:avLst/>
              <a:gdLst/>
              <a:ahLst/>
              <a:cxnLst/>
              <a:rect l="l" t="t" r="r" b="b"/>
              <a:pathLst>
                <a:path w="1433195" h="1301115">
                  <a:moveTo>
                    <a:pt x="1432991" y="0"/>
                  </a:moveTo>
                  <a:lnTo>
                    <a:pt x="0" y="370598"/>
                  </a:lnTo>
                  <a:lnTo>
                    <a:pt x="13443" y="419521"/>
                  </a:lnTo>
                  <a:lnTo>
                    <a:pt x="28229" y="467519"/>
                  </a:lnTo>
                  <a:lnTo>
                    <a:pt x="44351" y="514584"/>
                  </a:lnTo>
                  <a:lnTo>
                    <a:pt x="61805" y="560711"/>
                  </a:lnTo>
                  <a:lnTo>
                    <a:pt x="80584" y="605892"/>
                  </a:lnTo>
                  <a:lnTo>
                    <a:pt x="100685" y="650121"/>
                  </a:lnTo>
                  <a:lnTo>
                    <a:pt x="122102" y="693392"/>
                  </a:lnTo>
                  <a:lnTo>
                    <a:pt x="144830" y="735697"/>
                  </a:lnTo>
                  <a:lnTo>
                    <a:pt x="168863" y="777030"/>
                  </a:lnTo>
                  <a:lnTo>
                    <a:pt x="194197" y="817385"/>
                  </a:lnTo>
                  <a:lnTo>
                    <a:pt x="220826" y="856755"/>
                  </a:lnTo>
                  <a:lnTo>
                    <a:pt x="248745" y="895132"/>
                  </a:lnTo>
                  <a:lnTo>
                    <a:pt x="277949" y="932511"/>
                  </a:lnTo>
                  <a:lnTo>
                    <a:pt x="308432" y="968886"/>
                  </a:lnTo>
                  <a:lnTo>
                    <a:pt x="340190" y="1004248"/>
                  </a:lnTo>
                  <a:lnTo>
                    <a:pt x="373218" y="1038592"/>
                  </a:lnTo>
                  <a:lnTo>
                    <a:pt x="407509" y="1071912"/>
                  </a:lnTo>
                  <a:lnTo>
                    <a:pt x="443060" y="1104199"/>
                  </a:lnTo>
                  <a:lnTo>
                    <a:pt x="479864" y="1135449"/>
                  </a:lnTo>
                  <a:lnTo>
                    <a:pt x="517917" y="1165653"/>
                  </a:lnTo>
                  <a:lnTo>
                    <a:pt x="557214" y="1194806"/>
                  </a:lnTo>
                  <a:lnTo>
                    <a:pt x="597749" y="1222901"/>
                  </a:lnTo>
                  <a:lnTo>
                    <a:pt x="639517" y="1249932"/>
                  </a:lnTo>
                  <a:lnTo>
                    <a:pt x="682513" y="1275891"/>
                  </a:lnTo>
                  <a:lnTo>
                    <a:pt x="726732" y="1300772"/>
                  </a:lnTo>
                  <a:lnTo>
                    <a:pt x="1432991" y="0"/>
                  </a:lnTo>
                  <a:close/>
                </a:path>
              </a:pathLst>
            </a:custGeom>
            <a:solidFill>
              <a:srgbClr val="ADD2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2237700" y="7950517"/>
              <a:ext cx="1483995" cy="1076960"/>
            </a:xfrm>
            <a:custGeom>
              <a:avLst/>
              <a:gdLst/>
              <a:ahLst/>
              <a:cxnLst/>
              <a:rect l="l" t="t" r="r" b="b"/>
              <a:pathLst>
                <a:path w="1483995" h="1076959">
                  <a:moveTo>
                    <a:pt x="183150" y="0"/>
                  </a:moveTo>
                  <a:lnTo>
                    <a:pt x="158511" y="47069"/>
                  </a:lnTo>
                  <a:lnTo>
                    <a:pt x="135657" y="94241"/>
                  </a:lnTo>
                  <a:lnTo>
                    <a:pt x="114584" y="141526"/>
                  </a:lnTo>
                  <a:lnTo>
                    <a:pt x="95292" y="188937"/>
                  </a:lnTo>
                  <a:lnTo>
                    <a:pt x="77779" y="236484"/>
                  </a:lnTo>
                  <a:lnTo>
                    <a:pt x="62044" y="284180"/>
                  </a:lnTo>
                  <a:lnTo>
                    <a:pt x="48086" y="332035"/>
                  </a:lnTo>
                  <a:lnTo>
                    <a:pt x="35902" y="380062"/>
                  </a:lnTo>
                  <a:lnTo>
                    <a:pt x="25493" y="428271"/>
                  </a:lnTo>
                  <a:lnTo>
                    <a:pt x="16855" y="476675"/>
                  </a:lnTo>
                  <a:lnTo>
                    <a:pt x="9988" y="525284"/>
                  </a:lnTo>
                  <a:lnTo>
                    <a:pt x="4891" y="574111"/>
                  </a:lnTo>
                  <a:lnTo>
                    <a:pt x="1562" y="623166"/>
                  </a:lnTo>
                  <a:lnTo>
                    <a:pt x="0" y="672462"/>
                  </a:lnTo>
                  <a:lnTo>
                    <a:pt x="202" y="722009"/>
                  </a:lnTo>
                  <a:lnTo>
                    <a:pt x="2169" y="771820"/>
                  </a:lnTo>
                  <a:lnTo>
                    <a:pt x="5898" y="821905"/>
                  </a:lnTo>
                  <a:lnTo>
                    <a:pt x="11388" y="872277"/>
                  </a:lnTo>
                  <a:lnTo>
                    <a:pt x="18637" y="922947"/>
                  </a:lnTo>
                  <a:lnTo>
                    <a:pt x="27645" y="973926"/>
                  </a:lnTo>
                  <a:lnTo>
                    <a:pt x="38410" y="1025226"/>
                  </a:lnTo>
                  <a:lnTo>
                    <a:pt x="50930" y="1076858"/>
                  </a:lnTo>
                  <a:lnTo>
                    <a:pt x="1483922" y="706259"/>
                  </a:lnTo>
                  <a:lnTo>
                    <a:pt x="183150" y="0"/>
                  </a:lnTo>
                  <a:close/>
                </a:path>
              </a:pathLst>
            </a:custGeom>
            <a:solidFill>
              <a:srgbClr val="86A6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2420851" y="7466964"/>
              <a:ext cx="1301115" cy="1189990"/>
            </a:xfrm>
            <a:custGeom>
              <a:avLst/>
              <a:gdLst/>
              <a:ahLst/>
              <a:cxnLst/>
              <a:rect l="l" t="t" r="r" b="b"/>
              <a:pathLst>
                <a:path w="1301114" h="1189990">
                  <a:moveTo>
                    <a:pt x="420357" y="0"/>
                  </a:moveTo>
                  <a:lnTo>
                    <a:pt x="378887" y="31617"/>
                  </a:lnTo>
                  <a:lnTo>
                    <a:pt x="339330" y="63716"/>
                  </a:lnTo>
                  <a:lnTo>
                    <a:pt x="301579" y="96419"/>
                  </a:lnTo>
                  <a:lnTo>
                    <a:pt x="265528" y="129847"/>
                  </a:lnTo>
                  <a:lnTo>
                    <a:pt x="231069" y="164124"/>
                  </a:lnTo>
                  <a:lnTo>
                    <a:pt x="198098" y="199371"/>
                  </a:lnTo>
                  <a:lnTo>
                    <a:pt x="166507" y="235711"/>
                  </a:lnTo>
                  <a:lnTo>
                    <a:pt x="136191" y="273266"/>
                  </a:lnTo>
                  <a:lnTo>
                    <a:pt x="107042" y="312159"/>
                  </a:lnTo>
                  <a:lnTo>
                    <a:pt x="78955" y="352511"/>
                  </a:lnTo>
                  <a:lnTo>
                    <a:pt x="51823" y="394446"/>
                  </a:lnTo>
                  <a:lnTo>
                    <a:pt x="25540" y="438086"/>
                  </a:lnTo>
                  <a:lnTo>
                    <a:pt x="0" y="483552"/>
                  </a:lnTo>
                  <a:lnTo>
                    <a:pt x="1300772" y="1189812"/>
                  </a:lnTo>
                  <a:lnTo>
                    <a:pt x="420357" y="0"/>
                  </a:lnTo>
                  <a:close/>
                </a:path>
              </a:pathLst>
            </a:custGeom>
            <a:solidFill>
              <a:srgbClr val="CBE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2841208" y="7253122"/>
              <a:ext cx="880744" cy="1403985"/>
            </a:xfrm>
            <a:custGeom>
              <a:avLst/>
              <a:gdLst/>
              <a:ahLst/>
              <a:cxnLst/>
              <a:rect l="l" t="t" r="r" b="b"/>
              <a:pathLst>
                <a:path w="880745" h="1403984">
                  <a:moveTo>
                    <a:pt x="410756" y="0"/>
                  </a:moveTo>
                  <a:lnTo>
                    <a:pt x="360162" y="17795"/>
                  </a:lnTo>
                  <a:lnTo>
                    <a:pt x="311534" y="36703"/>
                  </a:lnTo>
                  <a:lnTo>
                    <a:pt x="264560" y="56885"/>
                  </a:lnTo>
                  <a:lnTo>
                    <a:pt x="218929" y="78505"/>
                  </a:lnTo>
                  <a:lnTo>
                    <a:pt x="174328" y="101724"/>
                  </a:lnTo>
                  <a:lnTo>
                    <a:pt x="130447" y="126705"/>
                  </a:lnTo>
                  <a:lnTo>
                    <a:pt x="86973" y="153610"/>
                  </a:lnTo>
                  <a:lnTo>
                    <a:pt x="43594" y="182602"/>
                  </a:lnTo>
                  <a:lnTo>
                    <a:pt x="0" y="213842"/>
                  </a:lnTo>
                  <a:lnTo>
                    <a:pt x="880414" y="1403654"/>
                  </a:lnTo>
                  <a:lnTo>
                    <a:pt x="410756" y="0"/>
                  </a:lnTo>
                  <a:close/>
                </a:path>
              </a:pathLst>
            </a:custGeom>
            <a:solidFill>
              <a:srgbClr val="AFC2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3251964" y="7189304"/>
              <a:ext cx="469900" cy="1467485"/>
            </a:xfrm>
            <a:custGeom>
              <a:avLst/>
              <a:gdLst/>
              <a:ahLst/>
              <a:cxnLst/>
              <a:rect l="l" t="t" r="r" b="b"/>
              <a:pathLst>
                <a:path w="469900" h="1467484">
                  <a:moveTo>
                    <a:pt x="276466" y="0"/>
                  </a:moveTo>
                  <a:lnTo>
                    <a:pt x="228677" y="7011"/>
                  </a:lnTo>
                  <a:lnTo>
                    <a:pt x="182237" y="15320"/>
                  </a:lnTo>
                  <a:lnTo>
                    <a:pt x="136647" y="25041"/>
                  </a:lnTo>
                  <a:lnTo>
                    <a:pt x="91409" y="36288"/>
                  </a:lnTo>
                  <a:lnTo>
                    <a:pt x="46026" y="49175"/>
                  </a:lnTo>
                  <a:lnTo>
                    <a:pt x="0" y="63817"/>
                  </a:lnTo>
                  <a:lnTo>
                    <a:pt x="469658" y="1467472"/>
                  </a:lnTo>
                  <a:lnTo>
                    <a:pt x="276466" y="0"/>
                  </a:lnTo>
                  <a:close/>
                </a:path>
              </a:pathLst>
            </a:custGeom>
            <a:solidFill>
              <a:srgbClr val="B5D6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3595672" y="718945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461" y="0"/>
                  </a:moveTo>
                  <a:lnTo>
                    <a:pt x="2730" y="0"/>
                  </a:lnTo>
                  <a:lnTo>
                    <a:pt x="0" y="2730"/>
                  </a:lnTo>
                  <a:lnTo>
                    <a:pt x="0" y="9461"/>
                  </a:lnTo>
                  <a:lnTo>
                    <a:pt x="2730" y="12192"/>
                  </a:lnTo>
                  <a:lnTo>
                    <a:pt x="6096" y="12192"/>
                  </a:lnTo>
                  <a:lnTo>
                    <a:pt x="9461" y="12192"/>
                  </a:lnTo>
                  <a:lnTo>
                    <a:pt x="12192" y="9461"/>
                  </a:lnTo>
                  <a:lnTo>
                    <a:pt x="12192" y="2730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" name="object 59"/>
          <p:cNvSpPr txBox="1"/>
          <p:nvPr/>
        </p:nvSpPr>
        <p:spPr>
          <a:xfrm>
            <a:off x="813263" y="9081196"/>
            <a:ext cx="18738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60550" algn="l"/>
              </a:tabLst>
            </a:pPr>
            <a:r>
              <a:rPr dirty="0" u="sng" sz="1800" spc="-270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13</a:t>
            </a:r>
            <a:r>
              <a:rPr dirty="0" u="sng" sz="1800" spc="-695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ADD2A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4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Aparcament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endParaRPr sz="9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27300" y="8280117"/>
            <a:ext cx="18135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00225" algn="l"/>
              </a:tabLst>
            </a:pPr>
            <a:r>
              <a:rPr dirty="0" u="sng" sz="1800" spc="-265" b="1">
                <a:solidFill>
                  <a:srgbClr val="86A6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12</a:t>
            </a:r>
            <a:r>
              <a:rPr dirty="0" u="sng" sz="1800" spc="-695" b="1">
                <a:solidFill>
                  <a:srgbClr val="86A6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86A6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P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ar</a:t>
            </a:r>
            <a:r>
              <a:rPr dirty="0" u="sng" sz="900" spc="-1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c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1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Z</a:t>
            </a:r>
            <a:r>
              <a:rPr dirty="0" u="sng" sz="900" spc="-4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oològi</a:t>
            </a:r>
            <a:r>
              <a:rPr dirty="0" u="sng" sz="900" spc="-1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c</a:t>
            </a:r>
            <a:r>
              <a:rPr dirty="0" u="sng" sz="90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1399410" y="7240935"/>
            <a:ext cx="2032000" cy="240029"/>
            <a:chOff x="1399410" y="7240935"/>
            <a:chExt cx="2032000" cy="240029"/>
          </a:xfrm>
        </p:grpSpPr>
        <p:sp>
          <p:nvSpPr>
            <p:cNvPr id="62" name="object 62"/>
            <p:cNvSpPr/>
            <p:nvPr/>
          </p:nvSpPr>
          <p:spPr>
            <a:xfrm>
              <a:off x="3418594" y="724093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461" y="0"/>
                  </a:moveTo>
                  <a:lnTo>
                    <a:pt x="2730" y="0"/>
                  </a:lnTo>
                  <a:lnTo>
                    <a:pt x="0" y="2730"/>
                  </a:lnTo>
                  <a:lnTo>
                    <a:pt x="0" y="9461"/>
                  </a:lnTo>
                  <a:lnTo>
                    <a:pt x="2730" y="12191"/>
                  </a:lnTo>
                  <a:lnTo>
                    <a:pt x="6096" y="12191"/>
                  </a:lnTo>
                  <a:lnTo>
                    <a:pt x="9461" y="12191"/>
                  </a:lnTo>
                  <a:lnTo>
                    <a:pt x="12192" y="9461"/>
                  </a:lnTo>
                  <a:lnTo>
                    <a:pt x="12192" y="2730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400997" y="7409257"/>
              <a:ext cx="1740535" cy="65405"/>
            </a:xfrm>
            <a:custGeom>
              <a:avLst/>
              <a:gdLst/>
              <a:ahLst/>
              <a:cxnLst/>
              <a:rect l="l" t="t" r="r" b="b"/>
              <a:pathLst>
                <a:path w="1740535" h="65404">
                  <a:moveTo>
                    <a:pt x="1740433" y="65189"/>
                  </a:moveTo>
                  <a:lnTo>
                    <a:pt x="174043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3135335" y="746835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461" y="0"/>
                  </a:moveTo>
                  <a:lnTo>
                    <a:pt x="2730" y="0"/>
                  </a:lnTo>
                  <a:lnTo>
                    <a:pt x="0" y="2730"/>
                  </a:lnTo>
                  <a:lnTo>
                    <a:pt x="0" y="9461"/>
                  </a:lnTo>
                  <a:lnTo>
                    <a:pt x="2730" y="12192"/>
                  </a:lnTo>
                  <a:lnTo>
                    <a:pt x="6095" y="12192"/>
                  </a:lnTo>
                  <a:lnTo>
                    <a:pt x="9461" y="12192"/>
                  </a:lnTo>
                  <a:lnTo>
                    <a:pt x="12191" y="9461"/>
                  </a:lnTo>
                  <a:lnTo>
                    <a:pt x="12191" y="2730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5" name="object 65"/>
          <p:cNvSpPr txBox="1"/>
          <p:nvPr/>
        </p:nvSpPr>
        <p:spPr>
          <a:xfrm>
            <a:off x="577943" y="7589322"/>
            <a:ext cx="203835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025014" algn="l"/>
              </a:tabLst>
            </a:pPr>
            <a:r>
              <a:rPr dirty="0" u="sng" sz="1800" spc="-225" b="1">
                <a:solidFill>
                  <a:srgbClr val="CBE1C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7</a:t>
            </a:r>
            <a:r>
              <a:rPr dirty="0" u="sng" sz="1800" spc="-695" b="1">
                <a:solidFill>
                  <a:srgbClr val="CBE1C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235" b="1">
                <a:solidFill>
                  <a:srgbClr val="CBE1C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4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Agent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spc="-12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4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Cívic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spc="-12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5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i</a:t>
            </a:r>
            <a:r>
              <a:rPr dirty="0" u="sng" sz="900" spc="-12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6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Visualitzador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endParaRPr sz="9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86627" y="7120171"/>
            <a:ext cx="9417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365" b="1">
                <a:solidFill>
                  <a:srgbClr val="AFC2B0"/>
                </a:solidFill>
                <a:latin typeface="Tahoma"/>
                <a:cs typeface="Tahoma"/>
              </a:rPr>
              <a:t>5%</a:t>
            </a:r>
            <a:r>
              <a:rPr dirty="0" sz="1800" spc="-160" b="1">
                <a:solidFill>
                  <a:srgbClr val="AFC2B0"/>
                </a:solidFill>
                <a:latin typeface="Tahoma"/>
                <a:cs typeface="Tahoma"/>
              </a:rPr>
              <a:t> </a:t>
            </a:r>
            <a:r>
              <a:rPr dirty="0" sz="900" spc="-5" b="1">
                <a:solidFill>
                  <a:srgbClr val="79858D"/>
                </a:solidFill>
                <a:latin typeface="Tahoma"/>
                <a:cs typeface="Tahoma"/>
              </a:rPr>
              <a:t>P</a:t>
            </a:r>
            <a:r>
              <a:rPr dirty="0" sz="900" spc="-70" b="1">
                <a:solidFill>
                  <a:srgbClr val="79858D"/>
                </a:solidFill>
                <a:latin typeface="Tahoma"/>
                <a:cs typeface="Tahoma"/>
              </a:rPr>
              <a:t>ark</a:t>
            </a:r>
            <a:r>
              <a:rPr dirty="0" sz="900" spc="-85" b="1">
                <a:solidFill>
                  <a:srgbClr val="79858D"/>
                </a:solidFill>
                <a:latin typeface="Tahoma"/>
                <a:cs typeface="Tahoma"/>
              </a:rPr>
              <a:t> </a:t>
            </a:r>
            <a:r>
              <a:rPr dirty="0" sz="900" spc="-20" b="1">
                <a:solidFill>
                  <a:srgbClr val="79858D"/>
                </a:solidFill>
                <a:latin typeface="Tahoma"/>
                <a:cs typeface="Tahoma"/>
              </a:rPr>
              <a:t>Güell</a:t>
            </a:r>
            <a:endParaRPr sz="9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757295" y="6699364"/>
            <a:ext cx="16802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66875" algn="l"/>
              </a:tabLst>
            </a:pPr>
            <a:r>
              <a:rPr dirty="0" u="sng" sz="1800" spc="-140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14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3</a:t>
            </a:r>
            <a:r>
              <a:rPr dirty="0" u="sng" sz="1800" spc="-695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B5D6AC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2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Anell</a:t>
            </a:r>
            <a:r>
              <a:rPr dirty="0" u="sng" sz="900" spc="-7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Olímpic</a:t>
            </a:r>
            <a:r>
              <a:rPr dirty="0" u="sng" sz="900" spc="-7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a</a:t>
            </a:r>
            <a:r>
              <a:rPr dirty="0" u="sng" sz="90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3708707" y="7176693"/>
            <a:ext cx="1493520" cy="2781300"/>
            <a:chOff x="3708707" y="7176693"/>
            <a:chExt cx="1493520" cy="2781300"/>
          </a:xfrm>
        </p:grpSpPr>
        <p:sp>
          <p:nvSpPr>
            <p:cNvPr id="69" name="object 69"/>
            <p:cNvSpPr/>
            <p:nvPr/>
          </p:nvSpPr>
          <p:spPr>
            <a:xfrm>
              <a:off x="3721623" y="7189304"/>
              <a:ext cx="1477645" cy="1467485"/>
            </a:xfrm>
            <a:custGeom>
              <a:avLst/>
              <a:gdLst/>
              <a:ahLst/>
              <a:cxnLst/>
              <a:rect l="l" t="t" r="r" b="b"/>
              <a:pathLst>
                <a:path w="1477645" h="1467484">
                  <a:moveTo>
                    <a:pt x="193192" y="0"/>
                  </a:moveTo>
                  <a:lnTo>
                    <a:pt x="0" y="1467472"/>
                  </a:lnTo>
                  <a:lnTo>
                    <a:pt x="1477378" y="1377111"/>
                  </a:lnTo>
                  <a:lnTo>
                    <a:pt x="1473638" y="1328396"/>
                  </a:lnTo>
                  <a:lnTo>
                    <a:pt x="1468422" y="1280177"/>
                  </a:lnTo>
                  <a:lnTo>
                    <a:pt x="1461751" y="1232476"/>
                  </a:lnTo>
                  <a:lnTo>
                    <a:pt x="1453645" y="1185316"/>
                  </a:lnTo>
                  <a:lnTo>
                    <a:pt x="1444125" y="1138719"/>
                  </a:lnTo>
                  <a:lnTo>
                    <a:pt x="1433213" y="1092709"/>
                  </a:lnTo>
                  <a:lnTo>
                    <a:pt x="1420928" y="1047306"/>
                  </a:lnTo>
                  <a:lnTo>
                    <a:pt x="1407293" y="1002534"/>
                  </a:lnTo>
                  <a:lnTo>
                    <a:pt x="1392328" y="958415"/>
                  </a:lnTo>
                  <a:lnTo>
                    <a:pt x="1376054" y="914972"/>
                  </a:lnTo>
                  <a:lnTo>
                    <a:pt x="1358491" y="872226"/>
                  </a:lnTo>
                  <a:lnTo>
                    <a:pt x="1339661" y="830201"/>
                  </a:lnTo>
                  <a:lnTo>
                    <a:pt x="1319585" y="788919"/>
                  </a:lnTo>
                  <a:lnTo>
                    <a:pt x="1298284" y="748402"/>
                  </a:lnTo>
                  <a:lnTo>
                    <a:pt x="1275778" y="708673"/>
                  </a:lnTo>
                  <a:lnTo>
                    <a:pt x="1252089" y="669754"/>
                  </a:lnTo>
                  <a:lnTo>
                    <a:pt x="1227237" y="631667"/>
                  </a:lnTo>
                  <a:lnTo>
                    <a:pt x="1201243" y="594435"/>
                  </a:lnTo>
                  <a:lnTo>
                    <a:pt x="1174128" y="558081"/>
                  </a:lnTo>
                  <a:lnTo>
                    <a:pt x="1145914" y="522627"/>
                  </a:lnTo>
                  <a:lnTo>
                    <a:pt x="1116620" y="488095"/>
                  </a:lnTo>
                  <a:lnTo>
                    <a:pt x="1086269" y="454507"/>
                  </a:lnTo>
                  <a:lnTo>
                    <a:pt x="1054880" y="421887"/>
                  </a:lnTo>
                  <a:lnTo>
                    <a:pt x="1022475" y="390256"/>
                  </a:lnTo>
                  <a:lnTo>
                    <a:pt x="989075" y="359637"/>
                  </a:lnTo>
                  <a:lnTo>
                    <a:pt x="954701" y="330053"/>
                  </a:lnTo>
                  <a:lnTo>
                    <a:pt x="919373" y="301526"/>
                  </a:lnTo>
                  <a:lnTo>
                    <a:pt x="883112" y="274078"/>
                  </a:lnTo>
                  <a:lnTo>
                    <a:pt x="845940" y="247731"/>
                  </a:lnTo>
                  <a:lnTo>
                    <a:pt x="807877" y="222509"/>
                  </a:lnTo>
                  <a:lnTo>
                    <a:pt x="768945" y="198434"/>
                  </a:lnTo>
                  <a:lnTo>
                    <a:pt x="729163" y="175527"/>
                  </a:lnTo>
                  <a:lnTo>
                    <a:pt x="688554" y="153812"/>
                  </a:lnTo>
                  <a:lnTo>
                    <a:pt x="647138" y="133311"/>
                  </a:lnTo>
                  <a:lnTo>
                    <a:pt x="604936" y="114046"/>
                  </a:lnTo>
                  <a:lnTo>
                    <a:pt x="561968" y="96040"/>
                  </a:lnTo>
                  <a:lnTo>
                    <a:pt x="518256" y="79315"/>
                  </a:lnTo>
                  <a:lnTo>
                    <a:pt x="473821" y="63894"/>
                  </a:lnTo>
                  <a:lnTo>
                    <a:pt x="428684" y="49799"/>
                  </a:lnTo>
                  <a:lnTo>
                    <a:pt x="382865" y="37052"/>
                  </a:lnTo>
                  <a:lnTo>
                    <a:pt x="336385" y="25677"/>
                  </a:lnTo>
                  <a:lnTo>
                    <a:pt x="289266" y="15694"/>
                  </a:lnTo>
                  <a:lnTo>
                    <a:pt x="241528" y="7128"/>
                  </a:lnTo>
                  <a:lnTo>
                    <a:pt x="193192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3721623" y="8566416"/>
              <a:ext cx="1480820" cy="1391285"/>
            </a:xfrm>
            <a:custGeom>
              <a:avLst/>
              <a:gdLst/>
              <a:ahLst/>
              <a:cxnLst/>
              <a:rect l="l" t="t" r="r" b="b"/>
              <a:pathLst>
                <a:path w="1480820" h="1391284">
                  <a:moveTo>
                    <a:pt x="1477378" y="0"/>
                  </a:moveTo>
                  <a:lnTo>
                    <a:pt x="0" y="90360"/>
                  </a:lnTo>
                  <a:lnTo>
                    <a:pt x="706259" y="1391132"/>
                  </a:lnTo>
                  <a:lnTo>
                    <a:pt x="750035" y="1366471"/>
                  </a:lnTo>
                  <a:lnTo>
                    <a:pt x="792684" y="1340650"/>
                  </a:lnTo>
                  <a:lnTo>
                    <a:pt x="834190" y="1313693"/>
                  </a:lnTo>
                  <a:lnTo>
                    <a:pt x="874542" y="1285625"/>
                  </a:lnTo>
                  <a:lnTo>
                    <a:pt x="913724" y="1256472"/>
                  </a:lnTo>
                  <a:lnTo>
                    <a:pt x="951724" y="1226257"/>
                  </a:lnTo>
                  <a:lnTo>
                    <a:pt x="988527" y="1195007"/>
                  </a:lnTo>
                  <a:lnTo>
                    <a:pt x="1024120" y="1162744"/>
                  </a:lnTo>
                  <a:lnTo>
                    <a:pt x="1058489" y="1129496"/>
                  </a:lnTo>
                  <a:lnTo>
                    <a:pt x="1091620" y="1095285"/>
                  </a:lnTo>
                  <a:lnTo>
                    <a:pt x="1123499" y="1060137"/>
                  </a:lnTo>
                  <a:lnTo>
                    <a:pt x="1154113" y="1024077"/>
                  </a:lnTo>
                  <a:lnTo>
                    <a:pt x="1183448" y="987130"/>
                  </a:lnTo>
                  <a:lnTo>
                    <a:pt x="1211490" y="949320"/>
                  </a:lnTo>
                  <a:lnTo>
                    <a:pt x="1238226" y="910673"/>
                  </a:lnTo>
                  <a:lnTo>
                    <a:pt x="1263641" y="871212"/>
                  </a:lnTo>
                  <a:lnTo>
                    <a:pt x="1287723" y="830964"/>
                  </a:lnTo>
                  <a:lnTo>
                    <a:pt x="1310456" y="789952"/>
                  </a:lnTo>
                  <a:lnTo>
                    <a:pt x="1331828" y="748201"/>
                  </a:lnTo>
                  <a:lnTo>
                    <a:pt x="1351824" y="705737"/>
                  </a:lnTo>
                  <a:lnTo>
                    <a:pt x="1370432" y="662584"/>
                  </a:lnTo>
                  <a:lnTo>
                    <a:pt x="1387636" y="618767"/>
                  </a:lnTo>
                  <a:lnTo>
                    <a:pt x="1403424" y="574310"/>
                  </a:lnTo>
                  <a:lnTo>
                    <a:pt x="1417782" y="529239"/>
                  </a:lnTo>
                  <a:lnTo>
                    <a:pt x="1430695" y="483579"/>
                  </a:lnTo>
                  <a:lnTo>
                    <a:pt x="1442151" y="437353"/>
                  </a:lnTo>
                  <a:lnTo>
                    <a:pt x="1452135" y="390588"/>
                  </a:lnTo>
                  <a:lnTo>
                    <a:pt x="1460634" y="343307"/>
                  </a:lnTo>
                  <a:lnTo>
                    <a:pt x="1467633" y="295536"/>
                  </a:lnTo>
                  <a:lnTo>
                    <a:pt x="1473120" y="247299"/>
                  </a:lnTo>
                  <a:lnTo>
                    <a:pt x="1477080" y="198621"/>
                  </a:lnTo>
                  <a:lnTo>
                    <a:pt x="1479499" y="149528"/>
                  </a:lnTo>
                  <a:lnTo>
                    <a:pt x="1480364" y="100043"/>
                  </a:lnTo>
                  <a:lnTo>
                    <a:pt x="1479662" y="50192"/>
                  </a:lnTo>
                  <a:lnTo>
                    <a:pt x="1477378" y="0"/>
                  </a:lnTo>
                  <a:close/>
                </a:path>
              </a:pathLst>
            </a:custGeom>
            <a:solidFill>
              <a:srgbClr val="8DC2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3708707" y="7176693"/>
              <a:ext cx="206375" cy="1480185"/>
            </a:xfrm>
            <a:custGeom>
              <a:avLst/>
              <a:gdLst/>
              <a:ahLst/>
              <a:cxnLst/>
              <a:rect l="l" t="t" r="r" b="b"/>
              <a:pathLst>
                <a:path w="206375" h="1480184">
                  <a:moveTo>
                    <a:pt x="0" y="0"/>
                  </a:moveTo>
                  <a:lnTo>
                    <a:pt x="12915" y="1480083"/>
                  </a:lnTo>
                  <a:lnTo>
                    <a:pt x="206108" y="12611"/>
                  </a:lnTo>
                  <a:lnTo>
                    <a:pt x="155748" y="6959"/>
                  </a:lnTo>
                  <a:lnTo>
                    <a:pt x="103263" y="2890"/>
                  </a:lnTo>
                  <a:lnTo>
                    <a:pt x="50674" y="5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>
            <a:off x="5099695" y="6852707"/>
            <a:ext cx="70167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400" b="1">
                <a:solidFill>
                  <a:srgbClr val="66B364"/>
                </a:solidFill>
                <a:latin typeface="Tahoma"/>
                <a:cs typeface="Tahoma"/>
              </a:rPr>
              <a:t>2%</a:t>
            </a:r>
            <a:r>
              <a:rPr dirty="0" sz="1800" spc="-160" b="1">
                <a:solidFill>
                  <a:srgbClr val="66B364"/>
                </a:solidFill>
                <a:latin typeface="Tahoma"/>
                <a:cs typeface="Tahoma"/>
              </a:rPr>
              <a:t> </a:t>
            </a:r>
            <a:r>
              <a:rPr dirty="0" sz="900" spc="-35" b="1">
                <a:solidFill>
                  <a:srgbClr val="79858D"/>
                </a:solidFill>
                <a:latin typeface="Tahoma"/>
                <a:cs typeface="Tahoma"/>
              </a:rPr>
              <a:t>Altres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12404" y="9733932"/>
            <a:ext cx="80391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390" b="1">
                <a:solidFill>
                  <a:srgbClr val="588D6C"/>
                </a:solidFill>
                <a:latin typeface="Tahoma"/>
                <a:cs typeface="Tahoma"/>
              </a:rPr>
              <a:t>16%</a:t>
            </a:r>
            <a:r>
              <a:rPr dirty="0" sz="1800" spc="-160" b="1">
                <a:solidFill>
                  <a:srgbClr val="588D6C"/>
                </a:solidFill>
                <a:latin typeface="Tahoma"/>
                <a:cs typeface="Tahoma"/>
              </a:rPr>
              <a:t> </a:t>
            </a:r>
            <a:r>
              <a:rPr dirty="0" sz="900" spc="-35" b="1">
                <a:solidFill>
                  <a:srgbClr val="79858D"/>
                </a:solidFill>
                <a:latin typeface="Tahoma"/>
                <a:cs typeface="Tahoma"/>
              </a:rPr>
              <a:t>Grues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589068" y="6607788"/>
            <a:ext cx="12674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1800" spc="-350" b="1">
                <a:solidFill>
                  <a:srgbClr val="4C87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05" b="1">
                <a:solidFill>
                  <a:srgbClr val="4C87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2</a:t>
            </a:r>
            <a:r>
              <a:rPr dirty="0" u="sng" sz="1800" spc="-695" b="1">
                <a:solidFill>
                  <a:srgbClr val="4C87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4C876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Estaci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ó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114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/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Z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.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3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Bu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spc="-8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3834037" y="7137486"/>
            <a:ext cx="1987550" cy="2874010"/>
            <a:chOff x="3834037" y="7137486"/>
            <a:chExt cx="1987550" cy="2874010"/>
          </a:xfrm>
        </p:grpSpPr>
        <p:sp>
          <p:nvSpPr>
            <p:cNvPr id="76" name="object 76"/>
            <p:cNvSpPr/>
            <p:nvPr/>
          </p:nvSpPr>
          <p:spPr>
            <a:xfrm>
              <a:off x="3840133" y="7139010"/>
              <a:ext cx="1979930" cy="151765"/>
            </a:xfrm>
            <a:custGeom>
              <a:avLst/>
              <a:gdLst/>
              <a:ahLst/>
              <a:cxnLst/>
              <a:rect l="l" t="t" r="r" b="b"/>
              <a:pathLst>
                <a:path w="1979929" h="151765">
                  <a:moveTo>
                    <a:pt x="0" y="151637"/>
                  </a:moveTo>
                  <a:lnTo>
                    <a:pt x="0" y="0"/>
                  </a:lnTo>
                  <a:lnTo>
                    <a:pt x="1979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3834037" y="728455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461" y="0"/>
                  </a:moveTo>
                  <a:lnTo>
                    <a:pt x="2730" y="0"/>
                  </a:lnTo>
                  <a:lnTo>
                    <a:pt x="0" y="2730"/>
                  </a:lnTo>
                  <a:lnTo>
                    <a:pt x="0" y="9461"/>
                  </a:lnTo>
                  <a:lnTo>
                    <a:pt x="2730" y="12192"/>
                  </a:lnTo>
                  <a:lnTo>
                    <a:pt x="6096" y="12192"/>
                  </a:lnTo>
                  <a:lnTo>
                    <a:pt x="9461" y="12192"/>
                  </a:lnTo>
                  <a:lnTo>
                    <a:pt x="12192" y="9461"/>
                  </a:lnTo>
                  <a:lnTo>
                    <a:pt x="12192" y="2730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4198131" y="9846643"/>
              <a:ext cx="1558925" cy="163195"/>
            </a:xfrm>
            <a:custGeom>
              <a:avLst/>
              <a:gdLst/>
              <a:ahLst/>
              <a:cxnLst/>
              <a:rect l="l" t="t" r="r" b="b"/>
              <a:pathLst>
                <a:path w="1558925" h="163195">
                  <a:moveTo>
                    <a:pt x="0" y="0"/>
                  </a:moveTo>
                  <a:lnTo>
                    <a:pt x="0" y="163068"/>
                  </a:lnTo>
                  <a:lnTo>
                    <a:pt x="1558874" y="1630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4192035" y="984054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461" y="0"/>
                  </a:moveTo>
                  <a:lnTo>
                    <a:pt x="6096" y="0"/>
                  </a:lnTo>
                  <a:lnTo>
                    <a:pt x="2730" y="0"/>
                  </a:lnTo>
                  <a:lnTo>
                    <a:pt x="0" y="2730"/>
                  </a:lnTo>
                  <a:lnTo>
                    <a:pt x="0" y="9461"/>
                  </a:lnTo>
                  <a:lnTo>
                    <a:pt x="2730" y="12192"/>
                  </a:lnTo>
                  <a:lnTo>
                    <a:pt x="9461" y="12192"/>
                  </a:lnTo>
                  <a:lnTo>
                    <a:pt x="12192" y="9461"/>
                  </a:lnTo>
                  <a:lnTo>
                    <a:pt x="12192" y="2730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" name="object 80"/>
          <p:cNvSpPr txBox="1"/>
          <p:nvPr/>
        </p:nvSpPr>
        <p:spPr>
          <a:xfrm>
            <a:off x="4830638" y="8705680"/>
            <a:ext cx="20491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56895" algn="l"/>
              </a:tabLst>
            </a:pPr>
            <a:r>
              <a:rPr dirty="0" u="sng" sz="1800" spc="-16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6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r>
              <a:rPr dirty="0" u="sng" sz="1800" spc="-24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18</a:t>
            </a:r>
            <a:r>
              <a:rPr dirty="0" u="sng" sz="1800" spc="-695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8DC284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5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Se</a:t>
            </a:r>
            <a:r>
              <a:rPr dirty="0" u="sng" sz="900" spc="-1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r</a:t>
            </a:r>
            <a:r>
              <a:rPr dirty="0" u="sng" sz="900" spc="-5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vei</a:t>
            </a:r>
            <a:r>
              <a:rPr dirty="0" u="sng" sz="900" spc="-7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s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40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Corporatius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85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830638" y="7743820"/>
            <a:ext cx="204660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1305" algn="l"/>
              </a:tabLst>
            </a:pPr>
            <a:r>
              <a:rPr dirty="0" u="sng" sz="1800" spc="-160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1800" spc="-160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	</a:t>
            </a:r>
            <a:r>
              <a:rPr dirty="0" u="sng" sz="1800" spc="-105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22</a:t>
            </a:r>
            <a:r>
              <a:rPr dirty="0" u="sng" sz="1800" spc="-695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%</a:t>
            </a:r>
            <a:r>
              <a:rPr dirty="0" u="sng" sz="1800" spc="-160" b="1">
                <a:solidFill>
                  <a:srgbClr val="207850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4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Estacionamen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t</a:t>
            </a:r>
            <a:r>
              <a:rPr dirty="0" u="sng" sz="900" spc="-8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r>
              <a:rPr dirty="0" u="sng" sz="900" spc="-4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Regula</a:t>
            </a:r>
            <a:r>
              <a:rPr dirty="0" u="sng" sz="900" spc="-3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t</a:t>
            </a:r>
            <a:r>
              <a:rPr dirty="0" u="sng" sz="900" spc="45" b="1">
                <a:solidFill>
                  <a:srgbClr val="79858D"/>
                </a:solidFill>
                <a:uFill>
                  <a:solidFill>
                    <a:srgbClr val="000000"/>
                  </a:solidFill>
                </a:uFill>
                <a:latin typeface="Tahoma"/>
                <a:cs typeface="Tahoma"/>
              </a:rPr>
              <a:t> </a:t>
            </a:r>
            <a:endParaRPr sz="9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29337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contracte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2120290"/>
          <a:ext cx="6492875" cy="1666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165017">
                <a:tc>
                  <a:txBody>
                    <a:bodyPr/>
                    <a:lstStyle/>
                    <a:p>
                      <a:pPr marL="35560">
                        <a:lnSpc>
                          <a:spcPts val="1030"/>
                        </a:lnSpc>
                        <a:spcBef>
                          <a:spcPts val="170"/>
                        </a:spcBef>
                        <a:tabLst>
                          <a:tab pos="1858010" algn="l"/>
                          <a:tab pos="6233160" algn="l"/>
                        </a:tabLst>
                      </a:pP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Indefinits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temps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complet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717	388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/>
                </a:tc>
              </a:tr>
              <a:tr h="599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65"/>
                        </a:spcBef>
                        <a:tabLst>
                          <a:tab pos="1858010" algn="l"/>
                          <a:tab pos="6372860" algn="l"/>
                        </a:tabLst>
                      </a:pP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Indefinits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temps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parcial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	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4455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65"/>
                        </a:spcBef>
                        <a:tabLst>
                          <a:tab pos="1858010" algn="l"/>
                          <a:tab pos="6303010" algn="l"/>
                        </a:tabLst>
                      </a:pP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Eventuals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temps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complet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64	44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4455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65"/>
                        </a:spcBef>
                        <a:tabLst>
                          <a:tab pos="1858010" algn="l"/>
                          <a:tab pos="6372860" algn="l"/>
                        </a:tabLst>
                      </a:pP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Eventuals</a:t>
                      </a:r>
                      <a:r>
                        <a:rPr dirty="0" sz="900" spc="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 spc="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temps</a:t>
                      </a:r>
                      <a:r>
                        <a:rPr dirty="0" sz="900" spc="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parcial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	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4455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61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65011">
                <a:tc>
                  <a:txBody>
                    <a:bodyPr/>
                    <a:lstStyle/>
                    <a:p>
                      <a:pPr marL="35560">
                        <a:lnSpc>
                          <a:spcPts val="1019"/>
                        </a:lnSpc>
                        <a:spcBef>
                          <a:spcPts val="180"/>
                        </a:spcBef>
                        <a:tabLst>
                          <a:tab pos="1858010" algn="l"/>
                          <a:tab pos="6303010" algn="l"/>
                        </a:tabLst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Rellevistes</a:t>
                      </a:r>
                      <a:r>
                        <a:rPr dirty="0" sz="900" spc="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900" spc="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jubilats</a:t>
                      </a:r>
                      <a:r>
                        <a:rPr dirty="0" sz="900" spc="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parcials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101	28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2860"/>
                </a:tc>
              </a:tr>
              <a:tr h="61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65"/>
                        </a:spcBef>
                        <a:tabLst>
                          <a:tab pos="1858010" algn="l"/>
                          <a:tab pos="6372860" algn="l"/>
                        </a:tabLst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Formació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pràctiques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	6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4455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2686329" y="2120303"/>
            <a:ext cx="2529205" cy="165100"/>
          </a:xfrm>
          <a:custGeom>
            <a:avLst/>
            <a:gdLst/>
            <a:ahLst/>
            <a:cxnLst/>
            <a:rect l="l" t="t" r="r" b="b"/>
            <a:pathLst>
              <a:path w="2529204" h="165100">
                <a:moveTo>
                  <a:pt x="2529065" y="0"/>
                </a:moveTo>
                <a:lnTo>
                  <a:pt x="0" y="0"/>
                </a:lnTo>
                <a:lnTo>
                  <a:pt x="0" y="165011"/>
                </a:lnTo>
                <a:lnTo>
                  <a:pt x="2529065" y="165011"/>
                </a:lnTo>
                <a:lnTo>
                  <a:pt x="252906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190058" y="2407945"/>
            <a:ext cx="25400" cy="165100"/>
          </a:xfrm>
          <a:custGeom>
            <a:avLst/>
            <a:gdLst/>
            <a:ahLst/>
            <a:cxnLst/>
            <a:rect l="l" t="t" r="r" b="b"/>
            <a:pathLst>
              <a:path w="25400" h="165100">
                <a:moveTo>
                  <a:pt x="25336" y="0"/>
                </a:moveTo>
                <a:lnTo>
                  <a:pt x="0" y="0"/>
                </a:lnTo>
                <a:lnTo>
                  <a:pt x="0" y="165011"/>
                </a:lnTo>
                <a:lnTo>
                  <a:pt x="25336" y="165011"/>
                </a:lnTo>
                <a:lnTo>
                  <a:pt x="2533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989055" y="2695587"/>
            <a:ext cx="226695" cy="165100"/>
          </a:xfrm>
          <a:custGeom>
            <a:avLst/>
            <a:gdLst/>
            <a:ahLst/>
            <a:cxnLst/>
            <a:rect l="l" t="t" r="r" b="b"/>
            <a:pathLst>
              <a:path w="226695" h="165100">
                <a:moveTo>
                  <a:pt x="226339" y="0"/>
                </a:moveTo>
                <a:lnTo>
                  <a:pt x="0" y="0"/>
                </a:lnTo>
                <a:lnTo>
                  <a:pt x="0" y="165011"/>
                </a:lnTo>
                <a:lnTo>
                  <a:pt x="226339" y="165011"/>
                </a:lnTo>
                <a:lnTo>
                  <a:pt x="226339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197119" y="2983242"/>
            <a:ext cx="18415" cy="165100"/>
          </a:xfrm>
          <a:custGeom>
            <a:avLst/>
            <a:gdLst/>
            <a:ahLst/>
            <a:cxnLst/>
            <a:rect l="l" t="t" r="r" b="b"/>
            <a:pathLst>
              <a:path w="18414" h="165100">
                <a:moveTo>
                  <a:pt x="18287" y="0"/>
                </a:moveTo>
                <a:lnTo>
                  <a:pt x="0" y="0"/>
                </a:lnTo>
                <a:lnTo>
                  <a:pt x="0" y="165011"/>
                </a:lnTo>
                <a:lnTo>
                  <a:pt x="18287" y="165011"/>
                </a:lnTo>
                <a:lnTo>
                  <a:pt x="18287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858588" y="3270885"/>
            <a:ext cx="356870" cy="165100"/>
          </a:xfrm>
          <a:custGeom>
            <a:avLst/>
            <a:gdLst/>
            <a:ahLst/>
            <a:cxnLst/>
            <a:rect l="l" t="t" r="r" b="b"/>
            <a:pathLst>
              <a:path w="356870" h="165100">
                <a:moveTo>
                  <a:pt x="356819" y="0"/>
                </a:moveTo>
                <a:lnTo>
                  <a:pt x="0" y="0"/>
                </a:lnTo>
                <a:lnTo>
                  <a:pt x="0" y="165011"/>
                </a:lnTo>
                <a:lnTo>
                  <a:pt x="356819" y="165011"/>
                </a:lnTo>
                <a:lnTo>
                  <a:pt x="356819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190058" y="3558527"/>
            <a:ext cx="25400" cy="165100"/>
          </a:xfrm>
          <a:custGeom>
            <a:avLst/>
            <a:gdLst/>
            <a:ahLst/>
            <a:cxnLst/>
            <a:rect l="l" t="t" r="r" b="b"/>
            <a:pathLst>
              <a:path w="25400" h="165100">
                <a:moveTo>
                  <a:pt x="25336" y="0"/>
                </a:moveTo>
                <a:lnTo>
                  <a:pt x="0" y="0"/>
                </a:lnTo>
                <a:lnTo>
                  <a:pt x="0" y="165011"/>
                </a:lnTo>
                <a:lnTo>
                  <a:pt x="25336" y="165011"/>
                </a:lnTo>
                <a:lnTo>
                  <a:pt x="2533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02681" y="2120290"/>
            <a:ext cx="1382395" cy="165100"/>
          </a:xfrm>
          <a:custGeom>
            <a:avLst/>
            <a:gdLst/>
            <a:ahLst/>
            <a:cxnLst/>
            <a:rect l="l" t="t" r="r" b="b"/>
            <a:pathLst>
              <a:path w="1382395" h="165100">
                <a:moveTo>
                  <a:pt x="1382090" y="0"/>
                </a:moveTo>
                <a:lnTo>
                  <a:pt x="0" y="0"/>
                </a:lnTo>
                <a:lnTo>
                  <a:pt x="0" y="165011"/>
                </a:lnTo>
                <a:lnTo>
                  <a:pt x="1382090" y="165011"/>
                </a:lnTo>
                <a:lnTo>
                  <a:pt x="1382090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02681" y="2407945"/>
            <a:ext cx="15875" cy="165100"/>
          </a:xfrm>
          <a:custGeom>
            <a:avLst/>
            <a:gdLst/>
            <a:ahLst/>
            <a:cxnLst/>
            <a:rect l="l" t="t" r="r" b="b"/>
            <a:pathLst>
              <a:path w="15875" h="165100">
                <a:moveTo>
                  <a:pt x="15354" y="0"/>
                </a:moveTo>
                <a:lnTo>
                  <a:pt x="0" y="0"/>
                </a:lnTo>
                <a:lnTo>
                  <a:pt x="0" y="165011"/>
                </a:lnTo>
                <a:lnTo>
                  <a:pt x="15354" y="165011"/>
                </a:lnTo>
                <a:lnTo>
                  <a:pt x="15354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02681" y="2695587"/>
            <a:ext cx="154940" cy="165100"/>
          </a:xfrm>
          <a:custGeom>
            <a:avLst/>
            <a:gdLst/>
            <a:ahLst/>
            <a:cxnLst/>
            <a:rect l="l" t="t" r="r" b="b"/>
            <a:pathLst>
              <a:path w="154939" h="165100">
                <a:moveTo>
                  <a:pt x="154520" y="0"/>
                </a:moveTo>
                <a:lnTo>
                  <a:pt x="0" y="0"/>
                </a:lnTo>
                <a:lnTo>
                  <a:pt x="0" y="165011"/>
                </a:lnTo>
                <a:lnTo>
                  <a:pt x="154520" y="165011"/>
                </a:lnTo>
                <a:lnTo>
                  <a:pt x="154520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02681" y="2983242"/>
            <a:ext cx="29845" cy="165100"/>
          </a:xfrm>
          <a:custGeom>
            <a:avLst/>
            <a:gdLst/>
            <a:ahLst/>
            <a:cxnLst/>
            <a:rect l="l" t="t" r="r" b="b"/>
            <a:pathLst>
              <a:path w="29845" h="165100">
                <a:moveTo>
                  <a:pt x="29629" y="0"/>
                </a:moveTo>
                <a:lnTo>
                  <a:pt x="0" y="0"/>
                </a:lnTo>
                <a:lnTo>
                  <a:pt x="0" y="165011"/>
                </a:lnTo>
                <a:lnTo>
                  <a:pt x="29629" y="165011"/>
                </a:lnTo>
                <a:lnTo>
                  <a:pt x="29629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302681" y="3270885"/>
            <a:ext cx="97790" cy="165100"/>
          </a:xfrm>
          <a:custGeom>
            <a:avLst/>
            <a:gdLst/>
            <a:ahLst/>
            <a:cxnLst/>
            <a:rect l="l" t="t" r="r" b="b"/>
            <a:pathLst>
              <a:path w="97789" h="165100">
                <a:moveTo>
                  <a:pt x="97421" y="0"/>
                </a:moveTo>
                <a:lnTo>
                  <a:pt x="0" y="0"/>
                </a:lnTo>
                <a:lnTo>
                  <a:pt x="0" y="165011"/>
                </a:lnTo>
                <a:lnTo>
                  <a:pt x="97421" y="165011"/>
                </a:lnTo>
                <a:lnTo>
                  <a:pt x="97421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02681" y="3558527"/>
            <a:ext cx="19050" cy="165100"/>
          </a:xfrm>
          <a:custGeom>
            <a:avLst/>
            <a:gdLst/>
            <a:ahLst/>
            <a:cxnLst/>
            <a:rect l="l" t="t" r="r" b="b"/>
            <a:pathLst>
              <a:path w="19050" h="165100">
                <a:moveTo>
                  <a:pt x="18923" y="0"/>
                </a:moveTo>
                <a:lnTo>
                  <a:pt x="0" y="0"/>
                </a:lnTo>
                <a:lnTo>
                  <a:pt x="0" y="165011"/>
                </a:lnTo>
                <a:lnTo>
                  <a:pt x="18923" y="165011"/>
                </a:lnTo>
                <a:lnTo>
                  <a:pt x="18923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302681" y="1781670"/>
            <a:ext cx="1152525" cy="165735"/>
          </a:xfrm>
          <a:prstGeom prst="rect">
            <a:avLst/>
          </a:prstGeom>
          <a:solidFill>
            <a:srgbClr val="207850"/>
          </a:solidFill>
        </p:spPr>
        <p:txBody>
          <a:bodyPr wrap="square" lIns="0" tIns="22860" rIns="0" bIns="0" rtlCol="0" vert="horz">
            <a:spAutoFit/>
          </a:bodyPr>
          <a:lstStyle/>
          <a:p>
            <a:pPr marL="369570">
              <a:lnSpc>
                <a:spcPct val="100000"/>
              </a:lnSpc>
              <a:spcBef>
                <a:spcPts val="180"/>
              </a:spcBef>
            </a:pPr>
            <a:r>
              <a:rPr dirty="0" sz="900" spc="5" b="1">
                <a:solidFill>
                  <a:srgbClr val="FFFFFF"/>
                </a:solidFill>
                <a:latin typeface="Tahoma"/>
                <a:cs typeface="Tahoma"/>
              </a:rPr>
              <a:t>DONES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63403" y="1781670"/>
            <a:ext cx="1152525" cy="16573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22860" rIns="0" bIns="0" rtlCol="0" vert="horz">
            <a:spAutoFit/>
          </a:bodyPr>
          <a:lstStyle/>
          <a:p>
            <a:pPr marL="361315">
              <a:lnSpc>
                <a:spcPct val="100000"/>
              </a:lnSpc>
              <a:spcBef>
                <a:spcPts val="180"/>
              </a:spcBef>
            </a:pPr>
            <a:r>
              <a:rPr dirty="0" sz="900" spc="5" b="1">
                <a:solidFill>
                  <a:srgbClr val="FFFFFF"/>
                </a:solidFill>
                <a:latin typeface="Tahoma"/>
                <a:cs typeface="Tahoma"/>
              </a:rPr>
              <a:t>HOMES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7300" y="4360973"/>
            <a:ext cx="38646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segons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contracte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540000" y="5363071"/>
          <a:ext cx="6492875" cy="1395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3136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82550" marR="27940" indent="317500">
                        <a:lnSpc>
                          <a:spcPct val="56200"/>
                        </a:lnSpc>
                        <a:spcBef>
                          <a:spcPts val="5"/>
                        </a:spcBef>
                        <a:tabLst>
                          <a:tab pos="2437130" algn="l"/>
                          <a:tab pos="4342130" algn="l"/>
                          <a:tab pos="6247130" algn="l"/>
                        </a:tabLst>
                      </a:pPr>
                      <a:r>
                        <a:rPr dirty="0" baseline="40123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baseline="40123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baseline="40123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baseline="40123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735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776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782 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900" spc="-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indefinit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81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60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82550" marR="27940" indent="355600">
                        <a:lnSpc>
                          <a:spcPct val="48800"/>
                        </a:lnSpc>
                        <a:spcBef>
                          <a:spcPts val="5"/>
                        </a:spcBef>
                        <a:tabLst>
                          <a:tab pos="2437130" algn="l"/>
                          <a:tab pos="4342130" algn="l"/>
                          <a:tab pos="6247130" algn="l"/>
                        </a:tabLst>
                      </a:pP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390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412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408 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900" spc="-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indefinit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905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57785" marR="27940" indent="342900">
                        <a:lnSpc>
                          <a:spcPct val="48800"/>
                        </a:lnSpc>
                        <a:spcBef>
                          <a:spcPts val="5"/>
                        </a:spcBef>
                        <a:tabLst>
                          <a:tab pos="2437130" algn="l"/>
                          <a:tab pos="4342130" algn="l"/>
                          <a:tab pos="6247130" algn="l"/>
                        </a:tabLst>
                      </a:pP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baseline="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117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159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118 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900" spc="-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temporal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905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60000">
                <a:tc>
                  <a:txBody>
                    <a:bodyPr/>
                    <a:lstStyle/>
                    <a:p>
                      <a:pPr marL="57785" marR="27940" indent="380365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506980" algn="l"/>
                          <a:tab pos="4411980" algn="l"/>
                          <a:tab pos="6316345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amb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82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86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73 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900" spc="-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temporal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5" name="object 35"/>
          <p:cNvSpPr txBox="1"/>
          <p:nvPr/>
        </p:nvSpPr>
        <p:spPr>
          <a:xfrm>
            <a:off x="3471926" y="491617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67154" y="491617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76697" y="491617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639938" y="5420182"/>
            <a:ext cx="1296670" cy="180340"/>
          </a:xfrm>
          <a:custGeom>
            <a:avLst/>
            <a:gdLst/>
            <a:ahLst/>
            <a:cxnLst/>
            <a:rect l="l" t="t" r="r" b="b"/>
            <a:pathLst>
              <a:path w="1296670" h="180339">
                <a:moveTo>
                  <a:pt x="1296543" y="0"/>
                </a:moveTo>
                <a:lnTo>
                  <a:pt x="0" y="0"/>
                </a:lnTo>
                <a:lnTo>
                  <a:pt x="0" y="179997"/>
                </a:lnTo>
                <a:lnTo>
                  <a:pt x="1296543" y="179997"/>
                </a:lnTo>
                <a:lnTo>
                  <a:pt x="129654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39938" y="5771184"/>
            <a:ext cx="688340" cy="180340"/>
          </a:xfrm>
          <a:custGeom>
            <a:avLst/>
            <a:gdLst/>
            <a:ahLst/>
            <a:cxnLst/>
            <a:rect l="l" t="t" r="r" b="b"/>
            <a:pathLst>
              <a:path w="688339" h="180339">
                <a:moveTo>
                  <a:pt x="687958" y="0"/>
                </a:moveTo>
                <a:lnTo>
                  <a:pt x="0" y="0"/>
                </a:lnTo>
                <a:lnTo>
                  <a:pt x="0" y="179997"/>
                </a:lnTo>
                <a:lnTo>
                  <a:pt x="687958" y="179997"/>
                </a:lnTo>
                <a:lnTo>
                  <a:pt x="687958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39938" y="6122174"/>
            <a:ext cx="212090" cy="180340"/>
          </a:xfrm>
          <a:custGeom>
            <a:avLst/>
            <a:gdLst/>
            <a:ahLst/>
            <a:cxnLst/>
            <a:rect l="l" t="t" r="r" b="b"/>
            <a:pathLst>
              <a:path w="212089" h="180339">
                <a:moveTo>
                  <a:pt x="211683" y="0"/>
                </a:moveTo>
                <a:lnTo>
                  <a:pt x="0" y="0"/>
                </a:lnTo>
                <a:lnTo>
                  <a:pt x="0" y="179997"/>
                </a:lnTo>
                <a:lnTo>
                  <a:pt x="211683" y="179997"/>
                </a:lnTo>
                <a:lnTo>
                  <a:pt x="21168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639938" y="6473177"/>
            <a:ext cx="144780" cy="180340"/>
          </a:xfrm>
          <a:custGeom>
            <a:avLst/>
            <a:gdLst/>
            <a:ahLst/>
            <a:cxnLst/>
            <a:rect l="l" t="t" r="r" b="b"/>
            <a:pathLst>
              <a:path w="144780" h="180340">
                <a:moveTo>
                  <a:pt x="144653" y="0"/>
                </a:moveTo>
                <a:lnTo>
                  <a:pt x="0" y="0"/>
                </a:lnTo>
                <a:lnTo>
                  <a:pt x="0" y="179997"/>
                </a:lnTo>
                <a:lnTo>
                  <a:pt x="144653" y="179997"/>
                </a:lnTo>
                <a:lnTo>
                  <a:pt x="14465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471926" y="5439676"/>
            <a:ext cx="1369060" cy="180340"/>
          </a:xfrm>
          <a:custGeom>
            <a:avLst/>
            <a:gdLst/>
            <a:ahLst/>
            <a:cxnLst/>
            <a:rect l="l" t="t" r="r" b="b"/>
            <a:pathLst>
              <a:path w="1369060" h="180339">
                <a:moveTo>
                  <a:pt x="1368869" y="0"/>
                </a:moveTo>
                <a:lnTo>
                  <a:pt x="0" y="0"/>
                </a:lnTo>
                <a:lnTo>
                  <a:pt x="0" y="179997"/>
                </a:lnTo>
                <a:lnTo>
                  <a:pt x="1368869" y="179997"/>
                </a:lnTo>
                <a:lnTo>
                  <a:pt x="136886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471926" y="5790679"/>
            <a:ext cx="723265" cy="180340"/>
          </a:xfrm>
          <a:custGeom>
            <a:avLst/>
            <a:gdLst/>
            <a:ahLst/>
            <a:cxnLst/>
            <a:rect l="l" t="t" r="r" b="b"/>
            <a:pathLst>
              <a:path w="723264" h="180339">
                <a:moveTo>
                  <a:pt x="723239" y="0"/>
                </a:moveTo>
                <a:lnTo>
                  <a:pt x="0" y="0"/>
                </a:lnTo>
                <a:lnTo>
                  <a:pt x="0" y="179997"/>
                </a:lnTo>
                <a:lnTo>
                  <a:pt x="723239" y="179997"/>
                </a:lnTo>
                <a:lnTo>
                  <a:pt x="72323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471926" y="6141682"/>
            <a:ext cx="282575" cy="180340"/>
          </a:xfrm>
          <a:custGeom>
            <a:avLst/>
            <a:gdLst/>
            <a:ahLst/>
            <a:cxnLst/>
            <a:rect l="l" t="t" r="r" b="b"/>
            <a:pathLst>
              <a:path w="282575" h="180339">
                <a:moveTo>
                  <a:pt x="282244" y="0"/>
                </a:moveTo>
                <a:lnTo>
                  <a:pt x="0" y="0"/>
                </a:lnTo>
                <a:lnTo>
                  <a:pt x="0" y="179997"/>
                </a:lnTo>
                <a:lnTo>
                  <a:pt x="282244" y="179997"/>
                </a:lnTo>
                <a:lnTo>
                  <a:pt x="28224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71926" y="6492671"/>
            <a:ext cx="151765" cy="180340"/>
          </a:xfrm>
          <a:custGeom>
            <a:avLst/>
            <a:gdLst/>
            <a:ahLst/>
            <a:cxnLst/>
            <a:rect l="l" t="t" r="r" b="b"/>
            <a:pathLst>
              <a:path w="151764" h="180340">
                <a:moveTo>
                  <a:pt x="151701" y="0"/>
                </a:moveTo>
                <a:lnTo>
                  <a:pt x="0" y="0"/>
                </a:lnTo>
                <a:lnTo>
                  <a:pt x="0" y="179997"/>
                </a:lnTo>
                <a:lnTo>
                  <a:pt x="151701" y="179997"/>
                </a:lnTo>
                <a:lnTo>
                  <a:pt x="151701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379872" y="5420182"/>
            <a:ext cx="1376045" cy="180340"/>
          </a:xfrm>
          <a:custGeom>
            <a:avLst/>
            <a:gdLst/>
            <a:ahLst/>
            <a:cxnLst/>
            <a:rect l="l" t="t" r="r" b="b"/>
            <a:pathLst>
              <a:path w="1376045" h="180339">
                <a:moveTo>
                  <a:pt x="1375917" y="0"/>
                </a:moveTo>
                <a:lnTo>
                  <a:pt x="0" y="0"/>
                </a:lnTo>
                <a:lnTo>
                  <a:pt x="0" y="179997"/>
                </a:lnTo>
                <a:lnTo>
                  <a:pt x="1375917" y="179997"/>
                </a:lnTo>
                <a:lnTo>
                  <a:pt x="1375917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379872" y="5771184"/>
            <a:ext cx="706120" cy="180340"/>
          </a:xfrm>
          <a:custGeom>
            <a:avLst/>
            <a:gdLst/>
            <a:ahLst/>
            <a:cxnLst/>
            <a:rect l="l" t="t" r="r" b="b"/>
            <a:pathLst>
              <a:path w="706120" h="180339">
                <a:moveTo>
                  <a:pt x="705599" y="0"/>
                </a:moveTo>
                <a:lnTo>
                  <a:pt x="0" y="0"/>
                </a:lnTo>
                <a:lnTo>
                  <a:pt x="0" y="179997"/>
                </a:lnTo>
                <a:lnTo>
                  <a:pt x="705599" y="179997"/>
                </a:lnTo>
                <a:lnTo>
                  <a:pt x="70559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379872" y="6122174"/>
            <a:ext cx="212090" cy="180340"/>
          </a:xfrm>
          <a:custGeom>
            <a:avLst/>
            <a:gdLst/>
            <a:ahLst/>
            <a:cxnLst/>
            <a:rect l="l" t="t" r="r" b="b"/>
            <a:pathLst>
              <a:path w="212089" h="180339">
                <a:moveTo>
                  <a:pt x="211683" y="0"/>
                </a:moveTo>
                <a:lnTo>
                  <a:pt x="0" y="0"/>
                </a:lnTo>
                <a:lnTo>
                  <a:pt x="0" y="179997"/>
                </a:lnTo>
                <a:lnTo>
                  <a:pt x="211683" y="179997"/>
                </a:lnTo>
                <a:lnTo>
                  <a:pt x="21168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379872" y="6473177"/>
            <a:ext cx="123825" cy="180340"/>
          </a:xfrm>
          <a:custGeom>
            <a:avLst/>
            <a:gdLst/>
            <a:ahLst/>
            <a:cxnLst/>
            <a:rect l="l" t="t" r="r" b="b"/>
            <a:pathLst>
              <a:path w="123825" h="180340">
                <a:moveTo>
                  <a:pt x="123482" y="0"/>
                </a:moveTo>
                <a:lnTo>
                  <a:pt x="0" y="0"/>
                </a:lnTo>
                <a:lnTo>
                  <a:pt x="0" y="179997"/>
                </a:lnTo>
                <a:lnTo>
                  <a:pt x="123482" y="179997"/>
                </a:lnTo>
                <a:lnTo>
                  <a:pt x="12348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527300" y="7357123"/>
            <a:ext cx="50330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31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desembre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segons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tipus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jornada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540000" y="8423794"/>
          <a:ext cx="6492875" cy="1395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313604">
                <a:tc>
                  <a:txBody>
                    <a:bodyPr/>
                    <a:lstStyle/>
                    <a:p>
                      <a:pPr marL="156210">
                        <a:lnSpc>
                          <a:spcPts val="1045"/>
                        </a:lnSpc>
                        <a:tabLst>
                          <a:tab pos="2437130" algn="l"/>
                          <a:tab pos="4342130" algn="l"/>
                          <a:tab pos="6247130" algn="l"/>
                        </a:tabLst>
                      </a:pP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jornada	</a:t>
                      </a:r>
                      <a:r>
                        <a:rPr dirty="0" baseline="-37037" sz="1350" spc="112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812	875	</a:t>
                      </a:r>
                      <a:r>
                        <a:rPr dirty="0" baseline="-40123" sz="1350" spc="112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831</a:t>
                      </a:r>
                      <a:endParaRPr baseline="-40123" sz="1350">
                        <a:latin typeface="Trebuchet MS"/>
                        <a:cs typeface="Trebuchet MS"/>
                      </a:endParaRPr>
                    </a:p>
                    <a:p>
                      <a:pPr marL="53657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completa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999">
                <a:tc>
                  <a:txBody>
                    <a:bodyPr/>
                    <a:lstStyle/>
                    <a:p>
                      <a:pPr marL="536575" marR="27940" indent="-342900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437130" algn="l"/>
                          <a:tab pos="4342130" algn="l"/>
                          <a:tab pos="6247130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442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441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452  </a:t>
                      </a: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completa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60000">
                <a:tc>
                  <a:txBody>
                    <a:bodyPr/>
                    <a:lstStyle/>
                    <a:p>
                      <a:pPr marL="657225" marR="27940" indent="-501650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506980" algn="l"/>
                          <a:tab pos="4411980" algn="l"/>
                          <a:tab pos="6316345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Homes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40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60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70 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parcial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999">
                <a:tc>
                  <a:txBody>
                    <a:bodyPr/>
                    <a:lstStyle/>
                    <a:p>
                      <a:pPr marL="657225" marR="27940" indent="-463550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506980" algn="l"/>
                          <a:tab pos="4411980" algn="l"/>
                          <a:tab pos="6316345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jornada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30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57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28 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parcial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2" name="object 52"/>
          <p:cNvSpPr txBox="1"/>
          <p:nvPr/>
        </p:nvSpPr>
        <p:spPr>
          <a:xfrm>
            <a:off x="3471926" y="7976895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567154" y="7976895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76697" y="7976895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639938" y="8480907"/>
            <a:ext cx="1286510" cy="180340"/>
          </a:xfrm>
          <a:custGeom>
            <a:avLst/>
            <a:gdLst/>
            <a:ahLst/>
            <a:cxnLst/>
            <a:rect l="l" t="t" r="r" b="b"/>
            <a:pathLst>
              <a:path w="1286510" h="180340">
                <a:moveTo>
                  <a:pt x="1285951" y="0"/>
                </a:moveTo>
                <a:lnTo>
                  <a:pt x="0" y="0"/>
                </a:lnTo>
                <a:lnTo>
                  <a:pt x="0" y="179997"/>
                </a:lnTo>
                <a:lnTo>
                  <a:pt x="1285951" y="179997"/>
                </a:lnTo>
                <a:lnTo>
                  <a:pt x="1285951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639938" y="8831897"/>
            <a:ext cx="699135" cy="180340"/>
          </a:xfrm>
          <a:custGeom>
            <a:avLst/>
            <a:gdLst/>
            <a:ahLst/>
            <a:cxnLst/>
            <a:rect l="l" t="t" r="r" b="b"/>
            <a:pathLst>
              <a:path w="699135" h="180340">
                <a:moveTo>
                  <a:pt x="698538" y="0"/>
                </a:moveTo>
                <a:lnTo>
                  <a:pt x="0" y="0"/>
                </a:lnTo>
                <a:lnTo>
                  <a:pt x="0" y="179997"/>
                </a:lnTo>
                <a:lnTo>
                  <a:pt x="698538" y="179997"/>
                </a:lnTo>
                <a:lnTo>
                  <a:pt x="698538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639938" y="9182899"/>
            <a:ext cx="63500" cy="180340"/>
          </a:xfrm>
          <a:custGeom>
            <a:avLst/>
            <a:gdLst/>
            <a:ahLst/>
            <a:cxnLst/>
            <a:rect l="l" t="t" r="r" b="b"/>
            <a:pathLst>
              <a:path w="63500" h="180340">
                <a:moveTo>
                  <a:pt x="63500" y="0"/>
                </a:moveTo>
                <a:lnTo>
                  <a:pt x="0" y="0"/>
                </a:lnTo>
                <a:lnTo>
                  <a:pt x="0" y="179997"/>
                </a:lnTo>
                <a:lnTo>
                  <a:pt x="63500" y="179997"/>
                </a:lnTo>
                <a:lnTo>
                  <a:pt x="6350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639938" y="9533902"/>
            <a:ext cx="47625" cy="180340"/>
          </a:xfrm>
          <a:custGeom>
            <a:avLst/>
            <a:gdLst/>
            <a:ahLst/>
            <a:cxnLst/>
            <a:rect l="l" t="t" r="r" b="b"/>
            <a:pathLst>
              <a:path w="47625" h="180340">
                <a:moveTo>
                  <a:pt x="47625" y="0"/>
                </a:moveTo>
                <a:lnTo>
                  <a:pt x="0" y="0"/>
                </a:lnTo>
                <a:lnTo>
                  <a:pt x="0" y="179997"/>
                </a:lnTo>
                <a:lnTo>
                  <a:pt x="47625" y="179997"/>
                </a:lnTo>
                <a:lnTo>
                  <a:pt x="4762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75101" y="8480907"/>
            <a:ext cx="1381760" cy="180340"/>
          </a:xfrm>
          <a:custGeom>
            <a:avLst/>
            <a:gdLst/>
            <a:ahLst/>
            <a:cxnLst/>
            <a:rect l="l" t="t" r="r" b="b"/>
            <a:pathLst>
              <a:path w="1381760" h="180340">
                <a:moveTo>
                  <a:pt x="1381213" y="0"/>
                </a:moveTo>
                <a:lnTo>
                  <a:pt x="0" y="0"/>
                </a:lnTo>
                <a:lnTo>
                  <a:pt x="0" y="179997"/>
                </a:lnTo>
                <a:lnTo>
                  <a:pt x="1381213" y="179997"/>
                </a:lnTo>
                <a:lnTo>
                  <a:pt x="138121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475101" y="8831897"/>
            <a:ext cx="699135" cy="180340"/>
          </a:xfrm>
          <a:custGeom>
            <a:avLst/>
            <a:gdLst/>
            <a:ahLst/>
            <a:cxnLst/>
            <a:rect l="l" t="t" r="r" b="b"/>
            <a:pathLst>
              <a:path w="699135" h="180340">
                <a:moveTo>
                  <a:pt x="698538" y="0"/>
                </a:moveTo>
                <a:lnTo>
                  <a:pt x="0" y="0"/>
                </a:lnTo>
                <a:lnTo>
                  <a:pt x="0" y="179997"/>
                </a:lnTo>
                <a:lnTo>
                  <a:pt x="698538" y="179997"/>
                </a:lnTo>
                <a:lnTo>
                  <a:pt x="698538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475101" y="9182899"/>
            <a:ext cx="95250" cy="180340"/>
          </a:xfrm>
          <a:custGeom>
            <a:avLst/>
            <a:gdLst/>
            <a:ahLst/>
            <a:cxnLst/>
            <a:rect l="l" t="t" r="r" b="b"/>
            <a:pathLst>
              <a:path w="95250" h="180340">
                <a:moveTo>
                  <a:pt x="95250" y="0"/>
                </a:moveTo>
                <a:lnTo>
                  <a:pt x="0" y="0"/>
                </a:lnTo>
                <a:lnTo>
                  <a:pt x="0" y="179997"/>
                </a:lnTo>
                <a:lnTo>
                  <a:pt x="95250" y="179997"/>
                </a:lnTo>
                <a:lnTo>
                  <a:pt x="9525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475101" y="9533902"/>
            <a:ext cx="90805" cy="180340"/>
          </a:xfrm>
          <a:custGeom>
            <a:avLst/>
            <a:gdLst/>
            <a:ahLst/>
            <a:cxnLst/>
            <a:rect l="l" t="t" r="r" b="b"/>
            <a:pathLst>
              <a:path w="90804" h="180340">
                <a:moveTo>
                  <a:pt x="90487" y="0"/>
                </a:moveTo>
                <a:lnTo>
                  <a:pt x="0" y="0"/>
                </a:lnTo>
                <a:lnTo>
                  <a:pt x="0" y="179997"/>
                </a:lnTo>
                <a:lnTo>
                  <a:pt x="90487" y="179997"/>
                </a:lnTo>
                <a:lnTo>
                  <a:pt x="90487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379872" y="8480907"/>
            <a:ext cx="1318260" cy="180340"/>
          </a:xfrm>
          <a:custGeom>
            <a:avLst/>
            <a:gdLst/>
            <a:ahLst/>
            <a:cxnLst/>
            <a:rect l="l" t="t" r="r" b="b"/>
            <a:pathLst>
              <a:path w="1318259" h="180340">
                <a:moveTo>
                  <a:pt x="1317713" y="0"/>
                </a:moveTo>
                <a:lnTo>
                  <a:pt x="0" y="0"/>
                </a:lnTo>
                <a:lnTo>
                  <a:pt x="0" y="179997"/>
                </a:lnTo>
                <a:lnTo>
                  <a:pt x="1317713" y="179997"/>
                </a:lnTo>
                <a:lnTo>
                  <a:pt x="131771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379872" y="8831897"/>
            <a:ext cx="715010" cy="180340"/>
          </a:xfrm>
          <a:custGeom>
            <a:avLst/>
            <a:gdLst/>
            <a:ahLst/>
            <a:cxnLst/>
            <a:rect l="l" t="t" r="r" b="b"/>
            <a:pathLst>
              <a:path w="715010" h="180340">
                <a:moveTo>
                  <a:pt x="714425" y="0"/>
                </a:moveTo>
                <a:lnTo>
                  <a:pt x="0" y="0"/>
                </a:lnTo>
                <a:lnTo>
                  <a:pt x="0" y="179997"/>
                </a:lnTo>
                <a:lnTo>
                  <a:pt x="714425" y="179997"/>
                </a:lnTo>
                <a:lnTo>
                  <a:pt x="71442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379872" y="9182899"/>
            <a:ext cx="111760" cy="180340"/>
          </a:xfrm>
          <a:custGeom>
            <a:avLst/>
            <a:gdLst/>
            <a:ahLst/>
            <a:cxnLst/>
            <a:rect l="l" t="t" r="r" b="b"/>
            <a:pathLst>
              <a:path w="111760" h="180340">
                <a:moveTo>
                  <a:pt x="111137" y="0"/>
                </a:moveTo>
                <a:lnTo>
                  <a:pt x="0" y="0"/>
                </a:lnTo>
                <a:lnTo>
                  <a:pt x="0" y="179997"/>
                </a:lnTo>
                <a:lnTo>
                  <a:pt x="111137" y="179997"/>
                </a:lnTo>
                <a:lnTo>
                  <a:pt x="111137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379872" y="9533902"/>
            <a:ext cx="44450" cy="180340"/>
          </a:xfrm>
          <a:custGeom>
            <a:avLst/>
            <a:gdLst/>
            <a:ahLst/>
            <a:cxnLst/>
            <a:rect l="l" t="t" r="r" b="b"/>
            <a:pathLst>
              <a:path w="44450" h="180340">
                <a:moveTo>
                  <a:pt x="44450" y="0"/>
                </a:moveTo>
                <a:lnTo>
                  <a:pt x="0" y="0"/>
                </a:lnTo>
                <a:lnTo>
                  <a:pt x="0" y="179997"/>
                </a:lnTo>
                <a:lnTo>
                  <a:pt x="44450" y="179997"/>
                </a:lnTo>
                <a:lnTo>
                  <a:pt x="44450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85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28321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Distribució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mensual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85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33650" y="2052116"/>
          <a:ext cx="6501130" cy="68465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235"/>
                <a:gridCol w="469265"/>
                <a:gridCol w="469264"/>
                <a:gridCol w="469264"/>
                <a:gridCol w="469264"/>
                <a:gridCol w="469264"/>
                <a:gridCol w="469264"/>
                <a:gridCol w="469264"/>
                <a:gridCol w="469264"/>
                <a:gridCol w="469264"/>
                <a:gridCol w="469264"/>
                <a:gridCol w="469264"/>
                <a:gridCol w="469264"/>
              </a:tblGrid>
              <a:tr h="288004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2069" marR="182880">
                        <a:lnSpc>
                          <a:spcPts val="9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Cívics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  </a:t>
                      </a:r>
                      <a:r>
                        <a:rPr dirty="0" sz="8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Visualitzadors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0"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Gener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0096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6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Febrer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Març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algn="r" marR="13398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3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Abril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Maig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7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Juny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2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Juliol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Agost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8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Setembre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Octubre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95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Novembre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dirty="0" sz="900" spc="-19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Desembre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68580"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07850"/>
                    </a:solidFill>
                  </a:tcPr>
                </a:tc>
              </a:tr>
              <a:tr h="5039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125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122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123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127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149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120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40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40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40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149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150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148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 spc="-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Bus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2069" marR="171450">
                        <a:lnSpc>
                          <a:spcPts val="9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Estacionament  </a:t>
                      </a:r>
                      <a:r>
                        <a:rPr dirty="0" sz="800" spc="-4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regulat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315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306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302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298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2069" marR="312420">
                        <a:lnSpc>
                          <a:spcPts val="900"/>
                        </a:lnSpc>
                      </a:pP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Serveis </a:t>
                      </a:r>
                      <a:r>
                        <a:rPr dirty="0" sz="8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Corporatius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213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214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247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Grues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238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222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236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241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240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237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219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217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9558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>
                          <a:latin typeface="Tahoma"/>
                          <a:cs typeface="Tahoma"/>
                        </a:rPr>
                        <a:t>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Zoològic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170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172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3335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172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194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196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188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168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172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66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63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76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84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88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90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92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92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89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85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69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68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3175">
                      <a:solidFill>
                        <a:srgbClr val="207850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  <a:tr h="5039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Estructura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r" marR="16446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D9E9D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00" spc="50">
                          <a:latin typeface="Tahoma"/>
                          <a:cs typeface="Tahoma"/>
                        </a:rPr>
                        <a:t>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445">
                    <a:lnT w="3175">
                      <a:solidFill>
                        <a:srgbClr val="207850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C4D0C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283654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940770" y="2930744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833728" y="2930744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4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940770" y="3290453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833728" y="3290453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4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940770" y="3650161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833728" y="3650161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4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40770" y="4009870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833728" y="4009870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4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40770" y="4369578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620981" y="4369578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40770" y="4729287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620981" y="4729287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940770" y="5088994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704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620981" y="5088994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620981" y="5448702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3" name="object 33"/>
          <p:cNvGrpSpPr/>
          <p:nvPr/>
        </p:nvGrpSpPr>
        <p:grpSpPr>
          <a:xfrm>
            <a:off x="940770" y="2569448"/>
            <a:ext cx="2068195" cy="3241040"/>
            <a:chOff x="940770" y="2569448"/>
            <a:chExt cx="2068195" cy="3241040"/>
          </a:xfrm>
        </p:grpSpPr>
        <p:sp>
          <p:nvSpPr>
            <p:cNvPr id="34" name="object 34"/>
            <p:cNvSpPr/>
            <p:nvPr/>
          </p:nvSpPr>
          <p:spPr>
            <a:xfrm>
              <a:off x="940770" y="5448702"/>
              <a:ext cx="106045" cy="360045"/>
            </a:xfrm>
            <a:custGeom>
              <a:avLst/>
              <a:gdLst/>
              <a:ahLst/>
              <a:cxnLst/>
              <a:rect l="l" t="t" r="r" b="b"/>
              <a:pathLst>
                <a:path w="106044" h="360045">
                  <a:moveTo>
                    <a:pt x="0" y="0"/>
                  </a:moveTo>
                  <a:lnTo>
                    <a:pt x="105704" y="0"/>
                  </a:lnTo>
                </a:path>
                <a:path w="106044" h="360045">
                  <a:moveTo>
                    <a:pt x="0" y="359708"/>
                  </a:moveTo>
                  <a:lnTo>
                    <a:pt x="105704" y="359708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942357" y="2572630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69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942357" y="293233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942357" y="3292047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942357" y="3651755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942357" y="4011464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942357" y="437117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942357" y="473087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942357" y="509058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942357" y="545028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940770" y="2571036"/>
              <a:ext cx="2068195" cy="0"/>
            </a:xfrm>
            <a:custGeom>
              <a:avLst/>
              <a:gdLst/>
              <a:ahLst/>
              <a:cxnLst/>
              <a:rect l="l" t="t" r="r" b="b"/>
              <a:pathLst>
                <a:path w="2068195" h="0">
                  <a:moveTo>
                    <a:pt x="0" y="0"/>
                  </a:moveTo>
                  <a:lnTo>
                    <a:pt x="2067702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/>
          <p:nvPr/>
        </p:nvSpPr>
        <p:spPr>
          <a:xfrm>
            <a:off x="2620981" y="5808411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484999" y="2570463"/>
          <a:ext cx="474980" cy="3013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4980"/>
              </a:tblGrid>
              <a:tr h="247576">
                <a:tc>
                  <a:txBody>
                    <a:bodyPr/>
                    <a:lstStyle/>
                    <a:p>
                      <a:pPr marL="127000">
                        <a:lnSpc>
                          <a:spcPts val="1050"/>
                        </a:lnSpc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900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800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700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600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500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400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7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300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7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7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247576">
                <a:tc>
                  <a:txBody>
                    <a:bodyPr/>
                    <a:lstStyle/>
                    <a:p>
                      <a:pPr marL="127000">
                        <a:lnSpc>
                          <a:spcPts val="1000"/>
                        </a:lnSpc>
                        <a:spcBef>
                          <a:spcPts val="850"/>
                        </a:spcBef>
                      </a:pPr>
                      <a:r>
                        <a:rPr dirty="0" sz="9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</a:tbl>
          </a:graphicData>
        </a:graphic>
      </p:graphicFrame>
      <p:sp>
        <p:nvSpPr>
          <p:cNvPr id="47" name="object 47"/>
          <p:cNvSpPr/>
          <p:nvPr/>
        </p:nvSpPr>
        <p:spPr>
          <a:xfrm>
            <a:off x="938250" y="6034456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5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119887" y="6048447"/>
            <a:ext cx="36322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HOMES</a:t>
            </a:r>
            <a:endParaRPr sz="700">
              <a:latin typeface="Tahoma"/>
              <a:cs typeface="Tahoma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665985" y="6034456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5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1847621" y="6048447"/>
            <a:ext cx="35115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DONES</a:t>
            </a:r>
            <a:endParaRPr sz="700">
              <a:latin typeface="Tahoma"/>
              <a:cs typeface="Tahom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85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46475" y="2750000"/>
            <a:ext cx="787400" cy="305879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99060" rIns="0" bIns="0" rtlCol="0" vert="horz">
            <a:spAutoFit/>
          </a:bodyPr>
          <a:lstStyle/>
          <a:p>
            <a:pPr marL="193675">
              <a:lnSpc>
                <a:spcPct val="100000"/>
              </a:lnSpc>
              <a:spcBef>
                <a:spcPts val="780"/>
              </a:spcBef>
            </a:pPr>
            <a:r>
              <a:rPr dirty="0" sz="1800" spc="-100" b="1">
                <a:solidFill>
                  <a:srgbClr val="FFFFFF"/>
                </a:solidFill>
                <a:latin typeface="Tahoma"/>
                <a:cs typeface="Tahoma"/>
              </a:rPr>
              <a:t>858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833728" y="4117993"/>
            <a:ext cx="787400" cy="1691005"/>
          </a:xfrm>
          <a:prstGeom prst="rect">
            <a:avLst/>
          </a:prstGeom>
          <a:solidFill>
            <a:srgbClr val="207850"/>
          </a:solidFill>
        </p:spPr>
        <p:txBody>
          <a:bodyPr wrap="square" lIns="0" tIns="72390" rIns="0" bIns="0" rtlCol="0" vert="horz">
            <a:spAutoFit/>
          </a:bodyPr>
          <a:lstStyle/>
          <a:p>
            <a:pPr marL="189230">
              <a:lnSpc>
                <a:spcPct val="100000"/>
              </a:lnSpc>
              <a:spcBef>
                <a:spcPts val="570"/>
              </a:spcBef>
            </a:pPr>
            <a:r>
              <a:rPr dirty="0" sz="1800" spc="-125" b="1">
                <a:solidFill>
                  <a:srgbClr val="FFFFFF"/>
                </a:solidFill>
                <a:latin typeface="Tahoma"/>
                <a:cs typeface="Tahoma"/>
              </a:rPr>
              <a:t>470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008472" y="2533998"/>
            <a:ext cx="787400" cy="327469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74295" rIns="0" bIns="0" rtlCol="0" vert="horz">
            <a:spAutoFit/>
          </a:bodyPr>
          <a:lstStyle/>
          <a:p>
            <a:pPr marL="234950">
              <a:lnSpc>
                <a:spcPct val="100000"/>
              </a:lnSpc>
              <a:spcBef>
                <a:spcPts val="585"/>
              </a:spcBef>
            </a:pPr>
            <a:r>
              <a:rPr dirty="0" sz="1800" spc="-300" b="1">
                <a:solidFill>
                  <a:srgbClr val="FFFFFF"/>
                </a:solidFill>
                <a:latin typeface="Tahoma"/>
                <a:cs typeface="Tahoma"/>
              </a:rPr>
              <a:t>911</a:t>
            </a:r>
            <a:endParaRPr sz="1800">
              <a:latin typeface="Tahoma"/>
              <a:cs typeface="Tahoma"/>
            </a:endParaRPr>
          </a:p>
        </p:txBody>
      </p:sp>
      <p:graphicFrame>
        <p:nvGraphicFramePr>
          <p:cNvPr id="54" name="object 54"/>
          <p:cNvGraphicFramePr>
            <a:graphicFrameLocks noGrp="1"/>
          </p:cNvGraphicFramePr>
          <p:nvPr/>
        </p:nvGraphicFramePr>
        <p:xfrm>
          <a:off x="3794132" y="2569448"/>
          <a:ext cx="2754630" cy="3241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400"/>
                <a:gridCol w="387350"/>
                <a:gridCol w="787400"/>
                <a:gridCol w="787400"/>
              </a:tblGrid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10"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dirty="0" sz="1800" spc="-114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901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75"/>
                        </a:spcBef>
                        <a:tabLst>
                          <a:tab pos="786765" algn="l"/>
                        </a:tabLst>
                      </a:pPr>
                      <a:r>
                        <a:rPr dirty="0" u="sng" sz="1800" b="1">
                          <a:solidFill>
                            <a:srgbClr val="FFFFFF"/>
                          </a:solidFill>
                          <a:uFill>
                            <a:solidFill>
                              <a:srgbClr val="79858D"/>
                            </a:solidFill>
                          </a:u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u="sng" sz="1800" b="1">
                          <a:solidFill>
                            <a:srgbClr val="FFFFFF"/>
                          </a:solidFill>
                          <a:uFill>
                            <a:solidFill>
                              <a:srgbClr val="79858D"/>
                            </a:solidFill>
                          </a:uFill>
                          <a:latin typeface="Tahoma"/>
                          <a:cs typeface="Tahoma"/>
                        </a:rPr>
                        <a:t>	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73025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72125">
                <a:tc rowSpan="6"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925"/>
                        </a:spcBef>
                      </a:pPr>
                      <a:r>
                        <a:rPr dirty="0" sz="1800" spc="-7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496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28758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1800" spc="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480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</a:tbl>
          </a:graphicData>
        </a:graphic>
      </p:graphicFrame>
      <p:sp>
        <p:nvSpPr>
          <p:cNvPr id="55" name="object 55"/>
          <p:cNvSpPr txBox="1"/>
          <p:nvPr/>
        </p:nvSpPr>
        <p:spPr>
          <a:xfrm>
            <a:off x="2918472" y="2033549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56475" y="2033549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880470" y="2033549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35852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Historial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el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31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desembre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940770" y="2995559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833726" y="2995559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3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940770" y="3355267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833726" y="3355267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3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940770" y="3714976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833726" y="3714976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3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40770" y="4074684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833726" y="4074684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 h="0">
                <a:moveTo>
                  <a:pt x="0" y="0"/>
                </a:moveTo>
                <a:lnTo>
                  <a:pt x="117473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40770" y="4434393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620979" y="4434393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76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40770" y="4794101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620979" y="4794101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76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940770" y="5153810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4" h="0">
                <a:moveTo>
                  <a:pt x="0" y="0"/>
                </a:moveTo>
                <a:lnTo>
                  <a:pt x="105690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620979" y="5153810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76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620979" y="5513517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76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3" name="object 33"/>
          <p:cNvGrpSpPr/>
          <p:nvPr/>
        </p:nvGrpSpPr>
        <p:grpSpPr>
          <a:xfrm>
            <a:off x="940770" y="2634263"/>
            <a:ext cx="2068195" cy="3241040"/>
            <a:chOff x="940770" y="2634263"/>
            <a:chExt cx="2068195" cy="3241040"/>
          </a:xfrm>
        </p:grpSpPr>
        <p:sp>
          <p:nvSpPr>
            <p:cNvPr id="34" name="object 34"/>
            <p:cNvSpPr/>
            <p:nvPr/>
          </p:nvSpPr>
          <p:spPr>
            <a:xfrm>
              <a:off x="940770" y="5513517"/>
              <a:ext cx="106045" cy="360045"/>
            </a:xfrm>
            <a:custGeom>
              <a:avLst/>
              <a:gdLst/>
              <a:ahLst/>
              <a:cxnLst/>
              <a:rect l="l" t="t" r="r" b="b"/>
              <a:pathLst>
                <a:path w="106044" h="360045">
                  <a:moveTo>
                    <a:pt x="0" y="0"/>
                  </a:moveTo>
                  <a:lnTo>
                    <a:pt x="105690" y="0"/>
                  </a:lnTo>
                </a:path>
                <a:path w="106044" h="360045">
                  <a:moveTo>
                    <a:pt x="0" y="359709"/>
                  </a:moveTo>
                  <a:lnTo>
                    <a:pt x="105690" y="359709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942357" y="2637444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69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942357" y="2997153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942357" y="3356861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942357" y="3716570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942357" y="4076278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942357" y="4435986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942357" y="4795695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942357" y="5155402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942357" y="5515099"/>
              <a:ext cx="0" cy="356870"/>
            </a:xfrm>
            <a:custGeom>
              <a:avLst/>
              <a:gdLst/>
              <a:ahLst/>
              <a:cxnLst/>
              <a:rect l="l" t="t" r="r" b="b"/>
              <a:pathLst>
                <a:path w="0" h="356870">
                  <a:moveTo>
                    <a:pt x="0" y="356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940770" y="2635850"/>
              <a:ext cx="2068195" cy="0"/>
            </a:xfrm>
            <a:custGeom>
              <a:avLst/>
              <a:gdLst/>
              <a:ahLst/>
              <a:cxnLst/>
              <a:rect l="l" t="t" r="r" b="b"/>
              <a:pathLst>
                <a:path w="2068195" h="0">
                  <a:moveTo>
                    <a:pt x="0" y="0"/>
                  </a:moveTo>
                  <a:lnTo>
                    <a:pt x="2067686" y="0"/>
                  </a:lnTo>
                </a:path>
              </a:pathLst>
            </a:custGeom>
            <a:ln w="3175">
              <a:solidFill>
                <a:srgbClr val="79858D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/>
          <p:nvPr/>
        </p:nvSpPr>
        <p:spPr>
          <a:xfrm>
            <a:off x="2620979" y="5873226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476" y="0"/>
                </a:lnTo>
              </a:path>
            </a:pathLst>
          </a:custGeom>
          <a:ln w="3175">
            <a:solidFill>
              <a:srgbClr val="79858D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485000" y="2635278"/>
          <a:ext cx="474980" cy="3013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4980"/>
              </a:tblGrid>
              <a:tr h="247576">
                <a:tc>
                  <a:txBody>
                    <a:bodyPr/>
                    <a:lstStyle/>
                    <a:p>
                      <a:pPr marL="127000">
                        <a:lnSpc>
                          <a:spcPts val="1050"/>
                        </a:lnSpc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900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800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4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700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600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5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500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8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400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7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300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359708"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dirty="0" sz="900" spc="7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200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  <a:tr h="247576">
                <a:tc>
                  <a:txBody>
                    <a:bodyPr/>
                    <a:lstStyle/>
                    <a:p>
                      <a:pPr marL="127000">
                        <a:lnSpc>
                          <a:spcPts val="1000"/>
                        </a:lnSpc>
                        <a:spcBef>
                          <a:spcPts val="850"/>
                        </a:spcBef>
                      </a:pPr>
                      <a:r>
                        <a:rPr dirty="0" sz="900" spc="10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100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107950"/>
                </a:tc>
              </a:tr>
            </a:tbl>
          </a:graphicData>
        </a:graphic>
      </p:graphicFrame>
      <p:sp>
        <p:nvSpPr>
          <p:cNvPr id="47" name="object 47"/>
          <p:cNvSpPr/>
          <p:nvPr/>
        </p:nvSpPr>
        <p:spPr>
          <a:xfrm>
            <a:off x="938250" y="6036272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5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119887" y="6050261"/>
            <a:ext cx="36322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HOMES</a:t>
            </a:r>
            <a:endParaRPr sz="700">
              <a:latin typeface="Tahoma"/>
              <a:cs typeface="Tahoma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665985" y="6036272"/>
            <a:ext cx="141605" cy="141605"/>
          </a:xfrm>
          <a:custGeom>
            <a:avLst/>
            <a:gdLst/>
            <a:ahLst/>
            <a:cxnLst/>
            <a:rect l="l" t="t" r="r" b="b"/>
            <a:pathLst>
              <a:path w="141605" h="141604">
                <a:moveTo>
                  <a:pt x="140995" y="0"/>
                </a:moveTo>
                <a:lnTo>
                  <a:pt x="0" y="0"/>
                </a:lnTo>
                <a:lnTo>
                  <a:pt x="0" y="140995"/>
                </a:lnTo>
                <a:lnTo>
                  <a:pt x="140995" y="140995"/>
                </a:lnTo>
                <a:lnTo>
                  <a:pt x="140995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1847621" y="6050261"/>
            <a:ext cx="35115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15" b="1">
                <a:solidFill>
                  <a:srgbClr val="79858D"/>
                </a:solidFill>
                <a:latin typeface="Tahoma"/>
                <a:cs typeface="Tahoma"/>
              </a:rPr>
              <a:t>DONES</a:t>
            </a:r>
            <a:endParaRPr sz="700">
              <a:latin typeface="Tahoma"/>
              <a:cs typeface="Tahom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85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102-8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46460" y="2832813"/>
            <a:ext cx="787400" cy="304101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81280" rIns="0" bIns="0" rtlCol="0" vert="horz">
            <a:spAutoFit/>
          </a:bodyPr>
          <a:lstStyle/>
          <a:p>
            <a:pPr marL="193675">
              <a:lnSpc>
                <a:spcPct val="100000"/>
              </a:lnSpc>
              <a:spcBef>
                <a:spcPts val="640"/>
              </a:spcBef>
            </a:pPr>
            <a:r>
              <a:rPr dirty="0" sz="1800" spc="-100" b="1">
                <a:solidFill>
                  <a:srgbClr val="FFFFFF"/>
                </a:solidFill>
                <a:latin typeface="Tahoma"/>
                <a:cs typeface="Tahoma"/>
              </a:rPr>
              <a:t>845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833726" y="4182810"/>
            <a:ext cx="787400" cy="1691005"/>
          </a:xfrm>
          <a:prstGeom prst="rect">
            <a:avLst/>
          </a:prstGeom>
          <a:solidFill>
            <a:srgbClr val="207850"/>
          </a:solidFill>
        </p:spPr>
        <p:txBody>
          <a:bodyPr wrap="square" lIns="0" tIns="72390" rIns="0" bIns="0" rtlCol="0" vert="horz">
            <a:spAutoFit/>
          </a:bodyPr>
          <a:lstStyle/>
          <a:p>
            <a:pPr marL="186690">
              <a:lnSpc>
                <a:spcPct val="100000"/>
              </a:lnSpc>
              <a:spcBef>
                <a:spcPts val="570"/>
              </a:spcBef>
            </a:pPr>
            <a:r>
              <a:rPr dirty="0" sz="1800" spc="-100" b="1">
                <a:solidFill>
                  <a:srgbClr val="FFFFFF"/>
                </a:solidFill>
                <a:latin typeface="Tahoma"/>
                <a:cs typeface="Tahoma"/>
              </a:rPr>
              <a:t>469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008456" y="2508811"/>
            <a:ext cx="787400" cy="336486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80645" rIns="0" bIns="0" rtlCol="0" vert="horz">
            <a:spAutoFit/>
          </a:bodyPr>
          <a:lstStyle/>
          <a:p>
            <a:pPr marL="192405">
              <a:lnSpc>
                <a:spcPct val="100000"/>
              </a:lnSpc>
              <a:spcBef>
                <a:spcPts val="635"/>
              </a:spcBef>
            </a:pPr>
            <a:r>
              <a:rPr dirty="0" sz="1800" spc="-75" b="1">
                <a:solidFill>
                  <a:srgbClr val="FFFFFF"/>
                </a:solidFill>
                <a:latin typeface="Tahoma"/>
                <a:cs typeface="Tahoma"/>
              </a:rPr>
              <a:t>935</a:t>
            </a:r>
            <a:endParaRPr sz="1800">
              <a:latin typeface="Tahoma"/>
              <a:cs typeface="Tahoma"/>
            </a:endParaRPr>
          </a:p>
        </p:txBody>
      </p:sp>
      <p:graphicFrame>
        <p:nvGraphicFramePr>
          <p:cNvPr id="54" name="object 54"/>
          <p:cNvGraphicFramePr>
            <a:graphicFrameLocks noGrp="1"/>
          </p:cNvGraphicFramePr>
          <p:nvPr/>
        </p:nvGraphicFramePr>
        <p:xfrm>
          <a:off x="3794116" y="2634263"/>
          <a:ext cx="2754630" cy="3241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400"/>
                <a:gridCol w="387350"/>
                <a:gridCol w="787400"/>
                <a:gridCol w="787400"/>
              </a:tblGrid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10"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dirty="0" sz="1800" spc="-114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901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75"/>
                        </a:spcBef>
                        <a:tabLst>
                          <a:tab pos="786765" algn="l"/>
                        </a:tabLst>
                      </a:pPr>
                      <a:r>
                        <a:rPr dirty="0" u="sng" sz="1800" b="1">
                          <a:solidFill>
                            <a:srgbClr val="FFFFFF"/>
                          </a:solidFill>
                          <a:uFill>
                            <a:solidFill>
                              <a:srgbClr val="79858D"/>
                            </a:solidFill>
                          </a:u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u="sng" sz="1800" b="1">
                          <a:solidFill>
                            <a:srgbClr val="FFFFFF"/>
                          </a:solidFill>
                          <a:uFill>
                            <a:solidFill>
                              <a:srgbClr val="79858D"/>
                            </a:solidFill>
                          </a:uFill>
                          <a:latin typeface="Tahoma"/>
                          <a:cs typeface="Tahoma"/>
                        </a:rPr>
                        <a:t>	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73025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7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72132">
                <a:tc rowSpan="6"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  <a:spcBef>
                          <a:spcPts val="925"/>
                        </a:spcBef>
                      </a:pPr>
                      <a:r>
                        <a:rPr dirty="0" sz="1800" spc="-5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498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28757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1800" spc="20" b="1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480</a:t>
                      </a:r>
                      <a:endParaRPr sz="1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  <a:tr h="35970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7475">
                    <a:lnT w="3175">
                      <a:solidFill>
                        <a:srgbClr val="79858D"/>
                      </a:solidFill>
                      <a:prstDash val="solid"/>
                    </a:lnT>
                    <a:solidFill>
                      <a:srgbClr val="2078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3025">
                    <a:solidFill>
                      <a:srgbClr val="66B364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78740">
                    <a:solidFill>
                      <a:srgbClr val="207850"/>
                    </a:solidFill>
                  </a:tcPr>
                </a:tc>
              </a:tr>
            </a:tbl>
          </a:graphicData>
        </a:graphic>
      </p:graphicFrame>
      <p:sp>
        <p:nvSpPr>
          <p:cNvPr id="55" name="object 55"/>
          <p:cNvSpPr txBox="1"/>
          <p:nvPr/>
        </p:nvSpPr>
        <p:spPr>
          <a:xfrm>
            <a:off x="2918472" y="2098357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56475" y="2098357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880470" y="2098357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8014" y="10220242"/>
            <a:ext cx="2037714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18639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103-3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25" b="1">
                <a:solidFill>
                  <a:srgbClr val="3A3938"/>
                </a:solidFill>
                <a:latin typeface="Tahoma"/>
                <a:cs typeface="Tahoma"/>
              </a:rPr>
              <a:t>88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1607299" y="1306943"/>
            <a:ext cx="5426710" cy="388747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50" b="1">
                <a:latin typeface="Tahoma"/>
                <a:cs typeface="Tahoma"/>
              </a:rPr>
              <a:t>Diversitat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0" b="1">
                <a:latin typeface="Tahoma"/>
                <a:cs typeface="Tahoma"/>
              </a:rPr>
              <a:t>i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50" b="1">
                <a:latin typeface="Tahoma"/>
                <a:cs typeface="Tahoma"/>
              </a:rPr>
              <a:t>igualtat</a:t>
            </a:r>
            <a:r>
              <a:rPr dirty="0" sz="1400" spc="-125" b="1">
                <a:latin typeface="Tahoma"/>
                <a:cs typeface="Tahoma"/>
              </a:rPr>
              <a:t> </a:t>
            </a:r>
            <a:r>
              <a:rPr dirty="0" sz="1400" spc="-45" b="1">
                <a:latin typeface="Tahoma"/>
                <a:cs typeface="Tahoma"/>
              </a:rPr>
              <a:t>d’oportunitats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50">
                <a:latin typeface="Trebuchet MS"/>
                <a:cs typeface="Trebuchet MS"/>
              </a:rPr>
              <a:t>diversitat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igualtat </a:t>
            </a:r>
            <a:r>
              <a:rPr dirty="0" sz="1000" spc="-50">
                <a:latin typeface="Trebuchet MS"/>
                <a:cs typeface="Trebuchet MS"/>
              </a:rPr>
              <a:t>d’oportunitats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aspecte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impacta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d’interès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així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palès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nova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política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integral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signar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31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juliol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Codi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ètic.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Però,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gestionar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diversitat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igualtat d’oportunitats,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només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ens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valem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política integral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Codi </a:t>
            </a:r>
            <a:r>
              <a:rPr dirty="0" sz="1000" spc="-65">
                <a:latin typeface="Trebuchet MS"/>
                <a:cs typeface="Trebuchet MS"/>
              </a:rPr>
              <a:t>ètic, </a:t>
            </a:r>
            <a:r>
              <a:rPr dirty="0" sz="1000" spc="-15">
                <a:latin typeface="Trebuchet MS"/>
                <a:cs typeface="Trebuchet MS"/>
              </a:rPr>
              <a:t>sinó que </a:t>
            </a:r>
            <a:r>
              <a:rPr dirty="0" sz="1000" spc="-35">
                <a:latin typeface="Trebuchet MS"/>
                <a:cs typeface="Trebuchet MS"/>
              </a:rPr>
              <a:t>adoptem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45">
                <a:latin typeface="Trebuchet MS"/>
                <a:cs typeface="Trebuchet MS"/>
              </a:rPr>
              <a:t>voluntari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30">
                <a:latin typeface="Trebuchet MS"/>
                <a:cs typeface="Trebuchet MS"/>
              </a:rPr>
              <a:t>Pacte </a:t>
            </a:r>
            <a:r>
              <a:rPr dirty="0" sz="1000" spc="-5">
                <a:latin typeface="Trebuchet MS"/>
                <a:cs typeface="Trebuchet MS"/>
              </a:rPr>
              <a:t>Mundial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Nacions Unides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5">
                <a:latin typeface="Trebuchet MS"/>
                <a:cs typeface="Trebuchet MS"/>
              </a:rPr>
              <a:t>fem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5">
                <a:latin typeface="Trebuchet MS"/>
                <a:cs typeface="Trebuchet MS"/>
              </a:rPr>
              <a:t>Sostenible, </a:t>
            </a:r>
            <a:r>
              <a:rPr dirty="0" sz="1000" spc="-10">
                <a:latin typeface="Trebuchet MS"/>
                <a:cs typeface="Trebuchet MS"/>
              </a:rPr>
              <a:t>duem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60">
                <a:latin typeface="Trebuchet MS"/>
                <a:cs typeface="Trebuchet MS"/>
              </a:rPr>
              <a:t>d’igualtat </a:t>
            </a:r>
            <a:r>
              <a:rPr dirty="0" sz="1000" spc="-50">
                <a:latin typeface="Trebuchet MS"/>
                <a:cs typeface="Trebuchet MS"/>
              </a:rPr>
              <a:t>d’oportunitats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10">
                <a:latin typeface="Trebuchet MS"/>
                <a:cs typeface="Trebuchet MS"/>
              </a:rPr>
              <a:t>2014-2018,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5">
                <a:latin typeface="Trebuchet MS"/>
                <a:cs typeface="Trebuchet MS"/>
              </a:rPr>
              <a:t>hem </a:t>
            </a:r>
            <a:r>
              <a:rPr dirty="0" sz="1000" spc="-50">
                <a:latin typeface="Trebuchet MS"/>
                <a:cs typeface="Trebuchet MS"/>
              </a:rPr>
              <a:t>iniciat </a:t>
            </a:r>
            <a:r>
              <a:rPr dirty="0" sz="1000" spc="-60">
                <a:latin typeface="Trebuchet MS"/>
                <a:cs typeface="Trebuchet MS"/>
              </a:rPr>
              <a:t>el projecte </a:t>
            </a:r>
            <a:r>
              <a:rPr dirty="0" sz="1000" spc="-35">
                <a:latin typeface="Trebuchet MS"/>
                <a:cs typeface="Trebuchet MS"/>
              </a:rPr>
              <a:t>“Di-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versitat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2018-2019”,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d’haver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obtingut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recent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certificat</a:t>
            </a:r>
            <a:r>
              <a:rPr dirty="0" sz="1000" spc="-20">
                <a:latin typeface="Trebuchet MS"/>
                <a:cs typeface="Trebuchet MS"/>
              </a:rPr>
              <a:t> 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SGE21.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60">
                <a:latin typeface="Trebuchet MS"/>
                <a:cs typeface="Trebuchet MS"/>
              </a:rPr>
              <a:t>d’igualtat </a:t>
            </a:r>
            <a:r>
              <a:rPr dirty="0" sz="1000" spc="-50">
                <a:latin typeface="Trebuchet MS"/>
                <a:cs typeface="Trebuchet MS"/>
              </a:rPr>
              <a:t>d’oportunitats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40">
                <a:latin typeface="Trebuchet MS"/>
                <a:cs typeface="Trebuchet MS"/>
              </a:rPr>
              <a:t>recull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0">
                <a:latin typeface="Trebuchet MS"/>
                <a:cs typeface="Trebuchet MS"/>
              </a:rPr>
              <a:t>duen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5">
                <a:latin typeface="Trebuchet MS"/>
                <a:cs typeface="Trebuchet MS"/>
              </a:rPr>
              <a:t>terme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5">
                <a:latin typeface="Trebuchet MS"/>
                <a:cs typeface="Trebuchet MS"/>
              </a:rPr>
              <a:t>l’àmbit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 del </a:t>
            </a:r>
            <a:r>
              <a:rPr dirty="0" sz="1000" spc="-35">
                <a:latin typeface="Trebuchet MS"/>
                <a:cs typeface="Trebuchet MS"/>
              </a:rPr>
              <a:t>personal,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selecció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30">
                <a:latin typeface="Trebuchet MS"/>
                <a:cs typeface="Trebuchet MS"/>
              </a:rPr>
              <a:t>candidates, </a:t>
            </a:r>
            <a:r>
              <a:rPr dirty="0" sz="1000" spc="-50">
                <a:latin typeface="Trebuchet MS"/>
                <a:cs typeface="Trebuchet MS"/>
              </a:rPr>
              <a:t>la política igualitària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retribucions,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l’ús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llenguatge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sexista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tolerància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l’assetjament.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d’igualtat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element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viu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actualitzem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55">
                <a:latin typeface="Trebuchet MS"/>
                <a:cs typeface="Trebuchet MS"/>
              </a:rPr>
              <a:t>rere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35">
                <a:latin typeface="Trebuchet MS"/>
                <a:cs typeface="Trebuchet MS"/>
              </a:rPr>
              <a:t>incorporant-hi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desenvolupant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cobreixen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necessitats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noves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realitats.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2018,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conclòs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Pla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d’igualtat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d’oportunitats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2014-2018,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qual s’han </a:t>
            </a:r>
            <a:r>
              <a:rPr dirty="0" sz="1000" spc="-50">
                <a:latin typeface="Trebuchet MS"/>
                <a:cs typeface="Trebuchet MS"/>
              </a:rPr>
              <a:t>completat la </a:t>
            </a:r>
            <a:r>
              <a:rPr dirty="0" sz="1000" spc="-55">
                <a:latin typeface="Trebuchet MS"/>
                <a:cs typeface="Trebuchet MS"/>
              </a:rPr>
              <a:t>major 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40">
                <a:latin typeface="Trebuchet MS"/>
                <a:cs typeface="Trebuchet MS"/>
              </a:rPr>
              <a:t>previstes.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30">
                <a:latin typeface="Trebuchet MS"/>
                <a:cs typeface="Trebuchet MS"/>
              </a:rPr>
              <a:t>2019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0">
                <a:latin typeface="Trebuchet MS"/>
                <a:cs typeface="Trebuchet MS"/>
              </a:rPr>
              <a:t>dissenyarà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10">
                <a:latin typeface="Trebuchet MS"/>
                <a:cs typeface="Trebuchet MS"/>
              </a:rPr>
              <a:t>nou </a:t>
            </a:r>
            <a:r>
              <a:rPr dirty="0" sz="1000" spc="-15">
                <a:latin typeface="Trebuchet MS"/>
                <a:cs typeface="Trebuchet MS"/>
              </a:rPr>
              <a:t>Pla </a:t>
            </a:r>
            <a:r>
              <a:rPr dirty="0" sz="1000" spc="-55">
                <a:latin typeface="Trebuchet MS"/>
                <a:cs typeface="Trebuchet MS"/>
              </a:rPr>
              <a:t>d’ig-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ualtat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diversitat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10">
                <a:latin typeface="Trebuchet MS"/>
                <a:cs typeface="Trebuchet MS"/>
              </a:rPr>
              <a:t>2019-2021,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basarà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metodologia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Generalitat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Catalunya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farà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èmfasi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l’àmbit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diversitat.</a:t>
            </a:r>
            <a:endParaRPr sz="1000">
              <a:latin typeface="Trebuchet MS"/>
              <a:cs typeface="Trebuchet MS"/>
            </a:endParaRPr>
          </a:p>
          <a:p>
            <a:pPr algn="just" marL="127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Aquest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35">
                <a:latin typeface="Trebuchet MS"/>
                <a:cs typeface="Trebuchet MS"/>
              </a:rPr>
              <a:t>s’ha </a:t>
            </a:r>
            <a:r>
              <a:rPr dirty="0" sz="1000" spc="-50">
                <a:latin typeface="Trebuchet MS"/>
                <a:cs typeface="Trebuchet MS"/>
              </a:rPr>
              <a:t>iniciat </a:t>
            </a:r>
            <a:r>
              <a:rPr dirty="0" sz="1000" spc="-60">
                <a:latin typeface="Trebuchet MS"/>
                <a:cs typeface="Trebuchet MS"/>
              </a:rPr>
              <a:t>el projecte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diversitat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5">
                <a:latin typeface="Trebuchet MS"/>
                <a:cs typeface="Trebuchet MS"/>
              </a:rPr>
              <a:t>tenim previst </a:t>
            </a:r>
            <a:r>
              <a:rPr dirty="0" sz="1000" spc="-25">
                <a:latin typeface="Trebuchet MS"/>
                <a:cs typeface="Trebuchet MS"/>
              </a:rPr>
              <a:t>concloure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proper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 </a:t>
            </a:r>
            <a:r>
              <a:rPr dirty="0" sz="1000" spc="5">
                <a:latin typeface="Trebuchet MS"/>
                <a:cs typeface="Trebuchet MS"/>
              </a:rPr>
              <a:t>2019.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60">
                <a:latin typeface="Trebuchet MS"/>
                <a:cs typeface="Trebuchet MS"/>
              </a:rPr>
              <a:t>projecte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identificar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gestionar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5">
                <a:latin typeface="Trebuchet MS"/>
                <a:cs typeface="Trebuchet MS"/>
              </a:rPr>
              <a:t>perfils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diversitat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companyia, a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 </a:t>
            </a:r>
            <a:r>
              <a:rPr dirty="0" sz="1000" spc="-60">
                <a:latin typeface="Trebuchet MS"/>
                <a:cs typeface="Trebuchet MS"/>
              </a:rPr>
              <a:t>d’establir,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30">
                <a:latin typeface="Trebuchet MS"/>
                <a:cs typeface="Trebuchet MS"/>
              </a:rPr>
              <a:t>fos </a:t>
            </a:r>
            <a:r>
              <a:rPr dirty="0" sz="1000" spc="-25">
                <a:latin typeface="Trebuchet MS"/>
                <a:cs typeface="Trebuchet MS"/>
              </a:rPr>
              <a:t>necessari, </a:t>
            </a:r>
            <a:r>
              <a:rPr dirty="0" sz="1000" spc="-10">
                <a:latin typeface="Trebuchet MS"/>
                <a:cs typeface="Trebuchet MS"/>
              </a:rPr>
              <a:t>mesures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30">
                <a:latin typeface="Trebuchet MS"/>
                <a:cs typeface="Trebuchet MS"/>
              </a:rPr>
              <a:t>dirigides a </a:t>
            </a:r>
            <a:r>
              <a:rPr dirty="0" sz="1000" spc="-25">
                <a:latin typeface="Trebuchet MS"/>
                <a:cs typeface="Trebuchet MS"/>
              </a:rPr>
              <a:t>aquest </a:t>
            </a:r>
            <a:r>
              <a:rPr dirty="0" sz="1000" spc="-50">
                <a:latin typeface="Trebuchet MS"/>
                <a:cs typeface="Trebuchet MS"/>
              </a:rPr>
              <a:t>perfils, </a:t>
            </a:r>
            <a:r>
              <a:rPr dirty="0" sz="1000" spc="-15">
                <a:latin typeface="Trebuchet MS"/>
                <a:cs typeface="Trebuchet MS"/>
              </a:rPr>
              <a:t>si ho </a:t>
            </a:r>
            <a:r>
              <a:rPr dirty="0" sz="1000" spc="-40">
                <a:latin typeface="Trebuchet MS"/>
                <a:cs typeface="Trebuchet MS"/>
              </a:rPr>
              <a:t>determina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diag-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nosi.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En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fase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inicial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projecte</a:t>
            </a:r>
            <a:r>
              <a:rPr dirty="0" sz="1000" spc="-15">
                <a:latin typeface="Trebuchet MS"/>
                <a:cs typeface="Trebuchet MS"/>
              </a:rPr>
              <a:t> hem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definit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perfils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diversitat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són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següents: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9" name="object 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81884" y="6542982"/>
            <a:ext cx="6396228" cy="2067966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668026" y="7956848"/>
            <a:ext cx="1068705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850" spc="-10" b="1" i="1">
                <a:solidFill>
                  <a:srgbClr val="559BB0"/>
                </a:solidFill>
                <a:latin typeface="Trebuchet MS"/>
                <a:cs typeface="Trebuchet MS"/>
              </a:rPr>
              <a:t>Diversitat</a:t>
            </a:r>
            <a:r>
              <a:rPr dirty="0" sz="850" spc="-80" b="1" i="1">
                <a:solidFill>
                  <a:srgbClr val="559BB0"/>
                </a:solidFill>
                <a:latin typeface="Trebuchet MS"/>
                <a:cs typeface="Trebuchet MS"/>
              </a:rPr>
              <a:t> </a:t>
            </a:r>
            <a:r>
              <a:rPr dirty="0" sz="850" spc="30" b="1" i="1">
                <a:solidFill>
                  <a:srgbClr val="559BB0"/>
                </a:solidFill>
                <a:latin typeface="Trebuchet MS"/>
                <a:cs typeface="Trebuchet MS"/>
              </a:rPr>
              <a:t>de</a:t>
            </a:r>
            <a:r>
              <a:rPr dirty="0" sz="850" spc="-80" b="1" i="1">
                <a:solidFill>
                  <a:srgbClr val="559BB0"/>
                </a:solidFill>
                <a:latin typeface="Trebuchet MS"/>
                <a:cs typeface="Trebuchet MS"/>
              </a:rPr>
              <a:t> </a:t>
            </a:r>
            <a:r>
              <a:rPr dirty="0" sz="850" spc="15" b="1" i="1">
                <a:solidFill>
                  <a:srgbClr val="559BB0"/>
                </a:solidFill>
                <a:latin typeface="Trebuchet MS"/>
                <a:cs typeface="Trebuchet MS"/>
              </a:rPr>
              <a:t>gènere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99656" y="6935791"/>
            <a:ext cx="976630" cy="2965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243840" marR="5080" indent="-231775">
              <a:lnSpc>
                <a:spcPct val="104600"/>
              </a:lnSpc>
              <a:spcBef>
                <a:spcPts val="90"/>
              </a:spcBef>
            </a:pPr>
            <a:r>
              <a:rPr dirty="0" sz="850" spc="-10" b="1" i="1">
                <a:solidFill>
                  <a:srgbClr val="E4343C"/>
                </a:solidFill>
                <a:latin typeface="Trebuchet MS"/>
                <a:cs typeface="Trebuchet MS"/>
              </a:rPr>
              <a:t>Diversitat</a:t>
            </a:r>
            <a:r>
              <a:rPr dirty="0" sz="850" spc="-80" b="1" i="1">
                <a:solidFill>
                  <a:srgbClr val="E4343C"/>
                </a:solidFill>
                <a:latin typeface="Trebuchet MS"/>
                <a:cs typeface="Trebuchet MS"/>
              </a:rPr>
              <a:t> </a:t>
            </a:r>
            <a:r>
              <a:rPr dirty="0" sz="850" spc="-5" b="1" i="1">
                <a:solidFill>
                  <a:srgbClr val="E4343C"/>
                </a:solidFill>
                <a:latin typeface="Trebuchet MS"/>
                <a:cs typeface="Trebuchet MS"/>
              </a:rPr>
              <a:t>d’origen  </a:t>
            </a:r>
            <a:r>
              <a:rPr dirty="0" sz="850" spc="30" b="1" i="1">
                <a:solidFill>
                  <a:srgbClr val="E4343C"/>
                </a:solidFill>
                <a:latin typeface="Trebuchet MS"/>
                <a:cs typeface="Trebuchet MS"/>
              </a:rPr>
              <a:t>o</a:t>
            </a:r>
            <a:r>
              <a:rPr dirty="0" sz="850" spc="-80" b="1" i="1">
                <a:solidFill>
                  <a:srgbClr val="E4343C"/>
                </a:solidFill>
                <a:latin typeface="Trebuchet MS"/>
                <a:cs typeface="Trebuchet MS"/>
              </a:rPr>
              <a:t> </a:t>
            </a:r>
            <a:r>
              <a:rPr dirty="0" sz="850" spc="-5" b="1" i="1">
                <a:solidFill>
                  <a:srgbClr val="E4343C"/>
                </a:solidFill>
                <a:latin typeface="Trebuchet MS"/>
                <a:cs typeface="Trebuchet MS"/>
              </a:rPr>
              <a:t>cultural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81121" y="7939820"/>
            <a:ext cx="1233170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850" spc="-10" b="1" i="1">
                <a:solidFill>
                  <a:srgbClr val="6AB974"/>
                </a:solidFill>
                <a:latin typeface="Trebuchet MS"/>
                <a:cs typeface="Trebuchet MS"/>
              </a:rPr>
              <a:t>Diversitat</a:t>
            </a:r>
            <a:r>
              <a:rPr dirty="0" sz="850" spc="-95" b="1" i="1">
                <a:solidFill>
                  <a:srgbClr val="6AB974"/>
                </a:solidFill>
                <a:latin typeface="Trebuchet MS"/>
                <a:cs typeface="Trebuchet MS"/>
              </a:rPr>
              <a:t> </a:t>
            </a:r>
            <a:r>
              <a:rPr dirty="0" sz="850" spc="10" b="1" i="1">
                <a:solidFill>
                  <a:srgbClr val="6AB974"/>
                </a:solidFill>
                <a:latin typeface="Trebuchet MS"/>
                <a:cs typeface="Trebuchet MS"/>
              </a:rPr>
              <a:t>generacional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40957" y="6935791"/>
            <a:ext cx="1149350" cy="2965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220979" marR="5080" indent="-208915">
              <a:lnSpc>
                <a:spcPct val="104600"/>
              </a:lnSpc>
              <a:spcBef>
                <a:spcPts val="90"/>
              </a:spcBef>
            </a:pPr>
            <a:r>
              <a:rPr dirty="0" sz="850" spc="-10" b="1" i="1">
                <a:solidFill>
                  <a:srgbClr val="3F5FA5"/>
                </a:solidFill>
                <a:latin typeface="Trebuchet MS"/>
                <a:cs typeface="Trebuchet MS"/>
              </a:rPr>
              <a:t>Diversitat</a:t>
            </a:r>
            <a:r>
              <a:rPr dirty="0" sz="850" spc="-80" b="1" i="1">
                <a:solidFill>
                  <a:srgbClr val="3F5FA5"/>
                </a:solidFill>
                <a:latin typeface="Trebuchet MS"/>
                <a:cs typeface="Trebuchet MS"/>
              </a:rPr>
              <a:t> </a:t>
            </a:r>
            <a:r>
              <a:rPr dirty="0" sz="850" spc="30" b="1" i="1">
                <a:solidFill>
                  <a:srgbClr val="3F5FA5"/>
                </a:solidFill>
                <a:latin typeface="Trebuchet MS"/>
                <a:cs typeface="Trebuchet MS"/>
              </a:rPr>
              <a:t>de</a:t>
            </a:r>
            <a:r>
              <a:rPr dirty="0" sz="850" spc="-80" b="1" i="1">
                <a:solidFill>
                  <a:srgbClr val="3F5FA5"/>
                </a:solidFill>
                <a:latin typeface="Trebuchet MS"/>
                <a:cs typeface="Trebuchet MS"/>
              </a:rPr>
              <a:t> </a:t>
            </a:r>
            <a:r>
              <a:rPr dirty="0" sz="850" spc="25" b="1" i="1">
                <a:solidFill>
                  <a:srgbClr val="3F5FA5"/>
                </a:solidFill>
                <a:latin typeface="Trebuchet MS"/>
                <a:cs typeface="Trebuchet MS"/>
              </a:rPr>
              <a:t>baga</a:t>
            </a:r>
            <a:r>
              <a:rPr dirty="0" sz="850" b="1" i="1">
                <a:solidFill>
                  <a:srgbClr val="3F5FA5"/>
                </a:solidFill>
                <a:latin typeface="Trebuchet MS"/>
                <a:cs typeface="Trebuchet MS"/>
              </a:rPr>
              <a:t>t</a:t>
            </a:r>
            <a:r>
              <a:rPr dirty="0" sz="850" spc="30" b="1" i="1">
                <a:solidFill>
                  <a:srgbClr val="3F5FA5"/>
                </a:solidFill>
                <a:latin typeface="Trebuchet MS"/>
                <a:cs typeface="Trebuchet MS"/>
              </a:rPr>
              <a:t>ge  </a:t>
            </a:r>
            <a:r>
              <a:rPr dirty="0" sz="850" spc="15" b="1" i="1">
                <a:solidFill>
                  <a:srgbClr val="3F5FA5"/>
                </a:solidFill>
                <a:latin typeface="Trebuchet MS"/>
                <a:cs typeface="Trebuchet MS"/>
              </a:rPr>
              <a:t>competencial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73071" y="7939820"/>
            <a:ext cx="1038860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850" spc="-10" b="1" i="1">
                <a:solidFill>
                  <a:srgbClr val="F08A5F"/>
                </a:solidFill>
                <a:latin typeface="Trebuchet MS"/>
                <a:cs typeface="Trebuchet MS"/>
              </a:rPr>
              <a:t>Diversitat</a:t>
            </a:r>
            <a:r>
              <a:rPr dirty="0" sz="850" spc="-80" b="1" i="1">
                <a:solidFill>
                  <a:srgbClr val="F08A5F"/>
                </a:solidFill>
                <a:latin typeface="Trebuchet MS"/>
                <a:cs typeface="Trebuchet MS"/>
              </a:rPr>
              <a:t> </a:t>
            </a:r>
            <a:r>
              <a:rPr dirty="0" sz="850" spc="5" b="1" i="1">
                <a:solidFill>
                  <a:srgbClr val="F08A5F"/>
                </a:solidFill>
                <a:latin typeface="Trebuchet MS"/>
                <a:cs typeface="Trebuchet MS"/>
              </a:rPr>
              <a:t>funcional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889488" y="7071283"/>
            <a:ext cx="951865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850" spc="-10" b="1" i="1">
                <a:solidFill>
                  <a:srgbClr val="DCCA62"/>
                </a:solidFill>
                <a:latin typeface="Trebuchet MS"/>
                <a:cs typeface="Trebuchet MS"/>
              </a:rPr>
              <a:t>Diversitat</a:t>
            </a:r>
            <a:r>
              <a:rPr dirty="0" sz="850" spc="-80" b="1" i="1">
                <a:solidFill>
                  <a:srgbClr val="DCCA62"/>
                </a:solidFill>
                <a:latin typeface="Trebuchet MS"/>
                <a:cs typeface="Trebuchet MS"/>
              </a:rPr>
              <a:t> </a:t>
            </a:r>
            <a:r>
              <a:rPr dirty="0" sz="850" spc="-20" b="1" i="1">
                <a:solidFill>
                  <a:srgbClr val="DCCA62"/>
                </a:solidFill>
                <a:latin typeface="Trebuchet MS"/>
                <a:cs typeface="Trebuchet MS"/>
              </a:rPr>
              <a:t>familiar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9043" y="5779413"/>
            <a:ext cx="1193165" cy="7029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ctr" marL="13970" marR="6350">
              <a:lnSpc>
                <a:spcPct val="104600"/>
              </a:lnSpc>
              <a:spcBef>
                <a:spcPts val="90"/>
              </a:spcBef>
            </a:pPr>
            <a:r>
              <a:rPr dirty="0" sz="850" spc="45">
                <a:latin typeface="Tahoma"/>
                <a:cs typeface="Tahoma"/>
              </a:rPr>
              <a:t>La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diversitat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0">
                <a:latin typeface="Tahoma"/>
                <a:cs typeface="Tahoma"/>
              </a:rPr>
              <a:t>de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gènere,  </a:t>
            </a:r>
            <a:r>
              <a:rPr dirty="0" sz="850" spc="50">
                <a:latin typeface="Tahoma"/>
                <a:cs typeface="Tahoma"/>
              </a:rPr>
              <a:t>que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engloba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t</a:t>
            </a:r>
            <a:r>
              <a:rPr dirty="0" sz="850" spc="30">
                <a:latin typeface="Tahoma"/>
                <a:cs typeface="Tahoma"/>
              </a:rPr>
              <a:t>ots</a:t>
            </a:r>
            <a:endParaRPr sz="850">
              <a:latin typeface="Tahoma"/>
              <a:cs typeface="Tahoma"/>
            </a:endParaRPr>
          </a:p>
          <a:p>
            <a:pPr algn="ctr" marL="12065" marR="5080">
              <a:lnSpc>
                <a:spcPct val="104600"/>
              </a:lnSpc>
            </a:pPr>
            <a:r>
              <a:rPr dirty="0" sz="850" spc="20">
                <a:latin typeface="Tahoma"/>
                <a:cs typeface="Tahoma"/>
              </a:rPr>
              <a:t>els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">
                <a:latin typeface="Tahoma"/>
                <a:cs typeface="Tahoma"/>
              </a:rPr>
              <a:t>sexes,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la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identitat  </a:t>
            </a:r>
            <a:r>
              <a:rPr dirty="0" sz="850" spc="20">
                <a:latin typeface="Tahoma"/>
                <a:cs typeface="Tahoma"/>
              </a:rPr>
              <a:t>sexual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i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les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orientacions  </a:t>
            </a:r>
            <a:r>
              <a:rPr dirty="0" sz="850" spc="5">
                <a:latin typeface="Tahoma"/>
                <a:cs typeface="Tahoma"/>
              </a:rPr>
              <a:t>sexuals.</a:t>
            </a:r>
            <a:endParaRPr sz="850">
              <a:latin typeface="Tahoma"/>
              <a:cs typeface="Tahom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635411" y="5779413"/>
            <a:ext cx="1124585" cy="7029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just" marL="106680" marR="99060" indent="43815">
              <a:lnSpc>
                <a:spcPct val="104600"/>
              </a:lnSpc>
              <a:spcBef>
                <a:spcPts val="90"/>
              </a:spcBef>
            </a:pPr>
            <a:r>
              <a:rPr dirty="0" sz="850" spc="-15">
                <a:latin typeface="Tahoma"/>
                <a:cs typeface="Tahoma"/>
              </a:rPr>
              <a:t>L</a:t>
            </a:r>
            <a:r>
              <a:rPr dirty="0" sz="850" spc="30">
                <a:latin typeface="Tahoma"/>
                <a:cs typeface="Tahoma"/>
              </a:rPr>
              <a:t>’envelliment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de  </a:t>
            </a:r>
            <a:r>
              <a:rPr dirty="0" sz="850" spc="15">
                <a:latin typeface="Tahoma"/>
                <a:cs typeface="Tahoma"/>
              </a:rPr>
              <a:t>la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població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activa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i</a:t>
            </a:r>
            <a:endParaRPr sz="850">
              <a:latin typeface="Tahoma"/>
              <a:cs typeface="Tahoma"/>
            </a:endParaRPr>
          </a:p>
          <a:p>
            <a:pPr algn="just" marL="12700" marR="5080" indent="15240">
              <a:lnSpc>
                <a:spcPct val="104600"/>
              </a:lnSpc>
            </a:pPr>
            <a:r>
              <a:rPr dirty="0" sz="850" spc="20">
                <a:latin typeface="Tahoma"/>
                <a:cs typeface="Tahoma"/>
              </a:rPr>
              <a:t>les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diferències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5">
                <a:latin typeface="Tahoma"/>
                <a:cs typeface="Tahoma"/>
              </a:rPr>
              <a:t>amb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la  </a:t>
            </a:r>
            <a:r>
              <a:rPr dirty="0" sz="850" spc="40">
                <a:latin typeface="Tahoma"/>
                <a:cs typeface="Tahoma"/>
              </a:rPr>
              <a:t>població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5">
                <a:latin typeface="Tahoma"/>
                <a:cs typeface="Tahoma"/>
              </a:rPr>
              <a:t>més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jove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són  </a:t>
            </a:r>
            <a:r>
              <a:rPr dirty="0" sz="850" spc="30">
                <a:latin typeface="Tahoma"/>
                <a:cs typeface="Tahoma"/>
              </a:rPr>
              <a:t>una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5">
                <a:latin typeface="Tahoma"/>
                <a:cs typeface="Tahoma"/>
              </a:rPr>
              <a:t>font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0">
                <a:latin typeface="Tahoma"/>
                <a:cs typeface="Tahoma"/>
              </a:rPr>
              <a:t>de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diversitat.</a:t>
            </a:r>
            <a:endParaRPr sz="850">
              <a:latin typeface="Tahoma"/>
              <a:cs typeface="Tahom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537231" y="5643922"/>
            <a:ext cx="1276350" cy="83883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6530" marR="38100" indent="-130810">
              <a:lnSpc>
                <a:spcPct val="104600"/>
              </a:lnSpc>
              <a:spcBef>
                <a:spcPts val="90"/>
              </a:spcBef>
            </a:pPr>
            <a:r>
              <a:rPr dirty="0" sz="850" spc="-60">
                <a:latin typeface="Tahoma"/>
                <a:cs typeface="Tahoma"/>
              </a:rPr>
              <a:t>T</a:t>
            </a:r>
            <a:r>
              <a:rPr dirty="0" sz="850" spc="35">
                <a:latin typeface="Tahoma"/>
                <a:cs typeface="Tahoma"/>
              </a:rPr>
              <a:t>erme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0">
                <a:latin typeface="Tahoma"/>
                <a:cs typeface="Tahoma"/>
              </a:rPr>
              <a:t>que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fa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referència  </a:t>
            </a:r>
            <a:r>
              <a:rPr dirty="0" sz="850" spc="15">
                <a:latin typeface="Tahoma"/>
                <a:cs typeface="Tahoma"/>
              </a:rPr>
              <a:t>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les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discapacitats;</a:t>
            </a:r>
            <a:endParaRPr sz="850">
              <a:latin typeface="Tahoma"/>
              <a:cs typeface="Tahoma"/>
            </a:endParaRPr>
          </a:p>
          <a:p>
            <a:pPr marL="121285" marR="5080" indent="-109220">
              <a:lnSpc>
                <a:spcPct val="104600"/>
              </a:lnSpc>
            </a:pPr>
            <a:r>
              <a:rPr dirty="0" sz="850" spc="20">
                <a:latin typeface="Tahoma"/>
                <a:cs typeface="Tahoma"/>
              </a:rPr>
              <a:t>és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un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t</a:t>
            </a:r>
            <a:r>
              <a:rPr dirty="0" sz="850" spc="35">
                <a:latin typeface="Tahoma"/>
                <a:cs typeface="Tahoma"/>
              </a:rPr>
              <a:t>erme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5">
                <a:latin typeface="Tahoma"/>
                <a:cs typeface="Tahoma"/>
              </a:rPr>
              <a:t>proposat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per  </a:t>
            </a:r>
            <a:r>
              <a:rPr dirty="0" sz="850" spc="30">
                <a:latin typeface="Tahoma"/>
                <a:cs typeface="Tahoma"/>
              </a:rPr>
              <a:t>substituir-ne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0">
                <a:latin typeface="Tahoma"/>
                <a:cs typeface="Tahoma"/>
              </a:rPr>
              <a:t>d</a:t>
            </a:r>
            <a:r>
              <a:rPr dirty="0" sz="850" spc="-5">
                <a:latin typeface="Tahoma"/>
                <a:cs typeface="Tahoma"/>
              </a:rPr>
              <a:t>’</a:t>
            </a:r>
            <a:r>
              <a:rPr dirty="0" sz="850" spc="20">
                <a:latin typeface="Tahoma"/>
                <a:cs typeface="Tahoma"/>
              </a:rPr>
              <a:t>altres</a:t>
            </a:r>
            <a:endParaRPr sz="850">
              <a:latin typeface="Tahoma"/>
              <a:cs typeface="Tahoma"/>
            </a:endParaRPr>
          </a:p>
          <a:p>
            <a:pPr marL="187325" marR="34925" indent="-145415">
              <a:lnSpc>
                <a:spcPct val="104600"/>
              </a:lnSpc>
            </a:pPr>
            <a:r>
              <a:rPr dirty="0" sz="850" spc="50">
                <a:latin typeface="Tahoma"/>
                <a:cs typeface="Tahoma"/>
              </a:rPr>
              <a:t>de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semàntica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pejorativa  </a:t>
            </a:r>
            <a:r>
              <a:rPr dirty="0" sz="850" spc="55">
                <a:latin typeface="Tahoma"/>
                <a:cs typeface="Tahoma"/>
              </a:rPr>
              <a:t>com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 i="1">
                <a:latin typeface="Trebuchet MS"/>
                <a:cs typeface="Trebuchet MS"/>
              </a:rPr>
              <a:t>discapacita</a:t>
            </a:r>
            <a:r>
              <a:rPr dirty="0" sz="850" spc="20" i="1">
                <a:latin typeface="Trebuchet MS"/>
                <a:cs typeface="Trebuchet MS"/>
              </a:rPr>
              <a:t>t</a:t>
            </a:r>
            <a:r>
              <a:rPr dirty="0" sz="850" spc="5" i="1">
                <a:latin typeface="Cambria"/>
                <a:cs typeface="Cambria"/>
              </a:rPr>
              <a:t>.</a:t>
            </a:r>
            <a:endParaRPr sz="850">
              <a:latin typeface="Cambria"/>
              <a:cs typeface="Cambri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31821" y="8664019"/>
            <a:ext cx="1121410" cy="83883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ctr" marL="12700" marR="5080" indent="-635">
              <a:lnSpc>
                <a:spcPct val="104600"/>
              </a:lnSpc>
              <a:spcBef>
                <a:spcPts val="90"/>
              </a:spcBef>
            </a:pPr>
            <a:r>
              <a:rPr dirty="0" sz="850" spc="45">
                <a:latin typeface="Tahoma"/>
                <a:cs typeface="Tahoma"/>
              </a:rPr>
              <a:t>La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diversitat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de  </a:t>
            </a:r>
            <a:r>
              <a:rPr dirty="0" sz="850" spc="25">
                <a:latin typeface="Tahoma"/>
                <a:cs typeface="Tahoma"/>
              </a:rPr>
              <a:t>nacionalitats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diverses,  </a:t>
            </a:r>
            <a:r>
              <a:rPr dirty="0" sz="850" spc="45">
                <a:latin typeface="Tahoma"/>
                <a:cs typeface="Tahoma"/>
              </a:rPr>
              <a:t>amb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trets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culturals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i  </a:t>
            </a:r>
            <a:r>
              <a:rPr dirty="0" sz="850" spc="20">
                <a:latin typeface="Tahoma"/>
                <a:cs typeface="Tahoma"/>
              </a:rPr>
              <a:t>religiosos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-70">
                <a:latin typeface="Tahoma"/>
                <a:cs typeface="Tahoma"/>
              </a:rPr>
              <a:t>,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5">
                <a:latin typeface="Tahoma"/>
                <a:cs typeface="Tahoma"/>
              </a:rPr>
              <a:t>costums</a:t>
            </a:r>
            <a:endParaRPr sz="850">
              <a:latin typeface="Tahoma"/>
              <a:cs typeface="Tahoma"/>
            </a:endParaRPr>
          </a:p>
          <a:p>
            <a:pPr algn="ctr" marL="77470" marR="69850">
              <a:lnSpc>
                <a:spcPct val="104600"/>
              </a:lnSpc>
            </a:pPr>
            <a:r>
              <a:rPr dirty="0" sz="850" spc="10">
                <a:latin typeface="Tahoma"/>
                <a:cs typeface="Tahoma"/>
              </a:rPr>
              <a:t>i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llengua</a:t>
            </a:r>
            <a:r>
              <a:rPr dirty="0" sz="850" spc="5">
                <a:latin typeface="Tahoma"/>
                <a:cs typeface="Tahoma"/>
              </a:rPr>
              <a:t>t</a:t>
            </a:r>
            <a:r>
              <a:rPr dirty="0" sz="850" spc="45">
                <a:latin typeface="Tahoma"/>
                <a:cs typeface="Tahoma"/>
              </a:rPr>
              <a:t>ge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verbal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i  </a:t>
            </a:r>
            <a:r>
              <a:rPr dirty="0" sz="850" spc="30">
                <a:latin typeface="Tahoma"/>
                <a:cs typeface="Tahoma"/>
              </a:rPr>
              <a:t>corporal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diferents.</a:t>
            </a:r>
            <a:endParaRPr sz="850">
              <a:latin typeface="Tahoma"/>
              <a:cs typeface="Tahom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614619" y="8664019"/>
            <a:ext cx="1211580" cy="5676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ctr" marL="12700" marR="5080">
              <a:lnSpc>
                <a:spcPct val="104600"/>
              </a:lnSpc>
              <a:spcBef>
                <a:spcPts val="90"/>
              </a:spcBef>
            </a:pPr>
            <a:r>
              <a:rPr dirty="0" sz="850" spc="30">
                <a:latin typeface="Tahoma"/>
                <a:cs typeface="Tahoma"/>
              </a:rPr>
              <a:t>Diferència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en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el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grau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i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la  </a:t>
            </a:r>
            <a:r>
              <a:rPr dirty="0" sz="850" spc="25">
                <a:latin typeface="Tahoma"/>
                <a:cs typeface="Tahoma"/>
              </a:rPr>
              <a:t>qualitat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0">
                <a:latin typeface="Tahoma"/>
                <a:cs typeface="Tahoma"/>
              </a:rPr>
              <a:t>de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5">
                <a:latin typeface="Tahoma"/>
                <a:cs typeface="Tahoma"/>
              </a:rPr>
              <a:t>la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formació,  </a:t>
            </a:r>
            <a:r>
              <a:rPr dirty="0" sz="850" spc="55">
                <a:latin typeface="Tahoma"/>
                <a:cs typeface="Tahoma"/>
              </a:rPr>
              <a:t>com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40">
                <a:latin typeface="Tahoma"/>
                <a:cs typeface="Tahoma"/>
              </a:rPr>
              <a:t>també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en  </a:t>
            </a:r>
            <a:r>
              <a:rPr dirty="0" sz="850" spc="50">
                <a:latin typeface="Tahoma"/>
                <a:cs typeface="Tahoma"/>
              </a:rPr>
              <a:t>l</a:t>
            </a:r>
            <a:r>
              <a:rPr dirty="0" sz="850" spc="25">
                <a:latin typeface="Tahoma"/>
                <a:cs typeface="Tahoma"/>
              </a:rPr>
              <a:t>’experiència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laboral.</a:t>
            </a:r>
            <a:endParaRPr sz="850">
              <a:latin typeface="Tahoma"/>
              <a:cs typeface="Tahom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65955" y="8664019"/>
            <a:ext cx="1217295" cy="9740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ctr" marL="12700" marR="5080" indent="-635">
              <a:lnSpc>
                <a:spcPct val="104600"/>
              </a:lnSpc>
              <a:spcBef>
                <a:spcPts val="90"/>
              </a:spcBef>
            </a:pPr>
            <a:r>
              <a:rPr dirty="0" sz="850" spc="20">
                <a:latin typeface="Tahoma"/>
                <a:cs typeface="Tahoma"/>
              </a:rPr>
              <a:t>Tipus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d’estructures  </a:t>
            </a:r>
            <a:r>
              <a:rPr dirty="0" sz="850" spc="15">
                <a:latin typeface="Tahoma"/>
                <a:cs typeface="Tahoma"/>
              </a:rPr>
              <a:t>familiars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possibles:  </a:t>
            </a:r>
            <a:r>
              <a:rPr dirty="0" sz="850" spc="30">
                <a:latin typeface="Tahoma"/>
                <a:cs typeface="Tahoma"/>
              </a:rPr>
              <a:t>persones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sol</a:t>
            </a:r>
            <a:r>
              <a:rPr dirty="0" sz="850">
                <a:latin typeface="Tahoma"/>
                <a:cs typeface="Tahoma"/>
              </a:rPr>
              <a:t>t</a:t>
            </a:r>
            <a:r>
              <a:rPr dirty="0" sz="850" spc="5">
                <a:latin typeface="Tahoma"/>
                <a:cs typeface="Tahoma"/>
              </a:rPr>
              <a:t>eres,  </a:t>
            </a:r>
            <a:r>
              <a:rPr dirty="0" sz="850" spc="20">
                <a:latin typeface="Tahoma"/>
                <a:cs typeface="Tahoma"/>
              </a:rPr>
              <a:t>famílies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5">
                <a:latin typeface="Tahoma"/>
                <a:cs typeface="Tahoma"/>
              </a:rPr>
              <a:t>monoparentals,  </a:t>
            </a:r>
            <a:r>
              <a:rPr dirty="0" sz="850" spc="20">
                <a:latin typeface="Tahoma"/>
                <a:cs typeface="Tahoma"/>
              </a:rPr>
              <a:t>famílies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20">
                <a:latin typeface="Tahoma"/>
                <a:cs typeface="Tahoma"/>
              </a:rPr>
              <a:t>nombroses,  </a:t>
            </a:r>
            <a:r>
              <a:rPr dirty="0" sz="850" spc="30">
                <a:latin typeface="Tahoma"/>
                <a:cs typeface="Tahoma"/>
              </a:rPr>
              <a:t>persones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30">
                <a:latin typeface="Tahoma"/>
                <a:cs typeface="Tahoma"/>
              </a:rPr>
              <a:t>casades</a:t>
            </a:r>
            <a:endParaRPr sz="850">
              <a:latin typeface="Tahoma"/>
              <a:cs typeface="Tahoma"/>
            </a:endParaRPr>
          </a:p>
          <a:p>
            <a:pPr algn="ctr">
              <a:lnSpc>
                <a:spcPct val="100000"/>
              </a:lnSpc>
              <a:spcBef>
                <a:spcPts val="50"/>
              </a:spcBef>
            </a:pPr>
            <a:r>
              <a:rPr dirty="0" sz="850" spc="45">
                <a:latin typeface="Tahoma"/>
                <a:cs typeface="Tahoma"/>
              </a:rPr>
              <a:t>amb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10">
                <a:latin typeface="Tahoma"/>
                <a:cs typeface="Tahoma"/>
              </a:rPr>
              <a:t>fills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 spc="50">
                <a:latin typeface="Tahoma"/>
                <a:cs typeface="Tahoma"/>
              </a:rPr>
              <a:t>o</a:t>
            </a:r>
            <a:r>
              <a:rPr dirty="0" sz="850" spc="-100">
                <a:latin typeface="Tahoma"/>
                <a:cs typeface="Tahoma"/>
              </a:rPr>
              <a:t> </a:t>
            </a:r>
            <a:r>
              <a:rPr dirty="0" sz="850">
                <a:latin typeface="Tahoma"/>
                <a:cs typeface="Tahoma"/>
              </a:rPr>
              <a:t>filles.</a:t>
            </a:r>
            <a:endParaRPr sz="85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19342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col·lectiu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30" b="1">
                <a:solidFill>
                  <a:srgbClr val="706F6F"/>
                </a:solidFill>
                <a:latin typeface="Tahoma"/>
                <a:cs typeface="Tahoma"/>
              </a:rPr>
              <a:t>sexe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90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4" y="1866333"/>
          <a:ext cx="6480175" cy="17405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0975"/>
                <a:gridCol w="890905"/>
                <a:gridCol w="873125"/>
                <a:gridCol w="890269"/>
                <a:gridCol w="873125"/>
                <a:gridCol w="782320"/>
                <a:gridCol w="716279"/>
              </a:tblGrid>
              <a:tr h="2160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Col·lectiu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27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160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27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8892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654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654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Responsables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972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5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Comandaments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intermedis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972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Tècnics/tècniques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972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61%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59%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20082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Operacions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972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667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16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Administració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972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308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73%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66%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2476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15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401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64%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36%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65%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35%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10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65%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87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35%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247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6800" y="3803295"/>
            <a:ext cx="242951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Diversitat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d’origen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45" b="1">
                <a:solidFill>
                  <a:srgbClr val="706F6F"/>
                </a:solidFill>
                <a:latin typeface="Tahoma"/>
                <a:cs typeface="Tahoma"/>
              </a:rPr>
              <a:t>o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cultural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502" y="4301654"/>
          <a:ext cx="5400040" cy="33743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0919"/>
                <a:gridCol w="1381759"/>
                <a:gridCol w="1250950"/>
                <a:gridCol w="1757679"/>
              </a:tblGrid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País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6131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Representació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plantilla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Alemanya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Argentina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0,58%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Brasil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Colòmbia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Equador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Espanya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403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11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97,25%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Units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Finlàndia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França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Marroc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0,36%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Moldàvia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Perú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0,80%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Ucraïna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0,07%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800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Uruguai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Veneçuela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352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0,14%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9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578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901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386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480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100,00%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3365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1606798" y="7872533"/>
            <a:ext cx="20574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Diversitat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generacional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619501" y="8370891"/>
          <a:ext cx="5400040" cy="16465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8530"/>
                <a:gridCol w="1437005"/>
                <a:gridCol w="1275714"/>
                <a:gridCol w="1748789"/>
              </a:tblGrid>
              <a:tr h="23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Representació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plantilla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&lt;25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1,74%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25-35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15,13%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35-45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27,15%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10">
                          <a:latin typeface="Trebuchet MS"/>
                          <a:cs typeface="Trebuchet MS"/>
                        </a:rPr>
                        <a:t>45-55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33,82%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35">
                          <a:latin typeface="Trebuchet MS"/>
                          <a:cs typeface="Trebuchet MS"/>
                        </a:rPr>
                        <a:t>&gt;55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22,16%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63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480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89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901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4002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100,00%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4" name="object 4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6016094" y="10220242"/>
            <a:ext cx="135509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05230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102-12,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102-16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485CA1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485CA1"/>
                </a:solidFill>
                <a:latin typeface="Tahoma"/>
                <a:cs typeface="Tahoma"/>
              </a:rPr>
              <a:t> </a:t>
            </a:r>
            <a:r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9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49299" y="439970"/>
            <a:ext cx="9055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95">
                <a:solidFill>
                  <a:srgbClr val="485CA1"/>
                </a:solidFill>
                <a:latin typeface="Trebuchet MS"/>
                <a:cs typeface="Trebuchet MS"/>
              </a:rPr>
              <a:t>1.</a:t>
            </a:r>
            <a:r>
              <a:rPr dirty="0" sz="1100" spc="-130">
                <a:solidFill>
                  <a:srgbClr val="485CA1"/>
                </a:solidFill>
                <a:latin typeface="Trebuchet MS"/>
                <a:cs typeface="Trebuchet MS"/>
              </a:rPr>
              <a:t> </a:t>
            </a:r>
            <a:r>
              <a:rPr dirty="0" sz="1100" spc="-35" b="1">
                <a:solidFill>
                  <a:srgbClr val="485CA1"/>
                </a:solidFill>
                <a:latin typeface="Tahoma"/>
                <a:cs typeface="Tahoma"/>
              </a:rPr>
              <a:t>Presentació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208550" y="3425074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306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527300" y="1416125"/>
            <a:ext cx="6506209" cy="75285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200" spc="-60" b="1">
                <a:latin typeface="Tahoma"/>
                <a:cs typeface="Tahoma"/>
              </a:rPr>
              <a:t>Estra</a:t>
            </a:r>
            <a:r>
              <a:rPr dirty="0" sz="2200" spc="-95" b="1">
                <a:latin typeface="Tahoma"/>
                <a:cs typeface="Tahoma"/>
              </a:rPr>
              <a:t>t</a:t>
            </a:r>
            <a:r>
              <a:rPr dirty="0" sz="2200" spc="-80" b="1">
                <a:latin typeface="Tahoma"/>
                <a:cs typeface="Tahoma"/>
              </a:rPr>
              <a:t>ègia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-40" b="1">
                <a:latin typeface="Tahoma"/>
                <a:cs typeface="Tahoma"/>
              </a:rPr>
              <a:t>de</a:t>
            </a:r>
            <a:r>
              <a:rPr dirty="0" sz="2200" spc="-195" b="1">
                <a:latin typeface="Tahoma"/>
                <a:cs typeface="Tahoma"/>
              </a:rPr>
              <a:t> </a:t>
            </a:r>
            <a:r>
              <a:rPr dirty="0" sz="2200" spc="25" b="1">
                <a:latin typeface="Tahoma"/>
                <a:cs typeface="Tahoma"/>
              </a:rPr>
              <a:t>RSC</a:t>
            </a:r>
            <a:endParaRPr sz="22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2025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30">
                <a:latin typeface="Trebuchet MS"/>
                <a:cs typeface="Trebuchet MS"/>
              </a:rPr>
              <a:t>social </a:t>
            </a:r>
            <a:r>
              <a:rPr dirty="0" sz="1000" spc="-45">
                <a:latin typeface="Trebuchet MS"/>
                <a:cs typeface="Trebuchet MS"/>
              </a:rPr>
              <a:t>corporativa </a:t>
            </a:r>
            <a:r>
              <a:rPr dirty="0" sz="1000" spc="20">
                <a:latin typeface="Trebuchet MS"/>
                <a:cs typeface="Trebuchet MS"/>
              </a:rPr>
              <a:t>(RSC)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15">
                <a:latin typeface="Trebuchet MS"/>
                <a:cs typeface="Trebuchet MS"/>
              </a:rPr>
              <a:t>conseqüència </a:t>
            </a:r>
            <a:r>
              <a:rPr dirty="0" sz="1000" spc="-35">
                <a:latin typeface="Trebuchet MS"/>
                <a:cs typeface="Trebuchet MS"/>
              </a:rPr>
              <a:t>d’un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50">
                <a:latin typeface="Trebuchet MS"/>
                <a:cs typeface="Trebuchet MS"/>
              </a:rPr>
              <a:t>adoptat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30">
                <a:latin typeface="Trebuchet MS"/>
                <a:cs typeface="Trebuchet MS"/>
              </a:rPr>
              <a:t>econòmica, social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mediambiental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l’objectiu </a:t>
            </a:r>
            <a:r>
              <a:rPr dirty="0" sz="1000" spc="-25">
                <a:latin typeface="Trebuchet MS"/>
                <a:cs typeface="Trebuchet MS"/>
              </a:rPr>
              <a:t>de responsabil-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itzar-nos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0">
                <a:latin typeface="Trebuchet MS"/>
                <a:cs typeface="Trebuchet MS"/>
              </a:rPr>
              <a:t>conseqüències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 impactes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deriven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nostres </a:t>
            </a:r>
            <a:r>
              <a:rPr dirty="0" sz="1000" spc="-20">
                <a:latin typeface="Trebuchet MS"/>
                <a:cs typeface="Trebuchet MS"/>
              </a:rPr>
              <a:t>accions,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17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maximitzar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creació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0">
                <a:latin typeface="Trebuchet MS"/>
                <a:cs typeface="Trebuchet MS"/>
              </a:rPr>
              <a:t>valor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compartit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parts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interessades.</a:t>
            </a:r>
            <a:endParaRPr sz="1000">
              <a:latin typeface="Trebuchet MS"/>
              <a:cs typeface="Trebuchet MS"/>
            </a:endParaRPr>
          </a:p>
          <a:p>
            <a:pPr algn="just" marL="1092200" marR="5715">
              <a:lnSpc>
                <a:spcPct val="112500"/>
              </a:lnSpc>
              <a:spcBef>
                <a:spcPts val="850"/>
              </a:spcBef>
            </a:pPr>
            <a:r>
              <a:rPr dirty="0" sz="1000" spc="-20">
                <a:latin typeface="Trebuchet MS"/>
                <a:cs typeface="Trebuchet MS"/>
              </a:rPr>
              <a:t>Ateses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0">
                <a:latin typeface="Trebuchet MS"/>
                <a:cs typeface="Trebuchet MS"/>
              </a:rPr>
              <a:t>recomanacions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40">
                <a:latin typeface="Trebuchet MS"/>
                <a:cs typeface="Trebuchet MS"/>
              </a:rPr>
              <a:t>polítiques </a:t>
            </a:r>
            <a:r>
              <a:rPr dirty="0" sz="1000" spc="-20">
                <a:latin typeface="Trebuchet MS"/>
                <a:cs typeface="Trebuchet MS"/>
              </a:rPr>
              <a:t>municipals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sostenibilitat, </a:t>
            </a:r>
            <a:r>
              <a:rPr dirty="0" sz="1000" spc="-45">
                <a:latin typeface="Trebuchet MS"/>
                <a:cs typeface="Trebuchet MS"/>
              </a:rPr>
              <a:t>tenim </a:t>
            </a:r>
            <a:r>
              <a:rPr dirty="0" sz="1000" spc="-50">
                <a:latin typeface="Trebuchet MS"/>
                <a:cs typeface="Trebuchet MS"/>
              </a:rPr>
              <a:t>la voluntat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superar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estrictament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legal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recomanable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integrar-ho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rere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 algn="just" marL="1092200" marR="5080">
              <a:lnSpc>
                <a:spcPct val="112500"/>
              </a:lnSpc>
              <a:spcBef>
                <a:spcPts val="850"/>
              </a:spcBef>
            </a:pPr>
            <a:r>
              <a:rPr dirty="0" sz="1000" spc="-40">
                <a:latin typeface="Trebuchet MS"/>
                <a:cs typeface="Trebuchet MS"/>
              </a:rPr>
              <a:t>També </a:t>
            </a:r>
            <a:r>
              <a:rPr dirty="0" sz="1000" spc="-45">
                <a:latin typeface="Trebuchet MS"/>
                <a:cs typeface="Trebuchet MS"/>
              </a:rPr>
              <a:t>tenim </a:t>
            </a:r>
            <a:r>
              <a:rPr dirty="0" sz="1000" spc="-60">
                <a:latin typeface="Trebuchet MS"/>
                <a:cs typeface="Trebuchet MS"/>
              </a:rPr>
              <a:t>molt </a:t>
            </a:r>
            <a:r>
              <a:rPr dirty="0" sz="1000" spc="-25">
                <a:latin typeface="Trebuchet MS"/>
                <a:cs typeface="Trebuchet MS"/>
              </a:rPr>
              <a:t>presents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25">
                <a:latin typeface="Trebuchet MS"/>
                <a:cs typeface="Trebuchet MS"/>
              </a:rPr>
              <a:t>principis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u="sng" sz="1000" spc="-3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Pacte </a:t>
            </a:r>
            <a:r>
              <a:rPr dirty="0" u="sng" sz="1000" spc="-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Mundial </a:t>
            </a:r>
            <a:r>
              <a:rPr dirty="0" u="sng" sz="1000" spc="-2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de </a:t>
            </a:r>
            <a:r>
              <a:rPr dirty="0" u="sng" sz="1000" spc="-3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les </a:t>
            </a:r>
            <a:r>
              <a:rPr dirty="0" u="sng" sz="100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Nacions </a:t>
            </a:r>
            <a:r>
              <a:rPr dirty="0" u="sng" sz="1000" spc="-1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Trebuchet MS"/>
                <a:cs typeface="Trebuchet MS"/>
                <a:hlinkClick r:id="rId2"/>
              </a:rPr>
              <a:t>Unides</a:t>
            </a:r>
            <a:r>
              <a:rPr dirty="0" sz="1000" spc="-15">
                <a:latin typeface="Trebuchet MS"/>
                <a:cs typeface="Trebuchet MS"/>
              </a:rPr>
              <a:t>,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>
                <a:latin typeface="Trebuchet MS"/>
                <a:cs typeface="Trebuchet MS"/>
              </a:rPr>
              <a:t>som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signataris,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40">
                <a:latin typeface="Trebuchet MS"/>
                <a:cs typeface="Trebuchet MS"/>
              </a:rPr>
              <a:t>Objectius </a:t>
            </a:r>
            <a:r>
              <a:rPr dirty="0" sz="1000" spc="-25">
                <a:latin typeface="Trebuchet MS"/>
                <a:cs typeface="Trebuchet MS"/>
              </a:rPr>
              <a:t>de Desenvolupament </a:t>
            </a:r>
            <a:r>
              <a:rPr dirty="0" sz="1000" spc="-30">
                <a:latin typeface="Trebuchet MS"/>
                <a:cs typeface="Trebuchet MS"/>
              </a:rPr>
              <a:t>Sostenible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alinear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nostra </a:t>
            </a:r>
            <a:r>
              <a:rPr dirty="0" sz="1000" spc="-50">
                <a:latin typeface="Trebuchet MS"/>
                <a:cs typeface="Trebuchet MS"/>
              </a:rPr>
              <a:t>estratègia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20">
                <a:latin typeface="Trebuchet MS"/>
                <a:cs typeface="Trebuchet MS"/>
              </a:rPr>
              <a:t>RSC. </a:t>
            </a: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25">
                <a:latin typeface="Trebuchet MS"/>
                <a:cs typeface="Trebuchet MS"/>
              </a:rPr>
              <a:t>Codi </a:t>
            </a:r>
            <a:r>
              <a:rPr dirty="0" sz="1000" spc="-60">
                <a:latin typeface="Trebuchet MS"/>
                <a:cs typeface="Trebuchet MS"/>
              </a:rPr>
              <a:t>ètic </a:t>
            </a:r>
            <a:r>
              <a:rPr dirty="0" sz="1000" spc="-40">
                <a:latin typeface="Trebuchet MS"/>
                <a:cs typeface="Trebuchet MS"/>
              </a:rPr>
              <a:t>n’és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exemple: </a:t>
            </a:r>
            <a:r>
              <a:rPr dirty="0" sz="1000" spc="-10">
                <a:latin typeface="Trebuchet MS"/>
                <a:cs typeface="Trebuchet MS"/>
              </a:rPr>
              <a:t>disposem </a:t>
            </a:r>
            <a:r>
              <a:rPr dirty="0" sz="1000" spc="-20">
                <a:latin typeface="Trebuchet MS"/>
                <a:cs typeface="Trebuchet MS"/>
              </a:rPr>
              <a:t>d’uns </a:t>
            </a:r>
            <a:r>
              <a:rPr dirty="0" sz="1000" spc="-25">
                <a:latin typeface="Trebuchet MS"/>
                <a:cs typeface="Trebuchet MS"/>
              </a:rPr>
              <a:t>principis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>
                <a:latin typeface="Trebuchet MS"/>
                <a:cs typeface="Trebuchet MS"/>
              </a:rPr>
              <a:t>unes </a:t>
            </a:r>
            <a:r>
              <a:rPr dirty="0" sz="1000" spc="-35">
                <a:latin typeface="Trebuchet MS"/>
                <a:cs typeface="Trebuchet MS"/>
              </a:rPr>
              <a:t>regles </a:t>
            </a:r>
            <a:r>
              <a:rPr dirty="0" sz="1000" spc="-25">
                <a:latin typeface="Trebuchet MS"/>
                <a:cs typeface="Trebuchet MS"/>
              </a:rPr>
              <a:t>clars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matèria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drets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humans, </a:t>
            </a:r>
            <a:r>
              <a:rPr dirty="0" sz="1000" spc="-65">
                <a:latin typeface="Trebuchet MS"/>
                <a:cs typeface="Trebuchet MS"/>
              </a:rPr>
              <a:t>treball, </a:t>
            </a:r>
            <a:r>
              <a:rPr dirty="0" sz="1000" spc="-30">
                <a:latin typeface="Trebuchet MS"/>
                <a:cs typeface="Trebuchet MS"/>
              </a:rPr>
              <a:t>medi </a:t>
            </a:r>
            <a:r>
              <a:rPr dirty="0" sz="1000" spc="-35">
                <a:latin typeface="Trebuchet MS"/>
                <a:cs typeface="Trebuchet MS"/>
              </a:rPr>
              <a:t>ambient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anticorrupció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>
                <a:latin typeface="Trebuchet MS"/>
                <a:cs typeface="Trebuchet MS"/>
              </a:rPr>
              <a:t>ens </a:t>
            </a:r>
            <a:r>
              <a:rPr dirty="0" sz="1000" spc="-35">
                <a:latin typeface="Trebuchet MS"/>
                <a:cs typeface="Trebuchet MS"/>
              </a:rPr>
              <a:t>serveixen per relacionar-nos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nosaltres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parts </a:t>
            </a:r>
            <a:r>
              <a:rPr dirty="0" sz="1000" spc="-30">
                <a:latin typeface="Trebuchet MS"/>
                <a:cs typeface="Trebuchet MS"/>
              </a:rPr>
              <a:t>interessades, 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vegada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40">
                <a:latin typeface="Trebuchet MS"/>
                <a:cs typeface="Trebuchet MS"/>
              </a:rPr>
              <a:t>fan </a:t>
            </a:r>
            <a:r>
              <a:rPr dirty="0" sz="1000" spc="-25">
                <a:latin typeface="Trebuchet MS"/>
                <a:cs typeface="Trebuchet MS"/>
              </a:rPr>
              <a:t>de guia de </a:t>
            </a:r>
            <a:r>
              <a:rPr dirty="0" sz="1000" spc="-20">
                <a:latin typeface="Trebuchet MS"/>
                <a:cs typeface="Trebuchet MS"/>
              </a:rPr>
              <a:t>conducta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15">
                <a:latin typeface="Trebuchet MS"/>
                <a:cs typeface="Trebuchet MS"/>
              </a:rPr>
              <a:t>persones que </a:t>
            </a:r>
            <a:r>
              <a:rPr dirty="0" sz="1000" spc="-40">
                <a:latin typeface="Trebuchet MS"/>
                <a:cs typeface="Trebuchet MS"/>
              </a:rPr>
              <a:t>integren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organització,</a:t>
            </a:r>
            <a:r>
              <a:rPr dirty="0" sz="1000" spc="-25">
                <a:latin typeface="Trebuchet MS"/>
                <a:cs typeface="Trebuchet MS"/>
              </a:rPr>
              <a:t> perquè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actuïn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consonància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valors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50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400" spc="-5" b="1">
                <a:solidFill>
                  <a:srgbClr val="365099"/>
                </a:solidFill>
                <a:latin typeface="Tahoma"/>
                <a:cs typeface="Tahoma"/>
              </a:rPr>
              <a:t>Acció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50" b="1">
                <a:solidFill>
                  <a:srgbClr val="365099"/>
                </a:solidFill>
                <a:latin typeface="Tahoma"/>
                <a:cs typeface="Tahoma"/>
              </a:rPr>
              <a:t>social</a:t>
            </a:r>
            <a:endParaRPr sz="1400">
              <a:latin typeface="Tahoma"/>
              <a:cs typeface="Tahoma"/>
            </a:endParaRPr>
          </a:p>
          <a:p>
            <a:pPr algn="just" marL="1092200" marR="5715">
              <a:lnSpc>
                <a:spcPct val="112500"/>
              </a:lnSpc>
              <a:spcBef>
                <a:spcPts val="1055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promoció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participació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0">
                <a:latin typeface="Trebuchet MS"/>
                <a:cs typeface="Trebuchet MS"/>
              </a:rPr>
              <a:t>accions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benefici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societat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40">
                <a:latin typeface="Trebuchet MS"/>
                <a:cs typeface="Trebuchet MS"/>
              </a:rPr>
              <a:t>col·laboració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65">
                <a:latin typeface="Trebuchet MS"/>
                <a:cs typeface="Trebuchet MS"/>
              </a:rPr>
              <a:t>or- 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ganitzacions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sense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ànim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lucre.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50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400" spc="-50" b="1">
                <a:solidFill>
                  <a:srgbClr val="365099"/>
                </a:solidFill>
                <a:latin typeface="Tahoma"/>
                <a:cs typeface="Tahoma"/>
              </a:rPr>
              <a:t>Benestar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40" b="1">
                <a:solidFill>
                  <a:srgbClr val="365099"/>
                </a:solidFill>
                <a:latin typeface="Tahoma"/>
                <a:cs typeface="Tahoma"/>
              </a:rPr>
              <a:t>i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60" b="1">
                <a:solidFill>
                  <a:srgbClr val="365099"/>
                </a:solidFill>
                <a:latin typeface="Tahoma"/>
                <a:cs typeface="Tahoma"/>
              </a:rPr>
              <a:t>salut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1055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preocupació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salut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realització </a:t>
            </a:r>
            <a:r>
              <a:rPr dirty="0" sz="1000" spc="-25">
                <a:latin typeface="Trebuchet MS"/>
                <a:cs typeface="Trebuchet MS"/>
              </a:rPr>
              <a:t>d’accions </a:t>
            </a:r>
            <a:r>
              <a:rPr dirty="0" sz="1000" spc="-35">
                <a:latin typeface="Trebuchet MS"/>
                <a:cs typeface="Trebuchet MS"/>
              </a:rPr>
              <a:t>orientades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millorar la </a:t>
            </a:r>
            <a:r>
              <a:rPr dirty="0" sz="1000" spc="-55">
                <a:latin typeface="Trebuchet MS"/>
                <a:cs typeface="Trebuchet MS"/>
              </a:rPr>
              <a:t>qualitat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personal,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garantint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sempre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seguretat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laboral.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400" spc="-10" b="1">
                <a:solidFill>
                  <a:srgbClr val="365099"/>
                </a:solidFill>
                <a:latin typeface="Tahoma"/>
                <a:cs typeface="Tahoma"/>
              </a:rPr>
              <a:t>Medi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55" b="1">
                <a:solidFill>
                  <a:srgbClr val="365099"/>
                </a:solidFill>
                <a:latin typeface="Tahoma"/>
                <a:cs typeface="Tahoma"/>
              </a:rPr>
              <a:t>ambient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1055"/>
              </a:spcBef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55">
                <a:latin typeface="Trebuchet MS"/>
                <a:cs typeface="Trebuchet MS"/>
              </a:rPr>
              <a:t>repte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mantenir </a:t>
            </a:r>
            <a:r>
              <a:rPr dirty="0" sz="1000" spc="-55">
                <a:latin typeface="Trebuchet MS"/>
                <a:cs typeface="Trebuchet MS"/>
              </a:rPr>
              <a:t>l’equilibri </a:t>
            </a:r>
            <a:r>
              <a:rPr dirty="0" sz="1000" spc="-35">
                <a:latin typeface="Trebuchet MS"/>
                <a:cs typeface="Trebuchet MS"/>
              </a:rPr>
              <a:t>ecològic </a:t>
            </a:r>
            <a:r>
              <a:rPr dirty="0" sz="1000" spc="-40">
                <a:latin typeface="Trebuchet MS"/>
                <a:cs typeface="Trebuchet MS"/>
              </a:rPr>
              <a:t>global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responsabilitat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compromís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minimitzar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l’impacte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ambiental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nostres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activitats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contribuir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sostenibilitat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local.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45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400" spc="-70" b="1">
                <a:solidFill>
                  <a:srgbClr val="365099"/>
                </a:solidFill>
                <a:latin typeface="Tahoma"/>
                <a:cs typeface="Tahoma"/>
              </a:rPr>
              <a:t>Igualtat</a:t>
            </a:r>
            <a:r>
              <a:rPr dirty="0" sz="1400" spc="-125" b="1">
                <a:solidFill>
                  <a:srgbClr val="365099"/>
                </a:solidFill>
                <a:latin typeface="Tahoma"/>
                <a:cs typeface="Tahoma"/>
              </a:rPr>
              <a:t> </a:t>
            </a:r>
            <a:r>
              <a:rPr dirty="0" sz="1400" spc="-45" b="1">
                <a:solidFill>
                  <a:srgbClr val="365099"/>
                </a:solidFill>
                <a:latin typeface="Tahoma"/>
                <a:cs typeface="Tahoma"/>
              </a:rPr>
              <a:t>d’oportunitats</a:t>
            </a:r>
            <a:endParaRPr sz="140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1055"/>
              </a:spcBef>
            </a:pPr>
            <a:r>
              <a:rPr dirty="0" sz="1000" spc="-30">
                <a:latin typeface="Trebuchet MS"/>
                <a:cs typeface="Trebuchet MS"/>
              </a:rPr>
              <a:t>El principi </a:t>
            </a:r>
            <a:r>
              <a:rPr dirty="0" sz="1000" spc="-60">
                <a:latin typeface="Trebuchet MS"/>
                <a:cs typeface="Trebuchet MS"/>
              </a:rPr>
              <a:t>d’igualtat </a:t>
            </a:r>
            <a:r>
              <a:rPr dirty="0" sz="1000" spc="-50">
                <a:latin typeface="Trebuchet MS"/>
                <a:cs typeface="Trebuchet MS"/>
              </a:rPr>
              <a:t>d’oportunitats </a:t>
            </a:r>
            <a:r>
              <a:rPr dirty="0" sz="1000" spc="-60">
                <a:latin typeface="Trebuchet MS"/>
                <a:cs typeface="Trebuchet MS"/>
              </a:rPr>
              <a:t>evita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discriminació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0">
                <a:latin typeface="Trebuchet MS"/>
                <a:cs typeface="Trebuchet MS"/>
              </a:rPr>
              <a:t>raó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naixement, </a:t>
            </a:r>
            <a:r>
              <a:rPr dirty="0" sz="1000" spc="-40">
                <a:latin typeface="Trebuchet MS"/>
                <a:cs typeface="Trebuchet MS"/>
              </a:rPr>
              <a:t>raça, sexe, </a:t>
            </a:r>
            <a:r>
              <a:rPr dirty="0" sz="1000" spc="-55">
                <a:latin typeface="Trebuchet MS"/>
                <a:cs typeface="Trebuchet MS"/>
              </a:rPr>
              <a:t>religió,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opinió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altra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condició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circumstància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social.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implicació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0">
                <a:latin typeface="Trebuchet MS"/>
                <a:cs typeface="Trebuchet MS"/>
              </a:rPr>
              <a:t>treballen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25">
                <a:latin typeface="Trebuchet MS"/>
                <a:cs typeface="Trebuchet MS"/>
              </a:rPr>
              <a:t>cohesiona, </a:t>
            </a:r>
            <a:r>
              <a:rPr dirty="0" sz="1000" spc="-50">
                <a:latin typeface="Trebuchet MS"/>
                <a:cs typeface="Trebuchet MS"/>
              </a:rPr>
              <a:t>motiva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millora </a:t>
            </a:r>
            <a:r>
              <a:rPr dirty="0" sz="1000" spc="-75">
                <a:latin typeface="Trebuchet MS"/>
                <a:cs typeface="Trebuchet MS"/>
              </a:rPr>
              <a:t>l’activitat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l’organització </a:t>
            </a:r>
            <a:r>
              <a:rPr dirty="0" sz="1000" spc="-80">
                <a:latin typeface="Trebuchet MS"/>
                <a:cs typeface="Trebuchet MS"/>
              </a:rPr>
              <a:t>i,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70">
                <a:latin typeface="Trebuchet MS"/>
                <a:cs typeface="Trebuchet MS"/>
              </a:rPr>
              <a:t>tant,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>
                <a:latin typeface="Trebuchet MS"/>
                <a:cs typeface="Trebuchet MS"/>
              </a:rPr>
              <a:t>seu 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benestar.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712292" y="4609302"/>
            <a:ext cx="749300" cy="749300"/>
            <a:chOff x="712292" y="4609302"/>
            <a:chExt cx="749300" cy="749300"/>
          </a:xfrm>
        </p:grpSpPr>
        <p:sp>
          <p:nvSpPr>
            <p:cNvPr id="21" name="object 21"/>
            <p:cNvSpPr/>
            <p:nvPr/>
          </p:nvSpPr>
          <p:spPr>
            <a:xfrm>
              <a:off x="712292" y="4609302"/>
              <a:ext cx="749300" cy="749300"/>
            </a:xfrm>
            <a:custGeom>
              <a:avLst/>
              <a:gdLst/>
              <a:ahLst/>
              <a:cxnLst/>
              <a:rect l="l" t="t" r="r" b="b"/>
              <a:pathLst>
                <a:path w="749300" h="749300">
                  <a:moveTo>
                    <a:pt x="374548" y="0"/>
                  </a:moveTo>
                  <a:lnTo>
                    <a:pt x="327565" y="2918"/>
                  </a:lnTo>
                  <a:lnTo>
                    <a:pt x="282324" y="11438"/>
                  </a:lnTo>
                  <a:lnTo>
                    <a:pt x="239176" y="25211"/>
                  </a:lnTo>
                  <a:lnTo>
                    <a:pt x="198471" y="43883"/>
                  </a:lnTo>
                  <a:lnTo>
                    <a:pt x="160560" y="67105"/>
                  </a:lnTo>
                  <a:lnTo>
                    <a:pt x="125795" y="94526"/>
                  </a:lnTo>
                  <a:lnTo>
                    <a:pt x="94527" y="125793"/>
                  </a:lnTo>
                  <a:lnTo>
                    <a:pt x="67106" y="160557"/>
                  </a:lnTo>
                  <a:lnTo>
                    <a:pt x="43884" y="198466"/>
                  </a:lnTo>
                  <a:lnTo>
                    <a:pt x="25211" y="239170"/>
                  </a:lnTo>
                  <a:lnTo>
                    <a:pt x="11439" y="282317"/>
                  </a:lnTo>
                  <a:lnTo>
                    <a:pt x="2918" y="327555"/>
                  </a:lnTo>
                  <a:lnTo>
                    <a:pt x="0" y="374535"/>
                  </a:lnTo>
                  <a:lnTo>
                    <a:pt x="2918" y="421518"/>
                  </a:lnTo>
                  <a:lnTo>
                    <a:pt x="11439" y="466759"/>
                  </a:lnTo>
                  <a:lnTo>
                    <a:pt x="25211" y="509907"/>
                  </a:lnTo>
                  <a:lnTo>
                    <a:pt x="43884" y="550612"/>
                  </a:lnTo>
                  <a:lnTo>
                    <a:pt x="67106" y="588523"/>
                  </a:lnTo>
                  <a:lnTo>
                    <a:pt x="94527" y="623288"/>
                  </a:lnTo>
                  <a:lnTo>
                    <a:pt x="125795" y="654556"/>
                  </a:lnTo>
                  <a:lnTo>
                    <a:pt x="160560" y="681977"/>
                  </a:lnTo>
                  <a:lnTo>
                    <a:pt x="198471" y="705199"/>
                  </a:lnTo>
                  <a:lnTo>
                    <a:pt x="239176" y="723872"/>
                  </a:lnTo>
                  <a:lnTo>
                    <a:pt x="282324" y="737645"/>
                  </a:lnTo>
                  <a:lnTo>
                    <a:pt x="327565" y="746165"/>
                  </a:lnTo>
                  <a:lnTo>
                    <a:pt x="374548" y="749084"/>
                  </a:lnTo>
                  <a:lnTo>
                    <a:pt x="421531" y="746165"/>
                  </a:lnTo>
                  <a:lnTo>
                    <a:pt x="466772" y="737645"/>
                  </a:lnTo>
                  <a:lnTo>
                    <a:pt x="509920" y="723872"/>
                  </a:lnTo>
                  <a:lnTo>
                    <a:pt x="550625" y="705199"/>
                  </a:lnTo>
                  <a:lnTo>
                    <a:pt x="588536" y="681977"/>
                  </a:lnTo>
                  <a:lnTo>
                    <a:pt x="623300" y="654556"/>
                  </a:lnTo>
                  <a:lnTo>
                    <a:pt x="654569" y="623288"/>
                  </a:lnTo>
                  <a:lnTo>
                    <a:pt x="681990" y="588523"/>
                  </a:lnTo>
                  <a:lnTo>
                    <a:pt x="705212" y="550612"/>
                  </a:lnTo>
                  <a:lnTo>
                    <a:pt x="723885" y="509907"/>
                  </a:lnTo>
                  <a:lnTo>
                    <a:pt x="737657" y="466759"/>
                  </a:lnTo>
                  <a:lnTo>
                    <a:pt x="746178" y="421518"/>
                  </a:lnTo>
                  <a:lnTo>
                    <a:pt x="749096" y="374535"/>
                  </a:lnTo>
                  <a:lnTo>
                    <a:pt x="746178" y="327555"/>
                  </a:lnTo>
                  <a:lnTo>
                    <a:pt x="737657" y="282317"/>
                  </a:lnTo>
                  <a:lnTo>
                    <a:pt x="723885" y="239170"/>
                  </a:lnTo>
                  <a:lnTo>
                    <a:pt x="705212" y="198466"/>
                  </a:lnTo>
                  <a:lnTo>
                    <a:pt x="681990" y="160557"/>
                  </a:lnTo>
                  <a:lnTo>
                    <a:pt x="654569" y="125793"/>
                  </a:lnTo>
                  <a:lnTo>
                    <a:pt x="623300" y="94526"/>
                  </a:lnTo>
                  <a:lnTo>
                    <a:pt x="588536" y="67105"/>
                  </a:lnTo>
                  <a:lnTo>
                    <a:pt x="550625" y="43883"/>
                  </a:lnTo>
                  <a:lnTo>
                    <a:pt x="509920" y="25211"/>
                  </a:lnTo>
                  <a:lnTo>
                    <a:pt x="466772" y="11438"/>
                  </a:lnTo>
                  <a:lnTo>
                    <a:pt x="421531" y="2918"/>
                  </a:lnTo>
                  <a:lnTo>
                    <a:pt x="3745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86765" y="4698136"/>
              <a:ext cx="600710" cy="571500"/>
            </a:xfrm>
            <a:custGeom>
              <a:avLst/>
              <a:gdLst/>
              <a:ahLst/>
              <a:cxnLst/>
              <a:rect l="l" t="t" r="r" b="b"/>
              <a:pathLst>
                <a:path w="600710" h="571500">
                  <a:moveTo>
                    <a:pt x="439902" y="365620"/>
                  </a:moveTo>
                  <a:lnTo>
                    <a:pt x="433730" y="321170"/>
                  </a:lnTo>
                  <a:lnTo>
                    <a:pt x="415429" y="286258"/>
                  </a:lnTo>
                  <a:lnTo>
                    <a:pt x="410083" y="281825"/>
                  </a:lnTo>
                  <a:lnTo>
                    <a:pt x="410083" y="364959"/>
                  </a:lnTo>
                  <a:lnTo>
                    <a:pt x="398868" y="371233"/>
                  </a:lnTo>
                  <a:lnTo>
                    <a:pt x="375907" y="376796"/>
                  </a:lnTo>
                  <a:lnTo>
                    <a:pt x="343471" y="380784"/>
                  </a:lnTo>
                  <a:lnTo>
                    <a:pt x="303860" y="382295"/>
                  </a:lnTo>
                  <a:lnTo>
                    <a:pt x="301688" y="382295"/>
                  </a:lnTo>
                  <a:lnTo>
                    <a:pt x="262064" y="380784"/>
                  </a:lnTo>
                  <a:lnTo>
                    <a:pt x="229628" y="376796"/>
                  </a:lnTo>
                  <a:lnTo>
                    <a:pt x="206667" y="371233"/>
                  </a:lnTo>
                  <a:lnTo>
                    <a:pt x="195465" y="364959"/>
                  </a:lnTo>
                  <a:lnTo>
                    <a:pt x="200050" y="331000"/>
                  </a:lnTo>
                  <a:lnTo>
                    <a:pt x="213601" y="304927"/>
                  </a:lnTo>
                  <a:lnTo>
                    <a:pt x="236245" y="286588"/>
                  </a:lnTo>
                  <a:lnTo>
                    <a:pt x="268109" y="275818"/>
                  </a:lnTo>
                  <a:lnTo>
                    <a:pt x="269341" y="275577"/>
                  </a:lnTo>
                  <a:lnTo>
                    <a:pt x="270560" y="275170"/>
                  </a:lnTo>
                  <a:lnTo>
                    <a:pt x="296329" y="241604"/>
                  </a:lnTo>
                  <a:lnTo>
                    <a:pt x="294538" y="233807"/>
                  </a:lnTo>
                  <a:lnTo>
                    <a:pt x="290144" y="225005"/>
                  </a:lnTo>
                  <a:lnTo>
                    <a:pt x="289382" y="223824"/>
                  </a:lnTo>
                  <a:lnTo>
                    <a:pt x="288061" y="222402"/>
                  </a:lnTo>
                  <a:lnTo>
                    <a:pt x="286296" y="220840"/>
                  </a:lnTo>
                  <a:lnTo>
                    <a:pt x="279996" y="210870"/>
                  </a:lnTo>
                  <a:lnTo>
                    <a:pt x="274878" y="195834"/>
                  </a:lnTo>
                  <a:lnTo>
                    <a:pt x="272834" y="178816"/>
                  </a:lnTo>
                  <a:lnTo>
                    <a:pt x="275742" y="162928"/>
                  </a:lnTo>
                  <a:lnTo>
                    <a:pt x="278409" y="158102"/>
                  </a:lnTo>
                  <a:lnTo>
                    <a:pt x="283146" y="153466"/>
                  </a:lnTo>
                  <a:lnTo>
                    <a:pt x="290880" y="149987"/>
                  </a:lnTo>
                  <a:lnTo>
                    <a:pt x="302590" y="148602"/>
                  </a:lnTo>
                  <a:lnTo>
                    <a:pt x="314286" y="149987"/>
                  </a:lnTo>
                  <a:lnTo>
                    <a:pt x="322033" y="153466"/>
                  </a:lnTo>
                  <a:lnTo>
                    <a:pt x="326771" y="158102"/>
                  </a:lnTo>
                  <a:lnTo>
                    <a:pt x="329438" y="162941"/>
                  </a:lnTo>
                  <a:lnTo>
                    <a:pt x="332333" y="178816"/>
                  </a:lnTo>
                  <a:lnTo>
                    <a:pt x="330276" y="195834"/>
                  </a:lnTo>
                  <a:lnTo>
                    <a:pt x="325158" y="210883"/>
                  </a:lnTo>
                  <a:lnTo>
                    <a:pt x="318833" y="220878"/>
                  </a:lnTo>
                  <a:lnTo>
                    <a:pt x="316636" y="222834"/>
                  </a:lnTo>
                  <a:lnTo>
                    <a:pt x="315747" y="223875"/>
                  </a:lnTo>
                  <a:lnTo>
                    <a:pt x="315010" y="225005"/>
                  </a:lnTo>
                  <a:lnTo>
                    <a:pt x="310616" y="233819"/>
                  </a:lnTo>
                  <a:lnTo>
                    <a:pt x="308838" y="241604"/>
                  </a:lnTo>
                  <a:lnTo>
                    <a:pt x="308927" y="248285"/>
                  </a:lnTo>
                  <a:lnTo>
                    <a:pt x="336334" y="275602"/>
                  </a:lnTo>
                  <a:lnTo>
                    <a:pt x="337058" y="275729"/>
                  </a:lnTo>
                  <a:lnTo>
                    <a:pt x="369074" y="286473"/>
                  </a:lnTo>
                  <a:lnTo>
                    <a:pt x="391845" y="304812"/>
                  </a:lnTo>
                  <a:lnTo>
                    <a:pt x="405460" y="330923"/>
                  </a:lnTo>
                  <a:lnTo>
                    <a:pt x="410083" y="364959"/>
                  </a:lnTo>
                  <a:lnTo>
                    <a:pt x="410083" y="281825"/>
                  </a:lnTo>
                  <a:lnTo>
                    <a:pt x="385356" y="261289"/>
                  </a:lnTo>
                  <a:lnTo>
                    <a:pt x="343827" y="246672"/>
                  </a:lnTo>
                  <a:lnTo>
                    <a:pt x="340804" y="245529"/>
                  </a:lnTo>
                  <a:lnTo>
                    <a:pt x="339318" y="244513"/>
                  </a:lnTo>
                  <a:lnTo>
                    <a:pt x="338658" y="243967"/>
                  </a:lnTo>
                  <a:lnTo>
                    <a:pt x="338937" y="243205"/>
                  </a:lnTo>
                  <a:lnTo>
                    <a:pt x="339242" y="242620"/>
                  </a:lnTo>
                  <a:lnTo>
                    <a:pt x="340182" y="241706"/>
                  </a:lnTo>
                  <a:lnTo>
                    <a:pt x="351231" y="225259"/>
                  </a:lnTo>
                  <a:lnTo>
                    <a:pt x="359333" y="202272"/>
                  </a:lnTo>
                  <a:lnTo>
                    <a:pt x="362038" y="176428"/>
                  </a:lnTo>
                  <a:lnTo>
                    <a:pt x="356920" y="151371"/>
                  </a:lnTo>
                  <a:lnTo>
                    <a:pt x="325259" y="122161"/>
                  </a:lnTo>
                  <a:lnTo>
                    <a:pt x="302590" y="118783"/>
                  </a:lnTo>
                  <a:lnTo>
                    <a:pt x="279908" y="122161"/>
                  </a:lnTo>
                  <a:lnTo>
                    <a:pt x="264083" y="130517"/>
                  </a:lnTo>
                  <a:lnTo>
                    <a:pt x="253936" y="141147"/>
                  </a:lnTo>
                  <a:lnTo>
                    <a:pt x="248259" y="151371"/>
                  </a:lnTo>
                  <a:lnTo>
                    <a:pt x="243128" y="176428"/>
                  </a:lnTo>
                  <a:lnTo>
                    <a:pt x="245833" y="202272"/>
                  </a:lnTo>
                  <a:lnTo>
                    <a:pt x="253936" y="225259"/>
                  </a:lnTo>
                  <a:lnTo>
                    <a:pt x="264985" y="241706"/>
                  </a:lnTo>
                  <a:lnTo>
                    <a:pt x="265938" y="242633"/>
                  </a:lnTo>
                  <a:lnTo>
                    <a:pt x="266230" y="243205"/>
                  </a:lnTo>
                  <a:lnTo>
                    <a:pt x="219735" y="261543"/>
                  </a:lnTo>
                  <a:lnTo>
                    <a:pt x="189941" y="286473"/>
                  </a:lnTo>
                  <a:lnTo>
                    <a:pt x="171767" y="321335"/>
                  </a:lnTo>
                  <a:lnTo>
                    <a:pt x="165646" y="365620"/>
                  </a:lnTo>
                  <a:lnTo>
                    <a:pt x="171081" y="381838"/>
                  </a:lnTo>
                  <a:lnTo>
                    <a:pt x="191490" y="396824"/>
                  </a:lnTo>
                  <a:lnTo>
                    <a:pt x="232994" y="407835"/>
                  </a:lnTo>
                  <a:lnTo>
                    <a:pt x="301688" y="412115"/>
                  </a:lnTo>
                  <a:lnTo>
                    <a:pt x="303860" y="412115"/>
                  </a:lnTo>
                  <a:lnTo>
                    <a:pt x="348805" y="410159"/>
                  </a:lnTo>
                  <a:lnTo>
                    <a:pt x="394271" y="403453"/>
                  </a:lnTo>
                  <a:lnTo>
                    <a:pt x="433298" y="383857"/>
                  </a:lnTo>
                  <a:lnTo>
                    <a:pt x="433857" y="382295"/>
                  </a:lnTo>
                  <a:lnTo>
                    <a:pt x="439902" y="365620"/>
                  </a:lnTo>
                  <a:close/>
                </a:path>
                <a:path w="600710" h="571500">
                  <a:moveTo>
                    <a:pt x="600138" y="386080"/>
                  </a:moveTo>
                  <a:lnTo>
                    <a:pt x="597090" y="365760"/>
                  </a:lnTo>
                  <a:lnTo>
                    <a:pt x="588543" y="347980"/>
                  </a:lnTo>
                  <a:lnTo>
                    <a:pt x="580885" y="339090"/>
                  </a:lnTo>
                  <a:lnTo>
                    <a:pt x="575932" y="333336"/>
                  </a:lnTo>
                  <a:lnTo>
                    <a:pt x="575932" y="386080"/>
                  </a:lnTo>
                  <a:lnTo>
                    <a:pt x="572236" y="405130"/>
                  </a:lnTo>
                  <a:lnTo>
                    <a:pt x="562178" y="419100"/>
                  </a:lnTo>
                  <a:lnTo>
                    <a:pt x="547255" y="429260"/>
                  </a:lnTo>
                  <a:lnTo>
                    <a:pt x="529005" y="433070"/>
                  </a:lnTo>
                  <a:lnTo>
                    <a:pt x="510755" y="429260"/>
                  </a:lnTo>
                  <a:lnTo>
                    <a:pt x="495833" y="419100"/>
                  </a:lnTo>
                  <a:lnTo>
                    <a:pt x="485762" y="405130"/>
                  </a:lnTo>
                  <a:lnTo>
                    <a:pt x="482066" y="386080"/>
                  </a:lnTo>
                  <a:lnTo>
                    <a:pt x="485762" y="368300"/>
                  </a:lnTo>
                  <a:lnTo>
                    <a:pt x="529005" y="339090"/>
                  </a:lnTo>
                  <a:lnTo>
                    <a:pt x="572236" y="368300"/>
                  </a:lnTo>
                  <a:lnTo>
                    <a:pt x="575932" y="386080"/>
                  </a:lnTo>
                  <a:lnTo>
                    <a:pt x="575932" y="333336"/>
                  </a:lnTo>
                  <a:lnTo>
                    <a:pt x="575424" y="332740"/>
                  </a:lnTo>
                  <a:lnTo>
                    <a:pt x="558609" y="321310"/>
                  </a:lnTo>
                  <a:lnTo>
                    <a:pt x="559219" y="314960"/>
                  </a:lnTo>
                  <a:lnTo>
                    <a:pt x="559701" y="308610"/>
                  </a:lnTo>
                  <a:lnTo>
                    <a:pt x="560006" y="302260"/>
                  </a:lnTo>
                  <a:lnTo>
                    <a:pt x="560095" y="297180"/>
                  </a:lnTo>
                  <a:lnTo>
                    <a:pt x="560120" y="295910"/>
                  </a:lnTo>
                  <a:lnTo>
                    <a:pt x="555967" y="250190"/>
                  </a:lnTo>
                  <a:lnTo>
                    <a:pt x="543991" y="207010"/>
                  </a:lnTo>
                  <a:lnTo>
                    <a:pt x="531964" y="181356"/>
                  </a:lnTo>
                  <a:lnTo>
                    <a:pt x="531964" y="295910"/>
                  </a:lnTo>
                  <a:lnTo>
                    <a:pt x="531939" y="297180"/>
                  </a:lnTo>
                  <a:lnTo>
                    <a:pt x="528294" y="289560"/>
                  </a:lnTo>
                  <a:lnTo>
                    <a:pt x="524332" y="283210"/>
                  </a:lnTo>
                  <a:lnTo>
                    <a:pt x="519912" y="275590"/>
                  </a:lnTo>
                  <a:lnTo>
                    <a:pt x="491680" y="238760"/>
                  </a:lnTo>
                  <a:lnTo>
                    <a:pt x="457809" y="208280"/>
                  </a:lnTo>
                  <a:lnTo>
                    <a:pt x="419379" y="181610"/>
                  </a:lnTo>
                  <a:lnTo>
                    <a:pt x="377444" y="162560"/>
                  </a:lnTo>
                  <a:lnTo>
                    <a:pt x="377482" y="171450"/>
                  </a:lnTo>
                  <a:lnTo>
                    <a:pt x="377266" y="176530"/>
                  </a:lnTo>
                  <a:lnTo>
                    <a:pt x="376466" y="184150"/>
                  </a:lnTo>
                  <a:lnTo>
                    <a:pt x="375221" y="191770"/>
                  </a:lnTo>
                  <a:lnTo>
                    <a:pt x="410756" y="209550"/>
                  </a:lnTo>
                  <a:lnTo>
                    <a:pt x="443306" y="232410"/>
                  </a:lnTo>
                  <a:lnTo>
                    <a:pt x="472046" y="259080"/>
                  </a:lnTo>
                  <a:lnTo>
                    <a:pt x="496163" y="290830"/>
                  </a:lnTo>
                  <a:lnTo>
                    <a:pt x="503859" y="304800"/>
                  </a:lnTo>
                  <a:lnTo>
                    <a:pt x="507301" y="311150"/>
                  </a:lnTo>
                  <a:lnTo>
                    <a:pt x="510489" y="317500"/>
                  </a:lnTo>
                  <a:lnTo>
                    <a:pt x="489508" y="327660"/>
                  </a:lnTo>
                  <a:lnTo>
                    <a:pt x="481558" y="334937"/>
                  </a:lnTo>
                  <a:lnTo>
                    <a:pt x="481558" y="439420"/>
                  </a:lnTo>
                  <a:lnTo>
                    <a:pt x="446049" y="474980"/>
                  </a:lnTo>
                  <a:lnTo>
                    <a:pt x="403504" y="501650"/>
                  </a:lnTo>
                  <a:lnTo>
                    <a:pt x="355295" y="519430"/>
                  </a:lnTo>
                  <a:lnTo>
                    <a:pt x="302768" y="525780"/>
                  </a:lnTo>
                  <a:lnTo>
                    <a:pt x="273583" y="523240"/>
                  </a:lnTo>
                  <a:lnTo>
                    <a:pt x="245491" y="518160"/>
                  </a:lnTo>
                  <a:lnTo>
                    <a:pt x="241071" y="497840"/>
                  </a:lnTo>
                  <a:lnTo>
                    <a:pt x="234886" y="488950"/>
                  </a:lnTo>
                  <a:lnTo>
                    <a:pt x="229577" y="481330"/>
                  </a:lnTo>
                  <a:lnTo>
                    <a:pt x="222084" y="476250"/>
                  </a:lnTo>
                  <a:lnTo>
                    <a:pt x="221322" y="475742"/>
                  </a:lnTo>
                  <a:lnTo>
                    <a:pt x="221322" y="518160"/>
                  </a:lnTo>
                  <a:lnTo>
                    <a:pt x="219024" y="529590"/>
                  </a:lnTo>
                  <a:lnTo>
                    <a:pt x="212750" y="539750"/>
                  </a:lnTo>
                  <a:lnTo>
                    <a:pt x="203466" y="546100"/>
                  </a:lnTo>
                  <a:lnTo>
                    <a:pt x="192100" y="547370"/>
                  </a:lnTo>
                  <a:lnTo>
                    <a:pt x="180746" y="546100"/>
                  </a:lnTo>
                  <a:lnTo>
                    <a:pt x="171462" y="539750"/>
                  </a:lnTo>
                  <a:lnTo>
                    <a:pt x="165188" y="529590"/>
                  </a:lnTo>
                  <a:lnTo>
                    <a:pt x="162890" y="518160"/>
                  </a:lnTo>
                  <a:lnTo>
                    <a:pt x="165188" y="506730"/>
                  </a:lnTo>
                  <a:lnTo>
                    <a:pt x="171462" y="497840"/>
                  </a:lnTo>
                  <a:lnTo>
                    <a:pt x="180746" y="491490"/>
                  </a:lnTo>
                  <a:lnTo>
                    <a:pt x="192100" y="488950"/>
                  </a:lnTo>
                  <a:lnTo>
                    <a:pt x="203466" y="491490"/>
                  </a:lnTo>
                  <a:lnTo>
                    <a:pt x="212750" y="497840"/>
                  </a:lnTo>
                  <a:lnTo>
                    <a:pt x="219024" y="506730"/>
                  </a:lnTo>
                  <a:lnTo>
                    <a:pt x="221322" y="518160"/>
                  </a:lnTo>
                  <a:lnTo>
                    <a:pt x="221322" y="475742"/>
                  </a:lnTo>
                  <a:lnTo>
                    <a:pt x="212699" y="469900"/>
                  </a:lnTo>
                  <a:lnTo>
                    <a:pt x="192100" y="464820"/>
                  </a:lnTo>
                  <a:lnTo>
                    <a:pt x="183451" y="466090"/>
                  </a:lnTo>
                  <a:lnTo>
                    <a:pt x="175247" y="468630"/>
                  </a:lnTo>
                  <a:lnTo>
                    <a:pt x="167589" y="471170"/>
                  </a:lnTo>
                  <a:lnTo>
                    <a:pt x="160591" y="476250"/>
                  </a:lnTo>
                  <a:lnTo>
                    <a:pt x="129730" y="445770"/>
                  </a:lnTo>
                  <a:lnTo>
                    <a:pt x="104762" y="411480"/>
                  </a:lnTo>
                  <a:lnTo>
                    <a:pt x="86575" y="372110"/>
                  </a:lnTo>
                  <a:lnTo>
                    <a:pt x="76009" y="328930"/>
                  </a:lnTo>
                  <a:lnTo>
                    <a:pt x="79717" y="339090"/>
                  </a:lnTo>
                  <a:lnTo>
                    <a:pt x="83934" y="347980"/>
                  </a:lnTo>
                  <a:lnTo>
                    <a:pt x="129501" y="407670"/>
                  </a:lnTo>
                  <a:lnTo>
                    <a:pt x="170840" y="439420"/>
                  </a:lnTo>
                  <a:lnTo>
                    <a:pt x="216585" y="462280"/>
                  </a:lnTo>
                  <a:lnTo>
                    <a:pt x="265214" y="474980"/>
                  </a:lnTo>
                  <a:lnTo>
                    <a:pt x="315112" y="478790"/>
                  </a:lnTo>
                  <a:lnTo>
                    <a:pt x="352120" y="476250"/>
                  </a:lnTo>
                  <a:lnTo>
                    <a:pt x="388327" y="469900"/>
                  </a:lnTo>
                  <a:lnTo>
                    <a:pt x="423075" y="459740"/>
                  </a:lnTo>
                  <a:lnTo>
                    <a:pt x="443852" y="450850"/>
                  </a:lnTo>
                  <a:lnTo>
                    <a:pt x="455726" y="445770"/>
                  </a:lnTo>
                  <a:lnTo>
                    <a:pt x="463588" y="441960"/>
                  </a:lnTo>
                  <a:lnTo>
                    <a:pt x="470611" y="438150"/>
                  </a:lnTo>
                  <a:lnTo>
                    <a:pt x="477100" y="434340"/>
                  </a:lnTo>
                  <a:lnTo>
                    <a:pt x="478523" y="436880"/>
                  </a:lnTo>
                  <a:lnTo>
                    <a:pt x="480009" y="438150"/>
                  </a:lnTo>
                  <a:lnTo>
                    <a:pt x="481558" y="439420"/>
                  </a:lnTo>
                  <a:lnTo>
                    <a:pt x="481558" y="334937"/>
                  </a:lnTo>
                  <a:lnTo>
                    <a:pt x="472833" y="342900"/>
                  </a:lnTo>
                  <a:lnTo>
                    <a:pt x="461835" y="363220"/>
                  </a:lnTo>
                  <a:lnTo>
                    <a:pt x="457873" y="386080"/>
                  </a:lnTo>
                  <a:lnTo>
                    <a:pt x="457873" y="394970"/>
                  </a:lnTo>
                  <a:lnTo>
                    <a:pt x="459498" y="402590"/>
                  </a:lnTo>
                  <a:lnTo>
                    <a:pt x="462318" y="410210"/>
                  </a:lnTo>
                  <a:lnTo>
                    <a:pt x="456488" y="414020"/>
                  </a:lnTo>
                  <a:lnTo>
                    <a:pt x="450176" y="417830"/>
                  </a:lnTo>
                  <a:lnTo>
                    <a:pt x="443115" y="420370"/>
                  </a:lnTo>
                  <a:lnTo>
                    <a:pt x="403123" y="436880"/>
                  </a:lnTo>
                  <a:lnTo>
                    <a:pt x="360121" y="447040"/>
                  </a:lnTo>
                  <a:lnTo>
                    <a:pt x="315518" y="450850"/>
                  </a:lnTo>
                  <a:lnTo>
                    <a:pt x="270713" y="447040"/>
                  </a:lnTo>
                  <a:lnTo>
                    <a:pt x="227114" y="435610"/>
                  </a:lnTo>
                  <a:lnTo>
                    <a:pt x="186143" y="416560"/>
                  </a:lnTo>
                  <a:lnTo>
                    <a:pt x="149186" y="387350"/>
                  </a:lnTo>
                  <a:lnTo>
                    <a:pt x="117665" y="349250"/>
                  </a:lnTo>
                  <a:lnTo>
                    <a:pt x="106451" y="328930"/>
                  </a:lnTo>
                  <a:lnTo>
                    <a:pt x="104254" y="323850"/>
                  </a:lnTo>
                  <a:lnTo>
                    <a:pt x="99453" y="311150"/>
                  </a:lnTo>
                  <a:lnTo>
                    <a:pt x="95669" y="298450"/>
                  </a:lnTo>
                  <a:lnTo>
                    <a:pt x="114401" y="288290"/>
                  </a:lnTo>
                  <a:lnTo>
                    <a:pt x="124231" y="278130"/>
                  </a:lnTo>
                  <a:lnTo>
                    <a:pt x="129133" y="273050"/>
                  </a:lnTo>
                  <a:lnTo>
                    <a:pt x="138785" y="254000"/>
                  </a:lnTo>
                  <a:lnTo>
                    <a:pt x="142252" y="231140"/>
                  </a:lnTo>
                  <a:lnTo>
                    <a:pt x="141897" y="224790"/>
                  </a:lnTo>
                  <a:lnTo>
                    <a:pt x="140830" y="217170"/>
                  </a:lnTo>
                  <a:lnTo>
                    <a:pt x="139090" y="210820"/>
                  </a:lnTo>
                  <a:lnTo>
                    <a:pt x="136728" y="204470"/>
                  </a:lnTo>
                  <a:lnTo>
                    <a:pt x="143624" y="199390"/>
                  </a:lnTo>
                  <a:lnTo>
                    <a:pt x="150723" y="195580"/>
                  </a:lnTo>
                  <a:lnTo>
                    <a:pt x="158026" y="191770"/>
                  </a:lnTo>
                  <a:lnTo>
                    <a:pt x="165557" y="189230"/>
                  </a:lnTo>
                  <a:lnTo>
                    <a:pt x="177622" y="184150"/>
                  </a:lnTo>
                  <a:lnTo>
                    <a:pt x="180644" y="182880"/>
                  </a:lnTo>
                  <a:lnTo>
                    <a:pt x="188353" y="180340"/>
                  </a:lnTo>
                  <a:lnTo>
                    <a:pt x="196062" y="177800"/>
                  </a:lnTo>
                  <a:lnTo>
                    <a:pt x="211734" y="173990"/>
                  </a:lnTo>
                  <a:lnTo>
                    <a:pt x="227622" y="171450"/>
                  </a:lnTo>
                  <a:lnTo>
                    <a:pt x="227711" y="162560"/>
                  </a:lnTo>
                  <a:lnTo>
                    <a:pt x="228142" y="156210"/>
                  </a:lnTo>
                  <a:lnTo>
                    <a:pt x="229196" y="149860"/>
                  </a:lnTo>
                  <a:lnTo>
                    <a:pt x="230835" y="142240"/>
                  </a:lnTo>
                  <a:lnTo>
                    <a:pt x="191897" y="149860"/>
                  </a:lnTo>
                  <a:lnTo>
                    <a:pt x="154355" y="162560"/>
                  </a:lnTo>
                  <a:lnTo>
                    <a:pt x="145605" y="166370"/>
                  </a:lnTo>
                  <a:lnTo>
                    <a:pt x="137096" y="171450"/>
                  </a:lnTo>
                  <a:lnTo>
                    <a:pt x="128828" y="175260"/>
                  </a:lnTo>
                  <a:lnTo>
                    <a:pt x="120802" y="180340"/>
                  </a:lnTo>
                  <a:lnTo>
                    <a:pt x="118059" y="178168"/>
                  </a:lnTo>
                  <a:lnTo>
                    <a:pt x="118059" y="231140"/>
                  </a:lnTo>
                  <a:lnTo>
                    <a:pt x="114363" y="250190"/>
                  </a:lnTo>
                  <a:lnTo>
                    <a:pt x="104292" y="264160"/>
                  </a:lnTo>
                  <a:lnTo>
                    <a:pt x="89382" y="274320"/>
                  </a:lnTo>
                  <a:lnTo>
                    <a:pt x="71132" y="278130"/>
                  </a:lnTo>
                  <a:lnTo>
                    <a:pt x="52882" y="274320"/>
                  </a:lnTo>
                  <a:lnTo>
                    <a:pt x="37960" y="264160"/>
                  </a:lnTo>
                  <a:lnTo>
                    <a:pt x="27889" y="250190"/>
                  </a:lnTo>
                  <a:lnTo>
                    <a:pt x="24193" y="231140"/>
                  </a:lnTo>
                  <a:lnTo>
                    <a:pt x="27889" y="213360"/>
                  </a:lnTo>
                  <a:lnTo>
                    <a:pt x="37960" y="198120"/>
                  </a:lnTo>
                  <a:lnTo>
                    <a:pt x="52882" y="187960"/>
                  </a:lnTo>
                  <a:lnTo>
                    <a:pt x="71132" y="184150"/>
                  </a:lnTo>
                  <a:lnTo>
                    <a:pt x="89382" y="187960"/>
                  </a:lnTo>
                  <a:lnTo>
                    <a:pt x="104292" y="198120"/>
                  </a:lnTo>
                  <a:lnTo>
                    <a:pt x="114363" y="213360"/>
                  </a:lnTo>
                  <a:lnTo>
                    <a:pt x="118059" y="231140"/>
                  </a:lnTo>
                  <a:lnTo>
                    <a:pt x="118059" y="178168"/>
                  </a:lnTo>
                  <a:lnTo>
                    <a:pt x="117602" y="177800"/>
                  </a:lnTo>
                  <a:lnTo>
                    <a:pt x="114122" y="175260"/>
                  </a:lnTo>
                  <a:lnTo>
                    <a:pt x="110388" y="172720"/>
                  </a:lnTo>
                  <a:lnTo>
                    <a:pt x="118491" y="161290"/>
                  </a:lnTo>
                  <a:lnTo>
                    <a:pt x="127482" y="148590"/>
                  </a:lnTo>
                  <a:lnTo>
                    <a:pt x="147269" y="128270"/>
                  </a:lnTo>
                  <a:lnTo>
                    <a:pt x="169519" y="110490"/>
                  </a:lnTo>
                  <a:lnTo>
                    <a:pt x="193979" y="93980"/>
                  </a:lnTo>
                  <a:lnTo>
                    <a:pt x="200926" y="99060"/>
                  </a:lnTo>
                  <a:lnTo>
                    <a:pt x="208534" y="102870"/>
                  </a:lnTo>
                  <a:lnTo>
                    <a:pt x="225361" y="105410"/>
                  </a:lnTo>
                  <a:lnTo>
                    <a:pt x="242036" y="102870"/>
                  </a:lnTo>
                  <a:lnTo>
                    <a:pt x="256489" y="95250"/>
                  </a:lnTo>
                  <a:lnTo>
                    <a:pt x="257746" y="93980"/>
                  </a:lnTo>
                  <a:lnTo>
                    <a:pt x="267843" y="83820"/>
                  </a:lnTo>
                  <a:lnTo>
                    <a:pt x="269062" y="81280"/>
                  </a:lnTo>
                  <a:lnTo>
                    <a:pt x="275196" y="68580"/>
                  </a:lnTo>
                  <a:lnTo>
                    <a:pt x="282003" y="68580"/>
                  </a:lnTo>
                  <a:lnTo>
                    <a:pt x="288874" y="67310"/>
                  </a:lnTo>
                  <a:lnTo>
                    <a:pt x="302768" y="67310"/>
                  </a:lnTo>
                  <a:lnTo>
                    <a:pt x="348907" y="71120"/>
                  </a:lnTo>
                  <a:lnTo>
                    <a:pt x="391896" y="85090"/>
                  </a:lnTo>
                  <a:lnTo>
                    <a:pt x="430822" y="106680"/>
                  </a:lnTo>
                  <a:lnTo>
                    <a:pt x="464756" y="134620"/>
                  </a:lnTo>
                  <a:lnTo>
                    <a:pt x="492772" y="167640"/>
                  </a:lnTo>
                  <a:lnTo>
                    <a:pt x="513930" y="207010"/>
                  </a:lnTo>
                  <a:lnTo>
                    <a:pt x="527304" y="250190"/>
                  </a:lnTo>
                  <a:lnTo>
                    <a:pt x="531964" y="295910"/>
                  </a:lnTo>
                  <a:lnTo>
                    <a:pt x="531964" y="181356"/>
                  </a:lnTo>
                  <a:lnTo>
                    <a:pt x="499529" y="130810"/>
                  </a:lnTo>
                  <a:lnTo>
                    <a:pt x="468490" y="99060"/>
                  </a:lnTo>
                  <a:lnTo>
                    <a:pt x="432562" y="73660"/>
                  </a:lnTo>
                  <a:lnTo>
                    <a:pt x="419201" y="67310"/>
                  </a:lnTo>
                  <a:lnTo>
                    <a:pt x="392480" y="54610"/>
                  </a:lnTo>
                  <a:lnTo>
                    <a:pt x="348970" y="43180"/>
                  </a:lnTo>
                  <a:lnTo>
                    <a:pt x="318173" y="40640"/>
                  </a:lnTo>
                  <a:lnTo>
                    <a:pt x="302768" y="39370"/>
                  </a:lnTo>
                  <a:lnTo>
                    <a:pt x="282702" y="39370"/>
                  </a:lnTo>
                  <a:lnTo>
                    <a:pt x="276098" y="40640"/>
                  </a:lnTo>
                  <a:lnTo>
                    <a:pt x="269240" y="24130"/>
                  </a:lnTo>
                  <a:lnTo>
                    <a:pt x="257810" y="11430"/>
                  </a:lnTo>
                  <a:lnTo>
                    <a:pt x="253479" y="9232"/>
                  </a:lnTo>
                  <a:lnTo>
                    <a:pt x="253479" y="53340"/>
                  </a:lnTo>
                  <a:lnTo>
                    <a:pt x="251269" y="63500"/>
                  </a:lnTo>
                  <a:lnTo>
                    <a:pt x="245237" y="72390"/>
                  </a:lnTo>
                  <a:lnTo>
                    <a:pt x="236296" y="78740"/>
                  </a:lnTo>
                  <a:lnTo>
                    <a:pt x="225361" y="81280"/>
                  </a:lnTo>
                  <a:lnTo>
                    <a:pt x="214439" y="78740"/>
                  </a:lnTo>
                  <a:lnTo>
                    <a:pt x="205498" y="72390"/>
                  </a:lnTo>
                  <a:lnTo>
                    <a:pt x="199466" y="63500"/>
                  </a:lnTo>
                  <a:lnTo>
                    <a:pt x="197256" y="53340"/>
                  </a:lnTo>
                  <a:lnTo>
                    <a:pt x="199466" y="41910"/>
                  </a:lnTo>
                  <a:lnTo>
                    <a:pt x="205498" y="33020"/>
                  </a:lnTo>
                  <a:lnTo>
                    <a:pt x="214439" y="26670"/>
                  </a:lnTo>
                  <a:lnTo>
                    <a:pt x="225361" y="24130"/>
                  </a:lnTo>
                  <a:lnTo>
                    <a:pt x="236296" y="26670"/>
                  </a:lnTo>
                  <a:lnTo>
                    <a:pt x="245237" y="33020"/>
                  </a:lnTo>
                  <a:lnTo>
                    <a:pt x="251269" y="41910"/>
                  </a:lnTo>
                  <a:lnTo>
                    <a:pt x="253479" y="53340"/>
                  </a:lnTo>
                  <a:lnTo>
                    <a:pt x="253479" y="9232"/>
                  </a:lnTo>
                  <a:lnTo>
                    <a:pt x="242849" y="3810"/>
                  </a:lnTo>
                  <a:lnTo>
                    <a:pt x="225361" y="0"/>
                  </a:lnTo>
                  <a:lnTo>
                    <a:pt x="205016" y="5080"/>
                  </a:lnTo>
                  <a:lnTo>
                    <a:pt x="188391" y="16510"/>
                  </a:lnTo>
                  <a:lnTo>
                    <a:pt x="177165" y="33020"/>
                  </a:lnTo>
                  <a:lnTo>
                    <a:pt x="173050" y="53340"/>
                  </a:lnTo>
                  <a:lnTo>
                    <a:pt x="173050" y="59690"/>
                  </a:lnTo>
                  <a:lnTo>
                    <a:pt x="174396" y="66040"/>
                  </a:lnTo>
                  <a:lnTo>
                    <a:pt x="176758" y="72390"/>
                  </a:lnTo>
                  <a:lnTo>
                    <a:pt x="149377" y="90170"/>
                  </a:lnTo>
                  <a:lnTo>
                    <a:pt x="124548" y="110490"/>
                  </a:lnTo>
                  <a:lnTo>
                    <a:pt x="102565" y="134620"/>
                  </a:lnTo>
                  <a:lnTo>
                    <a:pt x="83705" y="161290"/>
                  </a:lnTo>
                  <a:lnTo>
                    <a:pt x="79616" y="161290"/>
                  </a:lnTo>
                  <a:lnTo>
                    <a:pt x="75425" y="160020"/>
                  </a:lnTo>
                  <a:lnTo>
                    <a:pt x="71132" y="160020"/>
                  </a:lnTo>
                  <a:lnTo>
                    <a:pt x="43472" y="166370"/>
                  </a:lnTo>
                  <a:lnTo>
                    <a:pt x="20866" y="181610"/>
                  </a:lnTo>
                  <a:lnTo>
                    <a:pt x="5600" y="203200"/>
                  </a:lnTo>
                  <a:lnTo>
                    <a:pt x="0" y="231140"/>
                  </a:lnTo>
                  <a:lnTo>
                    <a:pt x="3365" y="252730"/>
                  </a:lnTo>
                  <a:lnTo>
                    <a:pt x="12763" y="271780"/>
                  </a:lnTo>
                  <a:lnTo>
                    <a:pt x="27152" y="287020"/>
                  </a:lnTo>
                  <a:lnTo>
                    <a:pt x="45453" y="297180"/>
                  </a:lnTo>
                  <a:lnTo>
                    <a:pt x="50126" y="345440"/>
                  </a:lnTo>
                  <a:lnTo>
                    <a:pt x="63017" y="389890"/>
                  </a:lnTo>
                  <a:lnTo>
                    <a:pt x="83337" y="430530"/>
                  </a:lnTo>
                  <a:lnTo>
                    <a:pt x="110274" y="466090"/>
                  </a:lnTo>
                  <a:lnTo>
                    <a:pt x="143040" y="497840"/>
                  </a:lnTo>
                  <a:lnTo>
                    <a:pt x="140246" y="504190"/>
                  </a:lnTo>
                  <a:lnTo>
                    <a:pt x="138684" y="511810"/>
                  </a:lnTo>
                  <a:lnTo>
                    <a:pt x="138684" y="518160"/>
                  </a:lnTo>
                  <a:lnTo>
                    <a:pt x="142887" y="539750"/>
                  </a:lnTo>
                  <a:lnTo>
                    <a:pt x="154343" y="556260"/>
                  </a:lnTo>
                  <a:lnTo>
                    <a:pt x="171335" y="567690"/>
                  </a:lnTo>
                  <a:lnTo>
                    <a:pt x="192100" y="571500"/>
                  </a:lnTo>
                  <a:lnTo>
                    <a:pt x="206413" y="570230"/>
                  </a:lnTo>
                  <a:lnTo>
                    <a:pt x="219240" y="565150"/>
                  </a:lnTo>
                  <a:lnTo>
                    <a:pt x="230085" y="556260"/>
                  </a:lnTo>
                  <a:lnTo>
                    <a:pt x="236575" y="547370"/>
                  </a:lnTo>
                  <a:lnTo>
                    <a:pt x="238429" y="544830"/>
                  </a:lnTo>
                  <a:lnTo>
                    <a:pt x="254038" y="548640"/>
                  </a:lnTo>
                  <a:lnTo>
                    <a:pt x="269989" y="551180"/>
                  </a:lnTo>
                  <a:lnTo>
                    <a:pt x="302768" y="553720"/>
                  </a:lnTo>
                  <a:lnTo>
                    <a:pt x="351104" y="548640"/>
                  </a:lnTo>
                  <a:lnTo>
                    <a:pt x="364693" y="544830"/>
                  </a:lnTo>
                  <a:lnTo>
                    <a:pt x="396405" y="535940"/>
                  </a:lnTo>
                  <a:lnTo>
                    <a:pt x="415912" y="525780"/>
                  </a:lnTo>
                  <a:lnTo>
                    <a:pt x="437857" y="514350"/>
                  </a:lnTo>
                  <a:lnTo>
                    <a:pt x="474637" y="487680"/>
                  </a:lnTo>
                  <a:lnTo>
                    <a:pt x="505904" y="453390"/>
                  </a:lnTo>
                  <a:lnTo>
                    <a:pt x="513156" y="455930"/>
                  </a:lnTo>
                  <a:lnTo>
                    <a:pt x="520915" y="457200"/>
                  </a:lnTo>
                  <a:lnTo>
                    <a:pt x="529005" y="457200"/>
                  </a:lnTo>
                  <a:lnTo>
                    <a:pt x="549757" y="453390"/>
                  </a:lnTo>
                  <a:lnTo>
                    <a:pt x="556666" y="452120"/>
                  </a:lnTo>
                  <a:lnTo>
                    <a:pt x="579285" y="436880"/>
                  </a:lnTo>
                  <a:lnTo>
                    <a:pt x="580974" y="434340"/>
                  </a:lnTo>
                  <a:lnTo>
                    <a:pt x="581825" y="433070"/>
                  </a:lnTo>
                  <a:lnTo>
                    <a:pt x="594537" y="414020"/>
                  </a:lnTo>
                  <a:lnTo>
                    <a:pt x="600138" y="38608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12292" y="5690743"/>
            <a:ext cx="749300" cy="749300"/>
            <a:chOff x="712292" y="5690743"/>
            <a:chExt cx="749300" cy="749300"/>
          </a:xfrm>
        </p:grpSpPr>
        <p:sp>
          <p:nvSpPr>
            <p:cNvPr id="24" name="object 24"/>
            <p:cNvSpPr/>
            <p:nvPr/>
          </p:nvSpPr>
          <p:spPr>
            <a:xfrm>
              <a:off x="712292" y="5690743"/>
              <a:ext cx="749300" cy="749300"/>
            </a:xfrm>
            <a:custGeom>
              <a:avLst/>
              <a:gdLst/>
              <a:ahLst/>
              <a:cxnLst/>
              <a:rect l="l" t="t" r="r" b="b"/>
              <a:pathLst>
                <a:path w="749300" h="749300">
                  <a:moveTo>
                    <a:pt x="374548" y="0"/>
                  </a:moveTo>
                  <a:lnTo>
                    <a:pt x="327565" y="2918"/>
                  </a:lnTo>
                  <a:lnTo>
                    <a:pt x="282324" y="11438"/>
                  </a:lnTo>
                  <a:lnTo>
                    <a:pt x="239176" y="25211"/>
                  </a:lnTo>
                  <a:lnTo>
                    <a:pt x="198471" y="43883"/>
                  </a:lnTo>
                  <a:lnTo>
                    <a:pt x="160560" y="67105"/>
                  </a:lnTo>
                  <a:lnTo>
                    <a:pt x="125795" y="94526"/>
                  </a:lnTo>
                  <a:lnTo>
                    <a:pt x="94527" y="125793"/>
                  </a:lnTo>
                  <a:lnTo>
                    <a:pt x="67106" y="160557"/>
                  </a:lnTo>
                  <a:lnTo>
                    <a:pt x="43884" y="198466"/>
                  </a:lnTo>
                  <a:lnTo>
                    <a:pt x="25211" y="239170"/>
                  </a:lnTo>
                  <a:lnTo>
                    <a:pt x="11439" y="282317"/>
                  </a:lnTo>
                  <a:lnTo>
                    <a:pt x="2918" y="327555"/>
                  </a:lnTo>
                  <a:lnTo>
                    <a:pt x="0" y="374535"/>
                  </a:lnTo>
                  <a:lnTo>
                    <a:pt x="2918" y="421518"/>
                  </a:lnTo>
                  <a:lnTo>
                    <a:pt x="11439" y="466759"/>
                  </a:lnTo>
                  <a:lnTo>
                    <a:pt x="25211" y="509907"/>
                  </a:lnTo>
                  <a:lnTo>
                    <a:pt x="43884" y="550612"/>
                  </a:lnTo>
                  <a:lnTo>
                    <a:pt x="67106" y="588523"/>
                  </a:lnTo>
                  <a:lnTo>
                    <a:pt x="94527" y="623288"/>
                  </a:lnTo>
                  <a:lnTo>
                    <a:pt x="125795" y="654556"/>
                  </a:lnTo>
                  <a:lnTo>
                    <a:pt x="160560" y="681977"/>
                  </a:lnTo>
                  <a:lnTo>
                    <a:pt x="198471" y="705199"/>
                  </a:lnTo>
                  <a:lnTo>
                    <a:pt x="239176" y="723872"/>
                  </a:lnTo>
                  <a:lnTo>
                    <a:pt x="282324" y="737645"/>
                  </a:lnTo>
                  <a:lnTo>
                    <a:pt x="327565" y="746165"/>
                  </a:lnTo>
                  <a:lnTo>
                    <a:pt x="374548" y="749084"/>
                  </a:lnTo>
                  <a:lnTo>
                    <a:pt x="421531" y="746165"/>
                  </a:lnTo>
                  <a:lnTo>
                    <a:pt x="466772" y="737645"/>
                  </a:lnTo>
                  <a:lnTo>
                    <a:pt x="509920" y="723872"/>
                  </a:lnTo>
                  <a:lnTo>
                    <a:pt x="550625" y="705199"/>
                  </a:lnTo>
                  <a:lnTo>
                    <a:pt x="588536" y="681977"/>
                  </a:lnTo>
                  <a:lnTo>
                    <a:pt x="623300" y="654556"/>
                  </a:lnTo>
                  <a:lnTo>
                    <a:pt x="654569" y="623288"/>
                  </a:lnTo>
                  <a:lnTo>
                    <a:pt x="681990" y="588523"/>
                  </a:lnTo>
                  <a:lnTo>
                    <a:pt x="705212" y="550612"/>
                  </a:lnTo>
                  <a:lnTo>
                    <a:pt x="723885" y="509907"/>
                  </a:lnTo>
                  <a:lnTo>
                    <a:pt x="737657" y="466759"/>
                  </a:lnTo>
                  <a:lnTo>
                    <a:pt x="746178" y="421518"/>
                  </a:lnTo>
                  <a:lnTo>
                    <a:pt x="749096" y="374535"/>
                  </a:lnTo>
                  <a:lnTo>
                    <a:pt x="746178" y="327555"/>
                  </a:lnTo>
                  <a:lnTo>
                    <a:pt x="737657" y="282317"/>
                  </a:lnTo>
                  <a:lnTo>
                    <a:pt x="723885" y="239170"/>
                  </a:lnTo>
                  <a:lnTo>
                    <a:pt x="705212" y="198466"/>
                  </a:lnTo>
                  <a:lnTo>
                    <a:pt x="681990" y="160557"/>
                  </a:lnTo>
                  <a:lnTo>
                    <a:pt x="654569" y="125793"/>
                  </a:lnTo>
                  <a:lnTo>
                    <a:pt x="623300" y="94526"/>
                  </a:lnTo>
                  <a:lnTo>
                    <a:pt x="588536" y="67105"/>
                  </a:lnTo>
                  <a:lnTo>
                    <a:pt x="550625" y="43883"/>
                  </a:lnTo>
                  <a:lnTo>
                    <a:pt x="509920" y="25211"/>
                  </a:lnTo>
                  <a:lnTo>
                    <a:pt x="466772" y="11438"/>
                  </a:lnTo>
                  <a:lnTo>
                    <a:pt x="421531" y="2918"/>
                  </a:lnTo>
                  <a:lnTo>
                    <a:pt x="3745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36210" y="5964042"/>
              <a:ext cx="171953" cy="161569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928673" y="5820704"/>
              <a:ext cx="385445" cy="500380"/>
            </a:xfrm>
            <a:custGeom>
              <a:avLst/>
              <a:gdLst/>
              <a:ahLst/>
              <a:cxnLst/>
              <a:rect l="l" t="t" r="r" b="b"/>
              <a:pathLst>
                <a:path w="385444" h="500379">
                  <a:moveTo>
                    <a:pt x="0" y="416966"/>
                  </a:moveTo>
                  <a:lnTo>
                    <a:pt x="22286" y="450960"/>
                  </a:lnTo>
                  <a:lnTo>
                    <a:pt x="47602" y="477296"/>
                  </a:lnTo>
                  <a:lnTo>
                    <a:pt x="75095" y="494313"/>
                  </a:lnTo>
                  <a:lnTo>
                    <a:pt x="103911" y="500354"/>
                  </a:lnTo>
                  <a:lnTo>
                    <a:pt x="260273" y="500354"/>
                  </a:lnTo>
                  <a:lnTo>
                    <a:pt x="311421" y="480825"/>
                  </a:lnTo>
                  <a:lnTo>
                    <a:pt x="355103" y="420809"/>
                  </a:lnTo>
                  <a:lnTo>
                    <a:pt x="371107" y="374947"/>
                  </a:lnTo>
                  <a:lnTo>
                    <a:pt x="381601" y="318159"/>
                  </a:lnTo>
                  <a:lnTo>
                    <a:pt x="385368" y="250177"/>
                  </a:lnTo>
                  <a:lnTo>
                    <a:pt x="381601" y="182194"/>
                  </a:lnTo>
                  <a:lnTo>
                    <a:pt x="371107" y="125406"/>
                  </a:lnTo>
                  <a:lnTo>
                    <a:pt x="355103" y="79545"/>
                  </a:lnTo>
                  <a:lnTo>
                    <a:pt x="334803" y="44342"/>
                  </a:lnTo>
                  <a:lnTo>
                    <a:pt x="286173" y="4837"/>
                  </a:lnTo>
                  <a:lnTo>
                    <a:pt x="260273" y="0"/>
                  </a:lnTo>
                  <a:lnTo>
                    <a:pt x="103911" y="0"/>
                  </a:lnTo>
                  <a:lnTo>
                    <a:pt x="75095" y="6041"/>
                  </a:lnTo>
                  <a:lnTo>
                    <a:pt x="47602" y="23058"/>
                  </a:lnTo>
                  <a:lnTo>
                    <a:pt x="22286" y="49393"/>
                  </a:lnTo>
                  <a:lnTo>
                    <a:pt x="0" y="83388"/>
                  </a:lnTo>
                </a:path>
              </a:pathLst>
            </a:custGeom>
            <a:ln w="26060">
              <a:solidFill>
                <a:srgbClr val="28358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876230" y="5904093"/>
              <a:ext cx="292100" cy="334010"/>
            </a:xfrm>
            <a:custGeom>
              <a:avLst/>
              <a:gdLst/>
              <a:ahLst/>
              <a:cxnLst/>
              <a:rect l="l" t="t" r="r" b="b"/>
              <a:pathLst>
                <a:path w="292100" h="334010">
                  <a:moveTo>
                    <a:pt x="250177" y="333578"/>
                  </a:moveTo>
                  <a:lnTo>
                    <a:pt x="41694" y="333578"/>
                  </a:lnTo>
                  <a:lnTo>
                    <a:pt x="25465" y="330301"/>
                  </a:lnTo>
                  <a:lnTo>
                    <a:pt x="12212" y="321365"/>
                  </a:lnTo>
                  <a:lnTo>
                    <a:pt x="3276" y="308112"/>
                  </a:lnTo>
                  <a:lnTo>
                    <a:pt x="0" y="291884"/>
                  </a:lnTo>
                  <a:lnTo>
                    <a:pt x="0" y="41706"/>
                  </a:lnTo>
                  <a:lnTo>
                    <a:pt x="3276" y="25471"/>
                  </a:lnTo>
                  <a:lnTo>
                    <a:pt x="12212" y="12214"/>
                  </a:lnTo>
                  <a:lnTo>
                    <a:pt x="25465" y="3276"/>
                  </a:lnTo>
                  <a:lnTo>
                    <a:pt x="41694" y="0"/>
                  </a:lnTo>
                  <a:lnTo>
                    <a:pt x="250177" y="0"/>
                  </a:lnTo>
                  <a:lnTo>
                    <a:pt x="266405" y="3276"/>
                  </a:lnTo>
                  <a:lnTo>
                    <a:pt x="279658" y="12214"/>
                  </a:lnTo>
                  <a:lnTo>
                    <a:pt x="288594" y="25471"/>
                  </a:lnTo>
                  <a:lnTo>
                    <a:pt x="291871" y="41706"/>
                  </a:lnTo>
                  <a:lnTo>
                    <a:pt x="291871" y="291884"/>
                  </a:lnTo>
                  <a:lnTo>
                    <a:pt x="288594" y="308112"/>
                  </a:lnTo>
                  <a:lnTo>
                    <a:pt x="279658" y="321365"/>
                  </a:lnTo>
                  <a:lnTo>
                    <a:pt x="266405" y="330301"/>
                  </a:lnTo>
                  <a:lnTo>
                    <a:pt x="250177" y="333578"/>
                  </a:lnTo>
                </a:path>
              </a:pathLst>
            </a:custGeom>
            <a:ln w="26060">
              <a:solidFill>
                <a:srgbClr val="28358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138073" y="5862406"/>
              <a:ext cx="134620" cy="417195"/>
            </a:xfrm>
            <a:custGeom>
              <a:avLst/>
              <a:gdLst/>
              <a:ahLst/>
              <a:cxnLst/>
              <a:rect l="l" t="t" r="r" b="b"/>
              <a:pathLst>
                <a:path w="134619" h="417195">
                  <a:moveTo>
                    <a:pt x="0" y="373405"/>
                  </a:moveTo>
                  <a:lnTo>
                    <a:pt x="11194" y="391688"/>
                  </a:lnTo>
                  <a:lnTo>
                    <a:pt x="23528" y="405387"/>
                  </a:lnTo>
                  <a:lnTo>
                    <a:pt x="36817" y="413985"/>
                  </a:lnTo>
                  <a:lnTo>
                    <a:pt x="50876" y="416966"/>
                  </a:lnTo>
                  <a:lnTo>
                    <a:pt x="77238" y="406337"/>
                  </a:lnTo>
                  <a:lnTo>
                    <a:pt x="100132" y="376740"/>
                  </a:lnTo>
                  <a:lnTo>
                    <a:pt x="118186" y="331608"/>
                  </a:lnTo>
                  <a:lnTo>
                    <a:pt x="130025" y="274378"/>
                  </a:lnTo>
                  <a:lnTo>
                    <a:pt x="134277" y="208483"/>
                  </a:lnTo>
                  <a:lnTo>
                    <a:pt x="130025" y="142583"/>
                  </a:lnTo>
                  <a:lnTo>
                    <a:pt x="118186" y="85351"/>
                  </a:lnTo>
                  <a:lnTo>
                    <a:pt x="100132" y="40222"/>
                  </a:lnTo>
                  <a:lnTo>
                    <a:pt x="77238" y="10627"/>
                  </a:lnTo>
                  <a:lnTo>
                    <a:pt x="50876" y="0"/>
                  </a:lnTo>
                  <a:lnTo>
                    <a:pt x="36817" y="2978"/>
                  </a:lnTo>
                  <a:lnTo>
                    <a:pt x="23528" y="11572"/>
                  </a:lnTo>
                  <a:lnTo>
                    <a:pt x="11194" y="25267"/>
                  </a:lnTo>
                  <a:lnTo>
                    <a:pt x="0" y="43548"/>
                  </a:lnTo>
                </a:path>
              </a:pathLst>
            </a:custGeom>
            <a:ln w="26060">
              <a:solidFill>
                <a:srgbClr val="28358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949194" y="6029188"/>
              <a:ext cx="240029" cy="125095"/>
            </a:xfrm>
            <a:custGeom>
              <a:avLst/>
              <a:gdLst/>
              <a:ahLst/>
              <a:cxnLst/>
              <a:rect l="l" t="t" r="r" b="b"/>
              <a:pathLst>
                <a:path w="240030" h="125095">
                  <a:moveTo>
                    <a:pt x="218909" y="0"/>
                  </a:moveTo>
                  <a:lnTo>
                    <a:pt x="229336" y="0"/>
                  </a:lnTo>
                  <a:lnTo>
                    <a:pt x="235089" y="0"/>
                  </a:lnTo>
                  <a:lnTo>
                    <a:pt x="239763" y="4660"/>
                  </a:lnTo>
                  <a:lnTo>
                    <a:pt x="239763" y="10426"/>
                  </a:lnTo>
                  <a:lnTo>
                    <a:pt x="239763" y="62547"/>
                  </a:lnTo>
                  <a:lnTo>
                    <a:pt x="239763" y="68300"/>
                  </a:lnTo>
                  <a:lnTo>
                    <a:pt x="235089" y="72974"/>
                  </a:lnTo>
                  <a:lnTo>
                    <a:pt x="229336" y="72974"/>
                  </a:lnTo>
                  <a:lnTo>
                    <a:pt x="218909" y="72974"/>
                  </a:lnTo>
                </a:path>
                <a:path w="240030" h="125095">
                  <a:moveTo>
                    <a:pt x="114668" y="125095"/>
                  </a:moveTo>
                  <a:lnTo>
                    <a:pt x="145935" y="125095"/>
                  </a:lnTo>
                </a:path>
                <a:path w="240030" h="125095">
                  <a:moveTo>
                    <a:pt x="0" y="125095"/>
                  </a:moveTo>
                  <a:lnTo>
                    <a:pt x="93814" y="125095"/>
                  </a:lnTo>
                </a:path>
              </a:pathLst>
            </a:custGeom>
            <a:ln w="26060">
              <a:solidFill>
                <a:srgbClr val="283583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" name="object 30"/>
          <p:cNvGrpSpPr/>
          <p:nvPr/>
        </p:nvGrpSpPr>
        <p:grpSpPr>
          <a:xfrm>
            <a:off x="712292" y="6772182"/>
            <a:ext cx="749300" cy="749300"/>
            <a:chOff x="712292" y="6772182"/>
            <a:chExt cx="749300" cy="749300"/>
          </a:xfrm>
        </p:grpSpPr>
        <p:sp>
          <p:nvSpPr>
            <p:cNvPr id="31" name="object 31"/>
            <p:cNvSpPr/>
            <p:nvPr/>
          </p:nvSpPr>
          <p:spPr>
            <a:xfrm>
              <a:off x="712292" y="6772182"/>
              <a:ext cx="749300" cy="749300"/>
            </a:xfrm>
            <a:custGeom>
              <a:avLst/>
              <a:gdLst/>
              <a:ahLst/>
              <a:cxnLst/>
              <a:rect l="l" t="t" r="r" b="b"/>
              <a:pathLst>
                <a:path w="749300" h="749300">
                  <a:moveTo>
                    <a:pt x="374548" y="0"/>
                  </a:moveTo>
                  <a:lnTo>
                    <a:pt x="327565" y="2918"/>
                  </a:lnTo>
                  <a:lnTo>
                    <a:pt x="282324" y="11438"/>
                  </a:lnTo>
                  <a:lnTo>
                    <a:pt x="239176" y="25211"/>
                  </a:lnTo>
                  <a:lnTo>
                    <a:pt x="198471" y="43883"/>
                  </a:lnTo>
                  <a:lnTo>
                    <a:pt x="160560" y="67105"/>
                  </a:lnTo>
                  <a:lnTo>
                    <a:pt x="125795" y="94526"/>
                  </a:lnTo>
                  <a:lnTo>
                    <a:pt x="94527" y="125793"/>
                  </a:lnTo>
                  <a:lnTo>
                    <a:pt x="67106" y="160557"/>
                  </a:lnTo>
                  <a:lnTo>
                    <a:pt x="43884" y="198466"/>
                  </a:lnTo>
                  <a:lnTo>
                    <a:pt x="25211" y="239170"/>
                  </a:lnTo>
                  <a:lnTo>
                    <a:pt x="11439" y="282317"/>
                  </a:lnTo>
                  <a:lnTo>
                    <a:pt x="2918" y="327555"/>
                  </a:lnTo>
                  <a:lnTo>
                    <a:pt x="0" y="374535"/>
                  </a:lnTo>
                  <a:lnTo>
                    <a:pt x="2918" y="421518"/>
                  </a:lnTo>
                  <a:lnTo>
                    <a:pt x="11439" y="466759"/>
                  </a:lnTo>
                  <a:lnTo>
                    <a:pt x="25211" y="509907"/>
                  </a:lnTo>
                  <a:lnTo>
                    <a:pt x="43884" y="550612"/>
                  </a:lnTo>
                  <a:lnTo>
                    <a:pt x="67106" y="588523"/>
                  </a:lnTo>
                  <a:lnTo>
                    <a:pt x="94527" y="623288"/>
                  </a:lnTo>
                  <a:lnTo>
                    <a:pt x="125795" y="654556"/>
                  </a:lnTo>
                  <a:lnTo>
                    <a:pt x="160560" y="681977"/>
                  </a:lnTo>
                  <a:lnTo>
                    <a:pt x="198471" y="705199"/>
                  </a:lnTo>
                  <a:lnTo>
                    <a:pt x="239176" y="723872"/>
                  </a:lnTo>
                  <a:lnTo>
                    <a:pt x="282324" y="737645"/>
                  </a:lnTo>
                  <a:lnTo>
                    <a:pt x="327565" y="746165"/>
                  </a:lnTo>
                  <a:lnTo>
                    <a:pt x="374548" y="749084"/>
                  </a:lnTo>
                  <a:lnTo>
                    <a:pt x="421531" y="746165"/>
                  </a:lnTo>
                  <a:lnTo>
                    <a:pt x="466772" y="737645"/>
                  </a:lnTo>
                  <a:lnTo>
                    <a:pt x="509920" y="723872"/>
                  </a:lnTo>
                  <a:lnTo>
                    <a:pt x="550625" y="705199"/>
                  </a:lnTo>
                  <a:lnTo>
                    <a:pt x="588536" y="681977"/>
                  </a:lnTo>
                  <a:lnTo>
                    <a:pt x="623300" y="654556"/>
                  </a:lnTo>
                  <a:lnTo>
                    <a:pt x="654569" y="623288"/>
                  </a:lnTo>
                  <a:lnTo>
                    <a:pt x="681990" y="588523"/>
                  </a:lnTo>
                  <a:lnTo>
                    <a:pt x="705212" y="550612"/>
                  </a:lnTo>
                  <a:lnTo>
                    <a:pt x="723885" y="509907"/>
                  </a:lnTo>
                  <a:lnTo>
                    <a:pt x="737657" y="466759"/>
                  </a:lnTo>
                  <a:lnTo>
                    <a:pt x="746178" y="421518"/>
                  </a:lnTo>
                  <a:lnTo>
                    <a:pt x="749096" y="374535"/>
                  </a:lnTo>
                  <a:lnTo>
                    <a:pt x="746178" y="327555"/>
                  </a:lnTo>
                  <a:lnTo>
                    <a:pt x="737657" y="282317"/>
                  </a:lnTo>
                  <a:lnTo>
                    <a:pt x="723885" y="239170"/>
                  </a:lnTo>
                  <a:lnTo>
                    <a:pt x="705212" y="198466"/>
                  </a:lnTo>
                  <a:lnTo>
                    <a:pt x="681990" y="160557"/>
                  </a:lnTo>
                  <a:lnTo>
                    <a:pt x="654569" y="125793"/>
                  </a:lnTo>
                  <a:lnTo>
                    <a:pt x="623300" y="94526"/>
                  </a:lnTo>
                  <a:lnTo>
                    <a:pt x="588536" y="67105"/>
                  </a:lnTo>
                  <a:lnTo>
                    <a:pt x="550625" y="43883"/>
                  </a:lnTo>
                  <a:lnTo>
                    <a:pt x="509920" y="25211"/>
                  </a:lnTo>
                  <a:lnTo>
                    <a:pt x="466772" y="11438"/>
                  </a:lnTo>
                  <a:lnTo>
                    <a:pt x="421531" y="2918"/>
                  </a:lnTo>
                  <a:lnTo>
                    <a:pt x="3745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802541" y="6880029"/>
              <a:ext cx="568960" cy="533400"/>
            </a:xfrm>
            <a:custGeom>
              <a:avLst/>
              <a:gdLst/>
              <a:ahLst/>
              <a:cxnLst/>
              <a:rect l="l" t="t" r="r" b="b"/>
              <a:pathLst>
                <a:path w="568960" h="533400">
                  <a:moveTo>
                    <a:pt x="58585" y="252018"/>
                  </a:moveTo>
                  <a:lnTo>
                    <a:pt x="28551" y="227249"/>
                  </a:lnTo>
                  <a:lnTo>
                    <a:pt x="7684" y="196670"/>
                  </a:lnTo>
                  <a:lnTo>
                    <a:pt x="0" y="160984"/>
                  </a:lnTo>
                  <a:lnTo>
                    <a:pt x="9513" y="120891"/>
                  </a:lnTo>
                  <a:lnTo>
                    <a:pt x="33709" y="92069"/>
                  </a:lnTo>
                  <a:lnTo>
                    <a:pt x="70726" y="69959"/>
                  </a:lnTo>
                  <a:lnTo>
                    <a:pt x="113859" y="50172"/>
                  </a:lnTo>
                  <a:lnTo>
                    <a:pt x="156408" y="28316"/>
                  </a:lnTo>
                  <a:lnTo>
                    <a:pt x="191669" y="0"/>
                  </a:lnTo>
                  <a:lnTo>
                    <a:pt x="217085" y="43434"/>
                  </a:lnTo>
                  <a:lnTo>
                    <a:pt x="226751" y="94600"/>
                  </a:lnTo>
                  <a:lnTo>
                    <a:pt x="220660" y="148688"/>
                  </a:lnTo>
                  <a:lnTo>
                    <a:pt x="198806" y="200888"/>
                  </a:lnTo>
                  <a:lnTo>
                    <a:pt x="175349" y="227594"/>
                  </a:lnTo>
                  <a:lnTo>
                    <a:pt x="147882" y="242879"/>
                  </a:lnTo>
                  <a:lnTo>
                    <a:pt x="120668" y="249789"/>
                  </a:lnTo>
                  <a:lnTo>
                    <a:pt x="97968" y="251371"/>
                  </a:lnTo>
                </a:path>
                <a:path w="568960" h="533400">
                  <a:moveTo>
                    <a:pt x="253238" y="37312"/>
                  </a:moveTo>
                  <a:lnTo>
                    <a:pt x="268590" y="33851"/>
                  </a:lnTo>
                  <a:lnTo>
                    <a:pt x="284279" y="31337"/>
                  </a:lnTo>
                  <a:lnTo>
                    <a:pt x="300275" y="29804"/>
                  </a:lnTo>
                  <a:lnTo>
                    <a:pt x="316548" y="29286"/>
                  </a:lnTo>
                  <a:lnTo>
                    <a:pt x="361855" y="33347"/>
                  </a:lnTo>
                  <a:lnTo>
                    <a:pt x="404498" y="45055"/>
                  </a:lnTo>
                  <a:lnTo>
                    <a:pt x="443765" y="63699"/>
                  </a:lnTo>
                  <a:lnTo>
                    <a:pt x="478944" y="88567"/>
                  </a:lnTo>
                  <a:lnTo>
                    <a:pt x="509323" y="118947"/>
                  </a:lnTo>
                  <a:lnTo>
                    <a:pt x="534191" y="154126"/>
                  </a:lnTo>
                  <a:lnTo>
                    <a:pt x="552835" y="193393"/>
                  </a:lnTo>
                  <a:lnTo>
                    <a:pt x="564544" y="236036"/>
                  </a:lnTo>
                  <a:lnTo>
                    <a:pt x="568605" y="281343"/>
                  </a:lnTo>
                  <a:lnTo>
                    <a:pt x="564544" y="326646"/>
                  </a:lnTo>
                  <a:lnTo>
                    <a:pt x="552835" y="369286"/>
                  </a:lnTo>
                  <a:lnTo>
                    <a:pt x="534191" y="408551"/>
                  </a:lnTo>
                  <a:lnTo>
                    <a:pt x="509323" y="443728"/>
                  </a:lnTo>
                  <a:lnTo>
                    <a:pt x="478944" y="474106"/>
                  </a:lnTo>
                  <a:lnTo>
                    <a:pt x="443765" y="498974"/>
                  </a:lnTo>
                  <a:lnTo>
                    <a:pt x="404498" y="517617"/>
                  </a:lnTo>
                  <a:lnTo>
                    <a:pt x="361855" y="529326"/>
                  </a:lnTo>
                  <a:lnTo>
                    <a:pt x="316548" y="533387"/>
                  </a:lnTo>
                  <a:lnTo>
                    <a:pt x="271245" y="529326"/>
                  </a:lnTo>
                  <a:lnTo>
                    <a:pt x="228605" y="517617"/>
                  </a:lnTo>
                  <a:lnTo>
                    <a:pt x="189340" y="498974"/>
                  </a:lnTo>
                  <a:lnTo>
                    <a:pt x="154162" y="474106"/>
                  </a:lnTo>
                  <a:lnTo>
                    <a:pt x="123784" y="443728"/>
                  </a:lnTo>
                  <a:lnTo>
                    <a:pt x="98917" y="408551"/>
                  </a:lnTo>
                  <a:lnTo>
                    <a:pt x="80273" y="369286"/>
                  </a:lnTo>
                  <a:lnTo>
                    <a:pt x="68565" y="326646"/>
                  </a:lnTo>
                  <a:lnTo>
                    <a:pt x="64504" y="281343"/>
                  </a:lnTo>
                  <a:lnTo>
                    <a:pt x="68665" y="235482"/>
                  </a:lnTo>
                  <a:lnTo>
                    <a:pt x="80655" y="192363"/>
                  </a:lnTo>
                  <a:lnTo>
                    <a:pt x="99737" y="152724"/>
                  </a:lnTo>
                  <a:lnTo>
                    <a:pt x="125173" y="117304"/>
                  </a:lnTo>
                  <a:lnTo>
                    <a:pt x="156223" y="86842"/>
                  </a:lnTo>
                </a:path>
                <a:path w="568960" h="533400">
                  <a:moveTo>
                    <a:pt x="568605" y="297103"/>
                  </a:moveTo>
                  <a:lnTo>
                    <a:pt x="531292" y="297103"/>
                  </a:lnTo>
                  <a:lnTo>
                    <a:pt x="506425" y="259791"/>
                  </a:lnTo>
                  <a:lnTo>
                    <a:pt x="481546" y="259791"/>
                  </a:lnTo>
                  <a:lnTo>
                    <a:pt x="469113" y="272237"/>
                  </a:lnTo>
                  <a:lnTo>
                    <a:pt x="431800" y="272237"/>
                  </a:lnTo>
                  <a:lnTo>
                    <a:pt x="369621" y="210057"/>
                  </a:lnTo>
                  <a:lnTo>
                    <a:pt x="282575" y="210057"/>
                  </a:lnTo>
                  <a:lnTo>
                    <a:pt x="282575" y="185178"/>
                  </a:lnTo>
                  <a:lnTo>
                    <a:pt x="286485" y="165816"/>
                  </a:lnTo>
                  <a:lnTo>
                    <a:pt x="297147" y="150004"/>
                  </a:lnTo>
                  <a:lnTo>
                    <a:pt x="312959" y="139342"/>
                  </a:lnTo>
                  <a:lnTo>
                    <a:pt x="332321" y="135432"/>
                  </a:lnTo>
                  <a:lnTo>
                    <a:pt x="357188" y="135432"/>
                  </a:lnTo>
                  <a:lnTo>
                    <a:pt x="382067" y="110566"/>
                  </a:lnTo>
                  <a:lnTo>
                    <a:pt x="444246" y="110566"/>
                  </a:lnTo>
                  <a:lnTo>
                    <a:pt x="469113" y="85699"/>
                  </a:lnTo>
                </a:path>
              </a:pathLst>
            </a:custGeom>
            <a:ln w="24866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60250" y="7127387"/>
              <a:ext cx="186524" cy="211404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712292" y="7853622"/>
            <a:ext cx="749300" cy="749300"/>
            <a:chOff x="712292" y="7853622"/>
            <a:chExt cx="749300" cy="749300"/>
          </a:xfrm>
        </p:grpSpPr>
        <p:sp>
          <p:nvSpPr>
            <p:cNvPr id="35" name="object 35"/>
            <p:cNvSpPr/>
            <p:nvPr/>
          </p:nvSpPr>
          <p:spPr>
            <a:xfrm>
              <a:off x="712292" y="7853622"/>
              <a:ext cx="749300" cy="749300"/>
            </a:xfrm>
            <a:custGeom>
              <a:avLst/>
              <a:gdLst/>
              <a:ahLst/>
              <a:cxnLst/>
              <a:rect l="l" t="t" r="r" b="b"/>
              <a:pathLst>
                <a:path w="749300" h="749300">
                  <a:moveTo>
                    <a:pt x="374548" y="0"/>
                  </a:moveTo>
                  <a:lnTo>
                    <a:pt x="327565" y="2918"/>
                  </a:lnTo>
                  <a:lnTo>
                    <a:pt x="282324" y="11438"/>
                  </a:lnTo>
                  <a:lnTo>
                    <a:pt x="239176" y="25211"/>
                  </a:lnTo>
                  <a:lnTo>
                    <a:pt x="198471" y="43883"/>
                  </a:lnTo>
                  <a:lnTo>
                    <a:pt x="160560" y="67105"/>
                  </a:lnTo>
                  <a:lnTo>
                    <a:pt x="125795" y="94526"/>
                  </a:lnTo>
                  <a:lnTo>
                    <a:pt x="94527" y="125793"/>
                  </a:lnTo>
                  <a:lnTo>
                    <a:pt x="67106" y="160557"/>
                  </a:lnTo>
                  <a:lnTo>
                    <a:pt x="43884" y="198466"/>
                  </a:lnTo>
                  <a:lnTo>
                    <a:pt x="25211" y="239170"/>
                  </a:lnTo>
                  <a:lnTo>
                    <a:pt x="11439" y="282317"/>
                  </a:lnTo>
                  <a:lnTo>
                    <a:pt x="2918" y="327555"/>
                  </a:lnTo>
                  <a:lnTo>
                    <a:pt x="0" y="374535"/>
                  </a:lnTo>
                  <a:lnTo>
                    <a:pt x="2918" y="421518"/>
                  </a:lnTo>
                  <a:lnTo>
                    <a:pt x="11439" y="466759"/>
                  </a:lnTo>
                  <a:lnTo>
                    <a:pt x="25211" y="509907"/>
                  </a:lnTo>
                  <a:lnTo>
                    <a:pt x="43884" y="550612"/>
                  </a:lnTo>
                  <a:lnTo>
                    <a:pt x="67106" y="588523"/>
                  </a:lnTo>
                  <a:lnTo>
                    <a:pt x="94527" y="623288"/>
                  </a:lnTo>
                  <a:lnTo>
                    <a:pt x="125795" y="654556"/>
                  </a:lnTo>
                  <a:lnTo>
                    <a:pt x="160560" y="681977"/>
                  </a:lnTo>
                  <a:lnTo>
                    <a:pt x="198471" y="705199"/>
                  </a:lnTo>
                  <a:lnTo>
                    <a:pt x="239176" y="723872"/>
                  </a:lnTo>
                  <a:lnTo>
                    <a:pt x="282324" y="737645"/>
                  </a:lnTo>
                  <a:lnTo>
                    <a:pt x="327565" y="746165"/>
                  </a:lnTo>
                  <a:lnTo>
                    <a:pt x="374548" y="749084"/>
                  </a:lnTo>
                  <a:lnTo>
                    <a:pt x="421531" y="746165"/>
                  </a:lnTo>
                  <a:lnTo>
                    <a:pt x="466772" y="737645"/>
                  </a:lnTo>
                  <a:lnTo>
                    <a:pt x="509920" y="723872"/>
                  </a:lnTo>
                  <a:lnTo>
                    <a:pt x="550625" y="705199"/>
                  </a:lnTo>
                  <a:lnTo>
                    <a:pt x="588536" y="681977"/>
                  </a:lnTo>
                  <a:lnTo>
                    <a:pt x="623300" y="654556"/>
                  </a:lnTo>
                  <a:lnTo>
                    <a:pt x="654569" y="623288"/>
                  </a:lnTo>
                  <a:lnTo>
                    <a:pt x="681990" y="588523"/>
                  </a:lnTo>
                  <a:lnTo>
                    <a:pt x="705212" y="550612"/>
                  </a:lnTo>
                  <a:lnTo>
                    <a:pt x="723885" y="509907"/>
                  </a:lnTo>
                  <a:lnTo>
                    <a:pt x="737657" y="466759"/>
                  </a:lnTo>
                  <a:lnTo>
                    <a:pt x="746178" y="421518"/>
                  </a:lnTo>
                  <a:lnTo>
                    <a:pt x="749096" y="374535"/>
                  </a:lnTo>
                  <a:lnTo>
                    <a:pt x="746178" y="327555"/>
                  </a:lnTo>
                  <a:lnTo>
                    <a:pt x="737657" y="282317"/>
                  </a:lnTo>
                  <a:lnTo>
                    <a:pt x="723885" y="239170"/>
                  </a:lnTo>
                  <a:lnTo>
                    <a:pt x="705212" y="198466"/>
                  </a:lnTo>
                  <a:lnTo>
                    <a:pt x="681990" y="160557"/>
                  </a:lnTo>
                  <a:lnTo>
                    <a:pt x="654569" y="125793"/>
                  </a:lnTo>
                  <a:lnTo>
                    <a:pt x="623300" y="94526"/>
                  </a:lnTo>
                  <a:lnTo>
                    <a:pt x="588536" y="67105"/>
                  </a:lnTo>
                  <a:lnTo>
                    <a:pt x="550625" y="43883"/>
                  </a:lnTo>
                  <a:lnTo>
                    <a:pt x="509920" y="25211"/>
                  </a:lnTo>
                  <a:lnTo>
                    <a:pt x="466772" y="11438"/>
                  </a:lnTo>
                  <a:lnTo>
                    <a:pt x="421531" y="2918"/>
                  </a:lnTo>
                  <a:lnTo>
                    <a:pt x="3745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" name="object 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14450" y="7991858"/>
              <a:ext cx="136588" cy="13658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44792" y="8132243"/>
              <a:ext cx="327660" cy="455930"/>
            </a:xfrm>
            <a:custGeom>
              <a:avLst/>
              <a:gdLst/>
              <a:ahLst/>
              <a:cxnLst/>
              <a:rect l="l" t="t" r="r" b="b"/>
              <a:pathLst>
                <a:path w="327659" h="455929">
                  <a:moveTo>
                    <a:pt x="268033" y="48958"/>
                  </a:moveTo>
                  <a:lnTo>
                    <a:pt x="255525" y="29875"/>
                  </a:lnTo>
                  <a:lnTo>
                    <a:pt x="239547" y="14316"/>
                  </a:lnTo>
                  <a:lnTo>
                    <a:pt x="220188" y="3838"/>
                  </a:lnTo>
                  <a:lnTo>
                    <a:pt x="197535" y="0"/>
                  </a:lnTo>
                  <a:lnTo>
                    <a:pt x="129819" y="0"/>
                  </a:lnTo>
                  <a:lnTo>
                    <a:pt x="87814" y="14316"/>
                  </a:lnTo>
                  <a:lnTo>
                    <a:pt x="59334" y="48958"/>
                  </a:lnTo>
                  <a:lnTo>
                    <a:pt x="28438" y="143530"/>
                  </a:lnTo>
                  <a:lnTo>
                    <a:pt x="10721" y="203665"/>
                  </a:lnTo>
                  <a:lnTo>
                    <a:pt x="724" y="238417"/>
                  </a:lnTo>
                  <a:lnTo>
                    <a:pt x="0" y="247175"/>
                  </a:lnTo>
                </a:path>
                <a:path w="327659" h="455929">
                  <a:moveTo>
                    <a:pt x="8346" y="265369"/>
                  </a:moveTo>
                  <a:lnTo>
                    <a:pt x="8878" y="266054"/>
                  </a:lnTo>
                  <a:lnTo>
                    <a:pt x="17792" y="271271"/>
                  </a:lnTo>
                  <a:lnTo>
                    <a:pt x="28428" y="272749"/>
                  </a:lnTo>
                  <a:lnTo>
                    <a:pt x="38454" y="270125"/>
                  </a:lnTo>
                  <a:lnTo>
                    <a:pt x="61304" y="227762"/>
                  </a:lnTo>
                  <a:lnTo>
                    <a:pt x="75569" y="184648"/>
                  </a:lnTo>
                  <a:lnTo>
                    <a:pt x="88747" y="144643"/>
                  </a:lnTo>
                  <a:lnTo>
                    <a:pt x="94538" y="127025"/>
                  </a:lnTo>
                  <a:lnTo>
                    <a:pt x="94538" y="211645"/>
                  </a:lnTo>
                  <a:lnTo>
                    <a:pt x="90091" y="372727"/>
                  </a:lnTo>
                </a:path>
                <a:path w="327659" h="455929">
                  <a:moveTo>
                    <a:pt x="148959" y="416153"/>
                  </a:moveTo>
                  <a:lnTo>
                    <a:pt x="156037" y="317534"/>
                  </a:lnTo>
                  <a:lnTo>
                    <a:pt x="159308" y="278904"/>
                  </a:lnTo>
                  <a:lnTo>
                    <a:pt x="162445" y="278434"/>
                  </a:lnTo>
                  <a:lnTo>
                    <a:pt x="163677" y="278485"/>
                  </a:lnTo>
                  <a:lnTo>
                    <a:pt x="164922" y="278434"/>
                  </a:lnTo>
                  <a:lnTo>
                    <a:pt x="168046" y="278904"/>
                  </a:lnTo>
                  <a:lnTo>
                    <a:pt x="168618" y="283578"/>
                  </a:lnTo>
                  <a:lnTo>
                    <a:pt x="171602" y="322795"/>
                  </a:lnTo>
                  <a:lnTo>
                    <a:pt x="177425" y="402969"/>
                  </a:lnTo>
                  <a:lnTo>
                    <a:pt x="179571" y="432812"/>
                  </a:lnTo>
                </a:path>
                <a:path w="327659" h="455929">
                  <a:moveTo>
                    <a:pt x="239566" y="455744"/>
                  </a:moveTo>
                  <a:lnTo>
                    <a:pt x="232816" y="211645"/>
                  </a:lnTo>
                  <a:lnTo>
                    <a:pt x="232816" y="127025"/>
                  </a:lnTo>
                  <a:lnTo>
                    <a:pt x="238608" y="144643"/>
                  </a:lnTo>
                  <a:lnTo>
                    <a:pt x="251787" y="184648"/>
                  </a:lnTo>
                  <a:lnTo>
                    <a:pt x="266056" y="227762"/>
                  </a:lnTo>
                  <a:lnTo>
                    <a:pt x="280605" y="263935"/>
                  </a:lnTo>
                  <a:lnTo>
                    <a:pt x="298933" y="272749"/>
                  </a:lnTo>
                  <a:lnTo>
                    <a:pt x="309562" y="271271"/>
                  </a:lnTo>
                  <a:lnTo>
                    <a:pt x="318477" y="266054"/>
                  </a:lnTo>
                  <a:lnTo>
                    <a:pt x="324604" y="258173"/>
                  </a:lnTo>
                  <a:lnTo>
                    <a:pt x="327481" y="248628"/>
                  </a:lnTo>
                  <a:lnTo>
                    <a:pt x="326644" y="238417"/>
                  </a:lnTo>
                  <a:lnTo>
                    <a:pt x="316639" y="203665"/>
                  </a:lnTo>
                  <a:lnTo>
                    <a:pt x="298920" y="143530"/>
                  </a:lnTo>
                  <a:lnTo>
                    <a:pt x="280409" y="83474"/>
                  </a:lnTo>
                  <a:lnTo>
                    <a:pt x="268033" y="48958"/>
                  </a:lnTo>
                </a:path>
              </a:pathLst>
            </a:custGeom>
            <a:ln w="20320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0174" y="7991858"/>
              <a:ext cx="136588" cy="13658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119397" y="8132235"/>
              <a:ext cx="320675" cy="450215"/>
            </a:xfrm>
            <a:custGeom>
              <a:avLst/>
              <a:gdLst/>
              <a:ahLst/>
              <a:cxnLst/>
              <a:rect l="l" t="t" r="r" b="b"/>
              <a:pathLst>
                <a:path w="320675" h="450215">
                  <a:moveTo>
                    <a:pt x="320477" y="219710"/>
                  </a:moveTo>
                  <a:lnTo>
                    <a:pt x="298143" y="143529"/>
                  </a:lnTo>
                  <a:lnTo>
                    <a:pt x="279629" y="83474"/>
                  </a:lnTo>
                  <a:lnTo>
                    <a:pt x="264094" y="42983"/>
                  </a:lnTo>
                  <a:lnTo>
                    <a:pt x="227978" y="7038"/>
                  </a:lnTo>
                  <a:lnTo>
                    <a:pt x="196767" y="0"/>
                  </a:lnTo>
                  <a:lnTo>
                    <a:pt x="163353" y="0"/>
                  </a:lnTo>
                  <a:lnTo>
                    <a:pt x="129939" y="0"/>
                  </a:lnTo>
                  <a:lnTo>
                    <a:pt x="84360" y="15269"/>
                  </a:lnTo>
                  <a:lnTo>
                    <a:pt x="59454" y="48971"/>
                  </a:lnTo>
                  <a:lnTo>
                    <a:pt x="28558" y="143529"/>
                  </a:lnTo>
                  <a:lnTo>
                    <a:pt x="10841" y="203669"/>
                  </a:lnTo>
                  <a:lnTo>
                    <a:pt x="0" y="248638"/>
                  </a:lnTo>
                  <a:lnTo>
                    <a:pt x="2872" y="258179"/>
                  </a:lnTo>
                  <a:lnTo>
                    <a:pt x="8998" y="266056"/>
                  </a:lnTo>
                  <a:lnTo>
                    <a:pt x="17912" y="271272"/>
                  </a:lnTo>
                  <a:lnTo>
                    <a:pt x="28548" y="272756"/>
                  </a:lnTo>
                  <a:lnTo>
                    <a:pt x="38572" y="270136"/>
                  </a:lnTo>
                  <a:lnTo>
                    <a:pt x="61419" y="227773"/>
                  </a:lnTo>
                  <a:lnTo>
                    <a:pt x="75688" y="184654"/>
                  </a:lnTo>
                  <a:lnTo>
                    <a:pt x="88867" y="144645"/>
                  </a:lnTo>
                  <a:lnTo>
                    <a:pt x="94659" y="127025"/>
                  </a:lnTo>
                  <a:lnTo>
                    <a:pt x="98291" y="187147"/>
                  </a:lnTo>
                  <a:lnTo>
                    <a:pt x="44913" y="342239"/>
                  </a:lnTo>
                  <a:lnTo>
                    <a:pt x="91052" y="342239"/>
                  </a:lnTo>
                  <a:lnTo>
                    <a:pt x="88079" y="449957"/>
                  </a:lnTo>
                </a:path>
                <a:path w="320675" h="450215">
                  <a:moveTo>
                    <a:pt x="148559" y="423494"/>
                  </a:moveTo>
                  <a:lnTo>
                    <a:pt x="149081" y="416204"/>
                  </a:lnTo>
                  <a:lnTo>
                    <a:pt x="151410" y="384007"/>
                  </a:lnTo>
                  <a:lnTo>
                    <a:pt x="154450" y="342239"/>
                  </a:lnTo>
                  <a:lnTo>
                    <a:pt x="172243" y="342239"/>
                  </a:lnTo>
                  <a:lnTo>
                    <a:pt x="176355" y="398921"/>
                  </a:lnTo>
                  <a:lnTo>
                    <a:pt x="176875" y="406149"/>
                  </a:lnTo>
                </a:path>
              </a:pathLst>
            </a:custGeom>
            <a:ln w="20320">
              <a:solidFill>
                <a:srgbClr val="365099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37652" y="8249100"/>
              <a:ext cx="89618" cy="249392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037996" y="8075066"/>
              <a:ext cx="116839" cy="111760"/>
            </a:xfrm>
            <a:custGeom>
              <a:avLst/>
              <a:gdLst/>
              <a:ahLst/>
              <a:cxnLst/>
              <a:rect l="l" t="t" r="r" b="b"/>
              <a:pathLst>
                <a:path w="116840" h="111759">
                  <a:moveTo>
                    <a:pt x="116243" y="65786"/>
                  </a:moveTo>
                  <a:lnTo>
                    <a:pt x="0" y="65786"/>
                  </a:lnTo>
                  <a:lnTo>
                    <a:pt x="0" y="111150"/>
                  </a:lnTo>
                  <a:lnTo>
                    <a:pt x="116243" y="111150"/>
                  </a:lnTo>
                  <a:lnTo>
                    <a:pt x="116243" y="65786"/>
                  </a:lnTo>
                  <a:close/>
                </a:path>
                <a:path w="116840" h="111759">
                  <a:moveTo>
                    <a:pt x="116243" y="0"/>
                  </a:moveTo>
                  <a:lnTo>
                    <a:pt x="0" y="0"/>
                  </a:lnTo>
                  <a:lnTo>
                    <a:pt x="0" y="45364"/>
                  </a:lnTo>
                  <a:lnTo>
                    <a:pt x="116243" y="45364"/>
                  </a:lnTo>
                  <a:lnTo>
                    <a:pt x="116243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6800" y="1367973"/>
            <a:ext cx="15367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Diversitat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generacional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90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500" y="1866333"/>
          <a:ext cx="5400675" cy="2679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8860"/>
                <a:gridCol w="963929"/>
                <a:gridCol w="1126489"/>
                <a:gridCol w="977900"/>
                <a:gridCol w="1296035"/>
              </a:tblGrid>
              <a:tr h="3316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784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784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0860" marR="138430" indent="-25717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Representació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la  </a:t>
                      </a: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plantilla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60">
                          <a:latin typeface="Trebuchet MS"/>
                          <a:cs typeface="Trebuchet MS"/>
                        </a:rPr>
                        <a:t>&lt;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1,74%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25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7,39%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7,75%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35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322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10,35%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0322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16,80%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45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241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262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239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322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17,31%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55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0322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16,15%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55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60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322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14,19%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30">
                          <a:latin typeface="Trebuchet MS"/>
                          <a:cs typeface="Trebuchet MS"/>
                        </a:rPr>
                        <a:t>Més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60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anys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85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8,33%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4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1.324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90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1.433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90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1.381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100,00%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1606800" y="4850864"/>
            <a:ext cx="287845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Diversitat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bagatge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competencial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619500" y="5349225"/>
          <a:ext cx="5400675" cy="1743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1130"/>
                <a:gridCol w="1186815"/>
                <a:gridCol w="1257935"/>
                <a:gridCol w="1534794"/>
              </a:tblGrid>
              <a:tr h="3316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7225" marR="250825" indent="-25717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Representació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en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la  </a:t>
                      </a:r>
                      <a:r>
                        <a:rPr dirty="0" sz="8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plantilla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399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Llicenciatura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4140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18,90%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Diplomatura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6,73%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Batxillerat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FP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4140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27,01%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Graduat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escolar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FP1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40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0">
                          <a:latin typeface="Trebuchet MS"/>
                          <a:cs typeface="Trebuchet MS"/>
                        </a:rPr>
                        <a:t>41,27%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0">
                          <a:latin typeface="Trebuchet MS"/>
                          <a:cs typeface="Trebuchet MS"/>
                        </a:rPr>
                        <a:t>Certificat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d’escolaritat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45">
                          <a:latin typeface="Trebuchet MS"/>
                          <a:cs typeface="Trebuchet MS"/>
                        </a:rPr>
                        <a:t>6,08%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901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480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16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5" b="1">
                          <a:latin typeface="Tahoma"/>
                          <a:cs typeface="Tahoma"/>
                        </a:rPr>
                        <a:t>100,00%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1607300" y="7397756"/>
            <a:ext cx="235775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Diversitat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bagatge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competencial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619500" y="7896115"/>
          <a:ext cx="5400675" cy="16465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98270"/>
                <a:gridCol w="1218565"/>
                <a:gridCol w="1391919"/>
                <a:gridCol w="1391920"/>
              </a:tblGrid>
              <a:tr h="23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Llicenciatura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Diplomatura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93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Batxillerat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FP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Graduat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escolar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FP1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635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635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635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635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0">
                          <a:latin typeface="Trebuchet MS"/>
                          <a:cs typeface="Trebuchet MS"/>
                        </a:rPr>
                        <a:t>Certificat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d’escolaritat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635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635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635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84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635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657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1.324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1.433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1.381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84934"/>
            <a:ext cx="2755900" cy="53657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Personal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amb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discapacitat,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nombre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mitjà 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amb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discapacitat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superior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al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45" b="1">
                <a:solidFill>
                  <a:srgbClr val="706F6F"/>
                </a:solidFill>
                <a:latin typeface="Tahoma"/>
                <a:cs typeface="Tahoma"/>
              </a:rPr>
              <a:t>33%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2323583"/>
          <a:ext cx="5400040" cy="476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8480"/>
                <a:gridCol w="1795145"/>
                <a:gridCol w="1797050"/>
              </a:tblGrid>
              <a:tr h="234000"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527300" y="3741712"/>
            <a:ext cx="471932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Percentatge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225" b="1">
                <a:solidFill>
                  <a:srgbClr val="706F6F"/>
                </a:solidFill>
                <a:latin typeface="Tahoma"/>
                <a:cs typeface="Tahoma"/>
              </a:rPr>
              <a:t>(%)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dones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categoria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respecte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al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total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la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plantilla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40000" y="5013033"/>
          <a:ext cx="6492875" cy="2058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179997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145"/>
                        </a:spcBef>
                        <a:tabLst>
                          <a:tab pos="2192020" algn="l"/>
                          <a:tab pos="4097020" algn="l"/>
                          <a:tab pos="6002020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Responsables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44	43	43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8415">
                    <a:solidFill>
                      <a:srgbClr val="A9D2A4"/>
                    </a:solidFill>
                  </a:tcPr>
                </a:tc>
              </a:tr>
              <a:tr h="764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359999">
                <a:tc>
                  <a:txBody>
                    <a:bodyPr/>
                    <a:lstStyle/>
                    <a:p>
                      <a:pPr marL="461009" marR="27940" indent="-235585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506980" algn="l"/>
                          <a:tab pos="4411980" algn="l"/>
                          <a:tab pos="6316345" algn="l"/>
                        </a:tabLst>
                      </a:pP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Comandaments</a:t>
                      </a:r>
                      <a:r>
                        <a:rPr dirty="0" sz="90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22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22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	</a:t>
                      </a:r>
                      <a:r>
                        <a:rPr dirty="0" baseline="-33950" sz="13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23  </a:t>
                      </a: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Intermedis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79858D"/>
                      </a:solidFill>
                      <a:prstDash val="solid"/>
                    </a:lnT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854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27940">
                        <a:lnSpc>
                          <a:spcPts val="1030"/>
                        </a:lnSpc>
                        <a:spcBef>
                          <a:spcPts val="285"/>
                        </a:spcBef>
                        <a:tabLst>
                          <a:tab pos="1883410" algn="l"/>
                          <a:tab pos="3788410" algn="l"/>
                          <a:tab pos="5692775" algn="l"/>
                        </a:tabLst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Tècnics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41	39	41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solidFill>
                      <a:srgbClr val="A9D2A4"/>
                    </a:solidFill>
                  </a:tcPr>
                </a:tc>
              </a:tr>
              <a:tr h="945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76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27940">
                        <a:lnSpc>
                          <a:spcPts val="960"/>
                        </a:lnSpc>
                        <a:spcBef>
                          <a:spcPts val="359"/>
                        </a:spcBef>
                        <a:tabLst>
                          <a:tab pos="2065020" algn="l"/>
                          <a:tab pos="3970020" algn="l"/>
                          <a:tab pos="5875020" algn="l"/>
                        </a:tabLst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Operacions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30	30	30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45719">
                    <a:solidFill>
                      <a:srgbClr val="A9D2A4"/>
                    </a:solidFill>
                  </a:tcPr>
                </a:tc>
              </a:tr>
              <a:tr h="1035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85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179997">
                <a:tc>
                  <a:txBody>
                    <a:bodyPr/>
                    <a:lstStyle/>
                    <a:p>
                      <a:pPr algn="r" marR="27940">
                        <a:lnSpc>
                          <a:spcPts val="1030"/>
                        </a:lnSpc>
                        <a:spcBef>
                          <a:spcPts val="285"/>
                        </a:spcBef>
                        <a:tabLst>
                          <a:tab pos="2198370" algn="l"/>
                          <a:tab pos="4103370" algn="l"/>
                          <a:tab pos="6008370" algn="l"/>
                        </a:tabLst>
                      </a:pPr>
                      <a:r>
                        <a:rPr dirty="0" sz="900" spc="-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Administració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70	73	66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6195">
                    <a:solidFill>
                      <a:srgbClr val="A9D2A4"/>
                    </a:solidFill>
                  </a:tcPr>
                </a:tc>
              </a:tr>
              <a:tr h="945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  <a:tr h="944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79858D"/>
                      </a:solidFill>
                      <a:prstDash val="solid"/>
                    </a:lnT>
                  </a:tcPr>
                </a:tc>
              </a:tr>
              <a:tr h="265501">
                <a:tc>
                  <a:txBody>
                    <a:bodyPr/>
                    <a:lstStyle/>
                    <a:p>
                      <a:pPr algn="r" marR="27940">
                        <a:lnSpc>
                          <a:spcPct val="100000"/>
                        </a:lnSpc>
                        <a:spcBef>
                          <a:spcPts val="225"/>
                        </a:spcBef>
                        <a:tabLst>
                          <a:tab pos="1751964" algn="l"/>
                          <a:tab pos="3656965" algn="l"/>
                          <a:tab pos="5561330" algn="l"/>
                        </a:tabLst>
                      </a:pPr>
                      <a:r>
                        <a:rPr dirty="0" baseline="9259" sz="1350" spc="-127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Total	</a:t>
                      </a:r>
                      <a:r>
                        <a:rPr dirty="0" sz="900" spc="-2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36	35	35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28575">
                    <a:lnB w="3175">
                      <a:solidFill>
                        <a:srgbClr val="79858D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3471926" y="450902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95" b="1">
                <a:solidFill>
                  <a:srgbClr val="FFFFFF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67154" y="450902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826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dirty="0" sz="900" spc="-75" b="1">
                <a:solidFill>
                  <a:srgbClr val="FFFFFF"/>
                </a:solidFill>
                <a:latin typeface="Tahoma"/>
                <a:cs typeface="Tahoma"/>
              </a:rPr>
              <a:t>2016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76697" y="4509020"/>
            <a:ext cx="1656080" cy="216535"/>
          </a:xfrm>
          <a:prstGeom prst="rect">
            <a:avLst/>
          </a:prstGeom>
          <a:solidFill>
            <a:srgbClr val="79858D"/>
          </a:solidFill>
        </p:spPr>
        <p:txBody>
          <a:bodyPr wrap="square" lIns="0" tIns="4191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dirty="0" sz="1000" spc="-85" b="1">
                <a:solidFill>
                  <a:srgbClr val="FFFFFF"/>
                </a:solidFill>
                <a:latin typeface="Tahoma"/>
                <a:cs typeface="Tahoma"/>
              </a:rPr>
              <a:t>2018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39938" y="5013033"/>
            <a:ext cx="855980" cy="180340"/>
          </a:xfrm>
          <a:custGeom>
            <a:avLst/>
            <a:gdLst/>
            <a:ahLst/>
            <a:cxnLst/>
            <a:rect l="l" t="t" r="r" b="b"/>
            <a:pathLst>
              <a:path w="855980" h="180339">
                <a:moveTo>
                  <a:pt x="855357" y="0"/>
                </a:moveTo>
                <a:lnTo>
                  <a:pt x="0" y="0"/>
                </a:lnTo>
                <a:lnTo>
                  <a:pt x="0" y="179997"/>
                </a:lnTo>
                <a:lnTo>
                  <a:pt x="855357" y="179997"/>
                </a:lnTo>
                <a:lnTo>
                  <a:pt x="855357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639938" y="5364022"/>
            <a:ext cx="427990" cy="180340"/>
          </a:xfrm>
          <a:custGeom>
            <a:avLst/>
            <a:gdLst/>
            <a:ahLst/>
            <a:cxnLst/>
            <a:rect l="l" t="t" r="r" b="b"/>
            <a:pathLst>
              <a:path w="427989" h="180339">
                <a:moveTo>
                  <a:pt x="427685" y="0"/>
                </a:moveTo>
                <a:lnTo>
                  <a:pt x="0" y="0"/>
                </a:lnTo>
                <a:lnTo>
                  <a:pt x="0" y="179997"/>
                </a:lnTo>
                <a:lnTo>
                  <a:pt x="427685" y="179997"/>
                </a:lnTo>
                <a:lnTo>
                  <a:pt x="42768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639938" y="5715025"/>
            <a:ext cx="797560" cy="180340"/>
          </a:xfrm>
          <a:custGeom>
            <a:avLst/>
            <a:gdLst/>
            <a:ahLst/>
            <a:cxnLst/>
            <a:rect l="l" t="t" r="r" b="b"/>
            <a:pathLst>
              <a:path w="797560" h="180339">
                <a:moveTo>
                  <a:pt x="797039" y="0"/>
                </a:moveTo>
                <a:lnTo>
                  <a:pt x="0" y="0"/>
                </a:lnTo>
                <a:lnTo>
                  <a:pt x="0" y="179997"/>
                </a:lnTo>
                <a:lnTo>
                  <a:pt x="797039" y="179997"/>
                </a:lnTo>
                <a:lnTo>
                  <a:pt x="79703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639938" y="6066028"/>
            <a:ext cx="583565" cy="180340"/>
          </a:xfrm>
          <a:custGeom>
            <a:avLst/>
            <a:gdLst/>
            <a:ahLst/>
            <a:cxnLst/>
            <a:rect l="l" t="t" r="r" b="b"/>
            <a:pathLst>
              <a:path w="583564" h="180339">
                <a:moveTo>
                  <a:pt x="583196" y="0"/>
                </a:moveTo>
                <a:lnTo>
                  <a:pt x="0" y="0"/>
                </a:lnTo>
                <a:lnTo>
                  <a:pt x="0" y="179997"/>
                </a:lnTo>
                <a:lnTo>
                  <a:pt x="583196" y="179997"/>
                </a:lnTo>
                <a:lnTo>
                  <a:pt x="58319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639938" y="6435026"/>
            <a:ext cx="1360805" cy="180340"/>
          </a:xfrm>
          <a:custGeom>
            <a:avLst/>
            <a:gdLst/>
            <a:ahLst/>
            <a:cxnLst/>
            <a:rect l="l" t="t" r="r" b="b"/>
            <a:pathLst>
              <a:path w="1360805" h="180340">
                <a:moveTo>
                  <a:pt x="1360805" y="0"/>
                </a:moveTo>
                <a:lnTo>
                  <a:pt x="0" y="0"/>
                </a:lnTo>
                <a:lnTo>
                  <a:pt x="0" y="179997"/>
                </a:lnTo>
                <a:lnTo>
                  <a:pt x="1360805" y="179997"/>
                </a:lnTo>
                <a:lnTo>
                  <a:pt x="136080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639938" y="6804025"/>
            <a:ext cx="700405" cy="180340"/>
          </a:xfrm>
          <a:custGeom>
            <a:avLst/>
            <a:gdLst/>
            <a:ahLst/>
            <a:cxnLst/>
            <a:rect l="l" t="t" r="r" b="b"/>
            <a:pathLst>
              <a:path w="700405" h="180340">
                <a:moveTo>
                  <a:pt x="699846" y="0"/>
                </a:moveTo>
                <a:lnTo>
                  <a:pt x="0" y="0"/>
                </a:lnTo>
                <a:lnTo>
                  <a:pt x="0" y="179997"/>
                </a:lnTo>
                <a:lnTo>
                  <a:pt x="699846" y="179997"/>
                </a:lnTo>
                <a:lnTo>
                  <a:pt x="69984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471926" y="5013033"/>
            <a:ext cx="836294" cy="180340"/>
          </a:xfrm>
          <a:custGeom>
            <a:avLst/>
            <a:gdLst/>
            <a:ahLst/>
            <a:cxnLst/>
            <a:rect l="l" t="t" r="r" b="b"/>
            <a:pathLst>
              <a:path w="836295" h="180339">
                <a:moveTo>
                  <a:pt x="835913" y="0"/>
                </a:moveTo>
                <a:lnTo>
                  <a:pt x="0" y="0"/>
                </a:lnTo>
                <a:lnTo>
                  <a:pt x="0" y="179997"/>
                </a:lnTo>
                <a:lnTo>
                  <a:pt x="835913" y="179997"/>
                </a:lnTo>
                <a:lnTo>
                  <a:pt x="83591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71926" y="5364022"/>
            <a:ext cx="427990" cy="180340"/>
          </a:xfrm>
          <a:custGeom>
            <a:avLst/>
            <a:gdLst/>
            <a:ahLst/>
            <a:cxnLst/>
            <a:rect l="l" t="t" r="r" b="b"/>
            <a:pathLst>
              <a:path w="427989" h="180339">
                <a:moveTo>
                  <a:pt x="427685" y="0"/>
                </a:moveTo>
                <a:lnTo>
                  <a:pt x="0" y="0"/>
                </a:lnTo>
                <a:lnTo>
                  <a:pt x="0" y="179997"/>
                </a:lnTo>
                <a:lnTo>
                  <a:pt x="427685" y="179997"/>
                </a:lnTo>
                <a:lnTo>
                  <a:pt x="427685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71926" y="5715025"/>
            <a:ext cx="758190" cy="180340"/>
          </a:xfrm>
          <a:custGeom>
            <a:avLst/>
            <a:gdLst/>
            <a:ahLst/>
            <a:cxnLst/>
            <a:rect l="l" t="t" r="r" b="b"/>
            <a:pathLst>
              <a:path w="758189" h="180339">
                <a:moveTo>
                  <a:pt x="758164" y="0"/>
                </a:moveTo>
                <a:lnTo>
                  <a:pt x="0" y="0"/>
                </a:lnTo>
                <a:lnTo>
                  <a:pt x="0" y="179997"/>
                </a:lnTo>
                <a:lnTo>
                  <a:pt x="758164" y="179997"/>
                </a:lnTo>
                <a:lnTo>
                  <a:pt x="758164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71926" y="6066028"/>
            <a:ext cx="583565" cy="180340"/>
          </a:xfrm>
          <a:custGeom>
            <a:avLst/>
            <a:gdLst/>
            <a:ahLst/>
            <a:cxnLst/>
            <a:rect l="l" t="t" r="r" b="b"/>
            <a:pathLst>
              <a:path w="583564" h="180339">
                <a:moveTo>
                  <a:pt x="583196" y="0"/>
                </a:moveTo>
                <a:lnTo>
                  <a:pt x="0" y="0"/>
                </a:lnTo>
                <a:lnTo>
                  <a:pt x="0" y="179997"/>
                </a:lnTo>
                <a:lnTo>
                  <a:pt x="583196" y="179997"/>
                </a:lnTo>
                <a:lnTo>
                  <a:pt x="58319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71926" y="6435026"/>
            <a:ext cx="1419225" cy="180340"/>
          </a:xfrm>
          <a:custGeom>
            <a:avLst/>
            <a:gdLst/>
            <a:ahLst/>
            <a:cxnLst/>
            <a:rect l="l" t="t" r="r" b="b"/>
            <a:pathLst>
              <a:path w="1419225" h="180340">
                <a:moveTo>
                  <a:pt x="1419123" y="0"/>
                </a:moveTo>
                <a:lnTo>
                  <a:pt x="0" y="0"/>
                </a:lnTo>
                <a:lnTo>
                  <a:pt x="0" y="179997"/>
                </a:lnTo>
                <a:lnTo>
                  <a:pt x="1419123" y="179997"/>
                </a:lnTo>
                <a:lnTo>
                  <a:pt x="141912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71926" y="6804025"/>
            <a:ext cx="680720" cy="180340"/>
          </a:xfrm>
          <a:custGeom>
            <a:avLst/>
            <a:gdLst/>
            <a:ahLst/>
            <a:cxnLst/>
            <a:rect l="l" t="t" r="r" b="b"/>
            <a:pathLst>
              <a:path w="680720" h="180340">
                <a:moveTo>
                  <a:pt x="680402" y="0"/>
                </a:moveTo>
                <a:lnTo>
                  <a:pt x="0" y="0"/>
                </a:lnTo>
                <a:lnTo>
                  <a:pt x="0" y="179997"/>
                </a:lnTo>
                <a:lnTo>
                  <a:pt x="680402" y="179997"/>
                </a:lnTo>
                <a:lnTo>
                  <a:pt x="68040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376697" y="5013033"/>
            <a:ext cx="836294" cy="180340"/>
          </a:xfrm>
          <a:custGeom>
            <a:avLst/>
            <a:gdLst/>
            <a:ahLst/>
            <a:cxnLst/>
            <a:rect l="l" t="t" r="r" b="b"/>
            <a:pathLst>
              <a:path w="836295" h="180339">
                <a:moveTo>
                  <a:pt x="835913" y="0"/>
                </a:moveTo>
                <a:lnTo>
                  <a:pt x="0" y="0"/>
                </a:lnTo>
                <a:lnTo>
                  <a:pt x="0" y="179997"/>
                </a:lnTo>
                <a:lnTo>
                  <a:pt x="835913" y="179997"/>
                </a:lnTo>
                <a:lnTo>
                  <a:pt x="835913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76697" y="5364022"/>
            <a:ext cx="447675" cy="180340"/>
          </a:xfrm>
          <a:custGeom>
            <a:avLst/>
            <a:gdLst/>
            <a:ahLst/>
            <a:cxnLst/>
            <a:rect l="l" t="t" r="r" b="b"/>
            <a:pathLst>
              <a:path w="447675" h="180339">
                <a:moveTo>
                  <a:pt x="447116" y="0"/>
                </a:moveTo>
                <a:lnTo>
                  <a:pt x="0" y="0"/>
                </a:lnTo>
                <a:lnTo>
                  <a:pt x="0" y="179997"/>
                </a:lnTo>
                <a:lnTo>
                  <a:pt x="447116" y="179997"/>
                </a:lnTo>
                <a:lnTo>
                  <a:pt x="44711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76697" y="5715025"/>
            <a:ext cx="797560" cy="180340"/>
          </a:xfrm>
          <a:custGeom>
            <a:avLst/>
            <a:gdLst/>
            <a:ahLst/>
            <a:cxnLst/>
            <a:rect l="l" t="t" r="r" b="b"/>
            <a:pathLst>
              <a:path w="797560" h="180339">
                <a:moveTo>
                  <a:pt x="797039" y="0"/>
                </a:moveTo>
                <a:lnTo>
                  <a:pt x="0" y="0"/>
                </a:lnTo>
                <a:lnTo>
                  <a:pt x="0" y="179997"/>
                </a:lnTo>
                <a:lnTo>
                  <a:pt x="797039" y="179997"/>
                </a:lnTo>
                <a:lnTo>
                  <a:pt x="797039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76697" y="6066028"/>
            <a:ext cx="583565" cy="180340"/>
          </a:xfrm>
          <a:custGeom>
            <a:avLst/>
            <a:gdLst/>
            <a:ahLst/>
            <a:cxnLst/>
            <a:rect l="l" t="t" r="r" b="b"/>
            <a:pathLst>
              <a:path w="583564" h="180339">
                <a:moveTo>
                  <a:pt x="583196" y="0"/>
                </a:moveTo>
                <a:lnTo>
                  <a:pt x="0" y="0"/>
                </a:lnTo>
                <a:lnTo>
                  <a:pt x="0" y="179997"/>
                </a:lnTo>
                <a:lnTo>
                  <a:pt x="583196" y="179997"/>
                </a:lnTo>
                <a:lnTo>
                  <a:pt x="583196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76697" y="6435026"/>
            <a:ext cx="1283335" cy="180340"/>
          </a:xfrm>
          <a:custGeom>
            <a:avLst/>
            <a:gdLst/>
            <a:ahLst/>
            <a:cxnLst/>
            <a:rect l="l" t="t" r="r" b="b"/>
            <a:pathLst>
              <a:path w="1283334" h="180340">
                <a:moveTo>
                  <a:pt x="1283042" y="0"/>
                </a:moveTo>
                <a:lnTo>
                  <a:pt x="0" y="0"/>
                </a:lnTo>
                <a:lnTo>
                  <a:pt x="0" y="179997"/>
                </a:lnTo>
                <a:lnTo>
                  <a:pt x="1283042" y="179997"/>
                </a:lnTo>
                <a:lnTo>
                  <a:pt x="128304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76697" y="6804025"/>
            <a:ext cx="680720" cy="180340"/>
          </a:xfrm>
          <a:custGeom>
            <a:avLst/>
            <a:gdLst/>
            <a:ahLst/>
            <a:cxnLst/>
            <a:rect l="l" t="t" r="r" b="b"/>
            <a:pathLst>
              <a:path w="680720" h="180340">
                <a:moveTo>
                  <a:pt x="680402" y="0"/>
                </a:moveTo>
                <a:lnTo>
                  <a:pt x="0" y="0"/>
                </a:lnTo>
                <a:lnTo>
                  <a:pt x="0" y="179997"/>
                </a:lnTo>
                <a:lnTo>
                  <a:pt x="680402" y="179997"/>
                </a:lnTo>
                <a:lnTo>
                  <a:pt x="680402" y="0"/>
                </a:lnTo>
                <a:close/>
              </a:path>
            </a:pathLst>
          </a:custGeom>
          <a:solidFill>
            <a:srgbClr val="A9D2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</a:rPr>
              <a:t>ı</a:t>
            </a:r>
            <a:r>
              <a:rPr dirty="0" sz="1500" spc="-285">
                <a:solidFill>
                  <a:srgbClr val="78BA72"/>
                </a:solidFill>
              </a:rPr>
              <a:t> </a:t>
            </a:r>
            <a:fld id="{81D60167-4931-47E6-BA6A-407CBD079E47}" type="slidenum">
              <a:rPr dirty="0" spc="20" b="1">
                <a:latin typeface="Tahoma"/>
                <a:cs typeface="Tahoma"/>
              </a:rPr>
              <a:t>90</a:t>
            </a:fld>
            <a:endParaRPr sz="1500">
              <a:latin typeface="Tahoma"/>
              <a:cs typeface="Tahom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249745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Nivell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5" b="1">
                <a:solidFill>
                  <a:srgbClr val="706F6F"/>
                </a:solidFill>
                <a:latin typeface="Tahoma"/>
                <a:cs typeface="Tahoma"/>
              </a:rPr>
              <a:t>d’instrucció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39998" y="2325624"/>
          <a:ext cx="6492875" cy="1666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875"/>
              </a:tblGrid>
              <a:tr h="165011">
                <a:tc>
                  <a:txBody>
                    <a:bodyPr/>
                    <a:lstStyle/>
                    <a:p>
                      <a:pPr marL="35560">
                        <a:lnSpc>
                          <a:spcPts val="1030"/>
                        </a:lnSpc>
                        <a:spcBef>
                          <a:spcPts val="170"/>
                        </a:spcBef>
                        <a:tabLst>
                          <a:tab pos="1521460" algn="l"/>
                          <a:tab pos="6156325" algn="l"/>
                        </a:tabLst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Llicenciatura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139	122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/>
                </a:tc>
              </a:tr>
              <a:tr h="599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665"/>
                        </a:spcBef>
                        <a:tabLst>
                          <a:tab pos="1591310" algn="l"/>
                          <a:tab pos="6226175" algn="l"/>
                        </a:tabLst>
                      </a:pPr>
                      <a:r>
                        <a:rPr dirty="0" sz="900" spc="-1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Diplomatura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47	46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4455">
                    <a:lnT w="3175">
                      <a:solidFill>
                        <a:srgbClr val="9E9EA0"/>
                      </a:solidFill>
                      <a:prstDash val="solid"/>
                    </a:lnT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6229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65011">
                <a:tc>
                  <a:txBody>
                    <a:bodyPr/>
                    <a:lstStyle/>
                    <a:p>
                      <a:pPr marL="35560">
                        <a:lnSpc>
                          <a:spcPts val="1025"/>
                        </a:lnSpc>
                        <a:spcBef>
                          <a:spcPts val="175"/>
                        </a:spcBef>
                        <a:tabLst>
                          <a:tab pos="1521460" algn="l"/>
                          <a:tab pos="6156325" algn="l"/>
                        </a:tabLst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Batxillerat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3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3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FP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2	131	242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2225"/>
                </a:tc>
              </a:tr>
              <a:tr h="606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6194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65011">
                <a:tc>
                  <a:txBody>
                    <a:bodyPr/>
                    <a:lstStyle/>
                    <a:p>
                      <a:pPr marL="35560">
                        <a:lnSpc>
                          <a:spcPts val="1019"/>
                        </a:lnSpc>
                        <a:spcBef>
                          <a:spcPts val="175"/>
                        </a:spcBef>
                        <a:tabLst>
                          <a:tab pos="1521460" algn="l"/>
                          <a:tab pos="6156325" algn="l"/>
                        </a:tabLst>
                      </a:pPr>
                      <a:r>
                        <a:rPr dirty="0" sz="900" spc="-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Graduat</a:t>
                      </a:r>
                      <a:r>
                        <a:rPr dirty="0" sz="900" spc="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escolar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3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-</a:t>
                      </a:r>
                      <a:r>
                        <a:rPr dirty="0" sz="900" spc="1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5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FP1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148	422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2225"/>
                </a:tc>
              </a:tr>
              <a:tr h="6104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615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165011">
                <a:tc>
                  <a:txBody>
                    <a:bodyPr/>
                    <a:lstStyle/>
                    <a:p>
                      <a:pPr marL="35560">
                        <a:lnSpc>
                          <a:spcPts val="1019"/>
                        </a:lnSpc>
                        <a:spcBef>
                          <a:spcPts val="180"/>
                        </a:spcBef>
                        <a:tabLst>
                          <a:tab pos="1591310" algn="l"/>
                          <a:tab pos="6226175" algn="l"/>
                        </a:tabLst>
                      </a:pPr>
                      <a:r>
                        <a:rPr dirty="0" sz="900" spc="-3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Certificat</a:t>
                      </a:r>
                      <a:r>
                        <a:rPr dirty="0" sz="900" spc="2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30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d’escolaritat	</a:t>
                      </a:r>
                      <a:r>
                        <a:rPr dirty="0" sz="900" spc="75">
                          <a:solidFill>
                            <a:srgbClr val="79858D"/>
                          </a:solidFill>
                          <a:latin typeface="Trebuchet MS"/>
                          <a:cs typeface="Trebuchet MS"/>
                        </a:rPr>
                        <a:t>15	69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2860"/>
                </a:tc>
              </a:tr>
              <a:tr h="613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  <a:tr h="6123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9E9EA0"/>
                      </a:solidFill>
                      <a:prstDash val="solid"/>
                    </a:lnT>
                  </a:tcPr>
                </a:tc>
              </a:tr>
              <a:tr h="22676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90"/>
                        </a:spcBef>
                        <a:tabLst>
                          <a:tab pos="1521460" algn="l"/>
                          <a:tab pos="6156325" algn="l"/>
                        </a:tabLst>
                      </a:pPr>
                      <a:r>
                        <a:rPr dirty="0" sz="900" spc="-8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Total	</a:t>
                      </a:r>
                      <a:r>
                        <a:rPr dirty="0" sz="900" spc="-25" b="1">
                          <a:solidFill>
                            <a:srgbClr val="79858D"/>
                          </a:solidFill>
                          <a:latin typeface="Tahoma"/>
                          <a:cs typeface="Tahoma"/>
                        </a:rPr>
                        <a:t>480	901</a:t>
                      </a:r>
                      <a:endParaRPr sz="900">
                        <a:latin typeface="Tahoma"/>
                        <a:cs typeface="Tahoma"/>
                      </a:endParaRPr>
                    </a:p>
                  </a:txBody>
                  <a:tcPr marL="0" marR="0" marB="0" marT="24130">
                    <a:lnB w="3175">
                      <a:solidFill>
                        <a:srgbClr val="9E9EA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3382784" y="2325624"/>
            <a:ext cx="448945" cy="165100"/>
          </a:xfrm>
          <a:custGeom>
            <a:avLst/>
            <a:gdLst/>
            <a:ahLst/>
            <a:cxnLst/>
            <a:rect l="l" t="t" r="r" b="b"/>
            <a:pathLst>
              <a:path w="448945" h="165100">
                <a:moveTo>
                  <a:pt x="448856" y="0"/>
                </a:moveTo>
                <a:lnTo>
                  <a:pt x="0" y="0"/>
                </a:lnTo>
                <a:lnTo>
                  <a:pt x="0" y="165011"/>
                </a:lnTo>
                <a:lnTo>
                  <a:pt x="448856" y="165011"/>
                </a:lnTo>
                <a:lnTo>
                  <a:pt x="448856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79862" y="2613266"/>
            <a:ext cx="152400" cy="165100"/>
          </a:xfrm>
          <a:custGeom>
            <a:avLst/>
            <a:gdLst/>
            <a:ahLst/>
            <a:cxnLst/>
            <a:rect l="l" t="t" r="r" b="b"/>
            <a:pathLst>
              <a:path w="152400" h="165100">
                <a:moveTo>
                  <a:pt x="151777" y="0"/>
                </a:moveTo>
                <a:lnTo>
                  <a:pt x="0" y="0"/>
                </a:lnTo>
                <a:lnTo>
                  <a:pt x="0" y="165011"/>
                </a:lnTo>
                <a:lnTo>
                  <a:pt x="151777" y="165011"/>
                </a:lnTo>
                <a:lnTo>
                  <a:pt x="151777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408616" y="2900908"/>
            <a:ext cx="423545" cy="165100"/>
          </a:xfrm>
          <a:custGeom>
            <a:avLst/>
            <a:gdLst/>
            <a:ahLst/>
            <a:cxnLst/>
            <a:rect l="l" t="t" r="r" b="b"/>
            <a:pathLst>
              <a:path w="423545" h="165100">
                <a:moveTo>
                  <a:pt x="423024" y="0"/>
                </a:moveTo>
                <a:lnTo>
                  <a:pt x="0" y="0"/>
                </a:lnTo>
                <a:lnTo>
                  <a:pt x="0" y="165011"/>
                </a:lnTo>
                <a:lnTo>
                  <a:pt x="423024" y="165011"/>
                </a:lnTo>
                <a:lnTo>
                  <a:pt x="423024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353714" y="3188563"/>
            <a:ext cx="478155" cy="165100"/>
          </a:xfrm>
          <a:custGeom>
            <a:avLst/>
            <a:gdLst/>
            <a:ahLst/>
            <a:cxnLst/>
            <a:rect l="l" t="t" r="r" b="b"/>
            <a:pathLst>
              <a:path w="478154" h="165100">
                <a:moveTo>
                  <a:pt x="477926" y="0"/>
                </a:moveTo>
                <a:lnTo>
                  <a:pt x="0" y="0"/>
                </a:lnTo>
                <a:lnTo>
                  <a:pt x="0" y="165011"/>
                </a:lnTo>
                <a:lnTo>
                  <a:pt x="477926" y="165011"/>
                </a:lnTo>
                <a:lnTo>
                  <a:pt x="477926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83203" y="3476206"/>
            <a:ext cx="48895" cy="165100"/>
          </a:xfrm>
          <a:custGeom>
            <a:avLst/>
            <a:gdLst/>
            <a:ahLst/>
            <a:cxnLst/>
            <a:rect l="l" t="t" r="r" b="b"/>
            <a:pathLst>
              <a:path w="48895" h="165100">
                <a:moveTo>
                  <a:pt x="48437" y="0"/>
                </a:moveTo>
                <a:lnTo>
                  <a:pt x="0" y="0"/>
                </a:lnTo>
                <a:lnTo>
                  <a:pt x="0" y="165011"/>
                </a:lnTo>
                <a:lnTo>
                  <a:pt x="48437" y="165011"/>
                </a:lnTo>
                <a:lnTo>
                  <a:pt x="48437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76004" y="3763848"/>
            <a:ext cx="1456055" cy="165100"/>
          </a:xfrm>
          <a:custGeom>
            <a:avLst/>
            <a:gdLst/>
            <a:ahLst/>
            <a:cxnLst/>
            <a:rect l="l" t="t" r="r" b="b"/>
            <a:pathLst>
              <a:path w="1456054" h="165100">
                <a:moveTo>
                  <a:pt x="1455648" y="0"/>
                </a:moveTo>
                <a:lnTo>
                  <a:pt x="0" y="0"/>
                </a:lnTo>
                <a:lnTo>
                  <a:pt x="0" y="165011"/>
                </a:lnTo>
                <a:lnTo>
                  <a:pt x="1455648" y="165011"/>
                </a:lnTo>
                <a:lnTo>
                  <a:pt x="1455648" y="0"/>
                </a:lnTo>
                <a:close/>
              </a:path>
            </a:pathLst>
          </a:custGeom>
          <a:solidFill>
            <a:srgbClr val="2078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679636" y="1986991"/>
            <a:ext cx="1152525" cy="165735"/>
          </a:xfrm>
          <a:prstGeom prst="rect">
            <a:avLst/>
          </a:prstGeom>
          <a:solidFill>
            <a:srgbClr val="207850"/>
          </a:solidFill>
        </p:spPr>
        <p:txBody>
          <a:bodyPr wrap="square" lIns="0" tIns="22860" rIns="0" bIns="0" rtlCol="0" vert="horz">
            <a:spAutoFit/>
          </a:bodyPr>
          <a:lstStyle/>
          <a:p>
            <a:pPr marL="369570">
              <a:lnSpc>
                <a:spcPct val="100000"/>
              </a:lnSpc>
              <a:spcBef>
                <a:spcPts val="180"/>
              </a:spcBef>
            </a:pPr>
            <a:r>
              <a:rPr dirty="0" sz="900" spc="5" b="1">
                <a:solidFill>
                  <a:srgbClr val="FFFFFF"/>
                </a:solidFill>
                <a:latin typeface="Tahoma"/>
                <a:cs typeface="Tahoma"/>
              </a:rPr>
              <a:t>DONES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90924" y="3763848"/>
            <a:ext cx="2597150" cy="165100"/>
          </a:xfrm>
          <a:custGeom>
            <a:avLst/>
            <a:gdLst/>
            <a:ahLst/>
            <a:cxnLst/>
            <a:rect l="l" t="t" r="r" b="b"/>
            <a:pathLst>
              <a:path w="2597150" h="165100">
                <a:moveTo>
                  <a:pt x="2597073" y="0"/>
                </a:moveTo>
                <a:lnTo>
                  <a:pt x="0" y="0"/>
                </a:lnTo>
                <a:lnTo>
                  <a:pt x="0" y="165011"/>
                </a:lnTo>
                <a:lnTo>
                  <a:pt x="2597073" y="165011"/>
                </a:lnTo>
                <a:lnTo>
                  <a:pt x="2597073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90924" y="2325624"/>
            <a:ext cx="492759" cy="165100"/>
          </a:xfrm>
          <a:custGeom>
            <a:avLst/>
            <a:gdLst/>
            <a:ahLst/>
            <a:cxnLst/>
            <a:rect l="l" t="t" r="r" b="b"/>
            <a:pathLst>
              <a:path w="492760" h="165100">
                <a:moveTo>
                  <a:pt x="492366" y="0"/>
                </a:moveTo>
                <a:lnTo>
                  <a:pt x="0" y="0"/>
                </a:lnTo>
                <a:lnTo>
                  <a:pt x="0" y="165011"/>
                </a:lnTo>
                <a:lnTo>
                  <a:pt x="492366" y="165011"/>
                </a:lnTo>
                <a:lnTo>
                  <a:pt x="492366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90924" y="2613266"/>
            <a:ext cx="186055" cy="165100"/>
          </a:xfrm>
          <a:custGeom>
            <a:avLst/>
            <a:gdLst/>
            <a:ahLst/>
            <a:cxnLst/>
            <a:rect l="l" t="t" r="r" b="b"/>
            <a:pathLst>
              <a:path w="186054" h="165100">
                <a:moveTo>
                  <a:pt x="185648" y="0"/>
                </a:moveTo>
                <a:lnTo>
                  <a:pt x="0" y="0"/>
                </a:lnTo>
                <a:lnTo>
                  <a:pt x="0" y="165011"/>
                </a:lnTo>
                <a:lnTo>
                  <a:pt x="185648" y="165011"/>
                </a:lnTo>
                <a:lnTo>
                  <a:pt x="185648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90924" y="2900908"/>
            <a:ext cx="977265" cy="165100"/>
          </a:xfrm>
          <a:custGeom>
            <a:avLst/>
            <a:gdLst/>
            <a:ahLst/>
            <a:cxnLst/>
            <a:rect l="l" t="t" r="r" b="b"/>
            <a:pathLst>
              <a:path w="977264" h="165100">
                <a:moveTo>
                  <a:pt x="976655" y="0"/>
                </a:moveTo>
                <a:lnTo>
                  <a:pt x="0" y="0"/>
                </a:lnTo>
                <a:lnTo>
                  <a:pt x="0" y="165011"/>
                </a:lnTo>
                <a:lnTo>
                  <a:pt x="976655" y="165011"/>
                </a:lnTo>
                <a:lnTo>
                  <a:pt x="976655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90937" y="3188563"/>
            <a:ext cx="1703705" cy="165100"/>
          </a:xfrm>
          <a:custGeom>
            <a:avLst/>
            <a:gdLst/>
            <a:ahLst/>
            <a:cxnLst/>
            <a:rect l="l" t="t" r="r" b="b"/>
            <a:pathLst>
              <a:path w="1703704" h="165100">
                <a:moveTo>
                  <a:pt x="1703082" y="0"/>
                </a:moveTo>
                <a:lnTo>
                  <a:pt x="0" y="0"/>
                </a:lnTo>
                <a:lnTo>
                  <a:pt x="0" y="165011"/>
                </a:lnTo>
                <a:lnTo>
                  <a:pt x="1703082" y="165011"/>
                </a:lnTo>
                <a:lnTo>
                  <a:pt x="1703082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90924" y="3476206"/>
            <a:ext cx="248920" cy="165100"/>
          </a:xfrm>
          <a:custGeom>
            <a:avLst/>
            <a:gdLst/>
            <a:ahLst/>
            <a:cxnLst/>
            <a:rect l="l" t="t" r="r" b="b"/>
            <a:pathLst>
              <a:path w="248920" h="165100">
                <a:moveTo>
                  <a:pt x="248462" y="0"/>
                </a:moveTo>
                <a:lnTo>
                  <a:pt x="0" y="0"/>
                </a:lnTo>
                <a:lnTo>
                  <a:pt x="0" y="165011"/>
                </a:lnTo>
                <a:lnTo>
                  <a:pt x="248462" y="165011"/>
                </a:lnTo>
                <a:lnTo>
                  <a:pt x="248462" y="0"/>
                </a:lnTo>
                <a:close/>
              </a:path>
            </a:pathLst>
          </a:custGeom>
          <a:solidFill>
            <a:srgbClr val="66B3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3990924" y="1986991"/>
            <a:ext cx="1152525" cy="165735"/>
          </a:xfrm>
          <a:prstGeom prst="rect">
            <a:avLst/>
          </a:prstGeom>
          <a:solidFill>
            <a:srgbClr val="66B364"/>
          </a:solidFill>
        </p:spPr>
        <p:txBody>
          <a:bodyPr wrap="square" lIns="0" tIns="22860" rIns="0" bIns="0" rtlCol="0" vert="horz">
            <a:spAutoFit/>
          </a:bodyPr>
          <a:lstStyle/>
          <a:p>
            <a:pPr marL="361315">
              <a:lnSpc>
                <a:spcPct val="100000"/>
              </a:lnSpc>
              <a:spcBef>
                <a:spcPts val="180"/>
              </a:spcBef>
            </a:pPr>
            <a:r>
              <a:rPr dirty="0" sz="900" spc="5" b="1">
                <a:solidFill>
                  <a:srgbClr val="FFFFFF"/>
                </a:solidFill>
                <a:latin typeface="Tahoma"/>
                <a:cs typeface="Tahoma"/>
              </a:rPr>
              <a:t>HOMES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175860" y="10226909"/>
            <a:ext cx="25400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92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56385" y="10296355"/>
            <a:ext cx="237680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405-1,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103-1,</a:t>
            </a:r>
            <a:r>
              <a:rPr dirty="0" sz="900" spc="-3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103-2,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103-3,</a:t>
            </a:r>
            <a:r>
              <a:rPr dirty="0" sz="900" spc="-3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406-1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607299" y="4847437"/>
            <a:ext cx="5426710" cy="247142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40" b="1">
                <a:latin typeface="Tahoma"/>
                <a:cs typeface="Tahoma"/>
              </a:rPr>
              <a:t>No-discriminació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65">
                <a:latin typeface="Trebuchet MS"/>
                <a:cs typeface="Trebuchet MS"/>
              </a:rPr>
              <a:t>Vetllar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no-discriminació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aspecte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companyia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impacta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tots </a:t>
            </a:r>
            <a:r>
              <a:rPr dirty="0" sz="1000" spc="-30">
                <a:latin typeface="Trebuchet MS"/>
                <a:cs typeface="Trebuchet MS"/>
              </a:rPr>
              <a:t>els </a:t>
            </a:r>
            <a:r>
              <a:rPr dirty="0" sz="1000" spc="-5">
                <a:latin typeface="Trebuchet MS"/>
                <a:cs typeface="Trebuchet MS"/>
              </a:rPr>
              <a:t>grups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d’interès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50">
                <a:latin typeface="Trebuchet MS"/>
                <a:cs typeface="Trebuchet MS"/>
              </a:rPr>
              <a:t>BSM.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40">
                <a:latin typeface="Trebuchet MS"/>
                <a:cs typeface="Trebuchet MS"/>
              </a:rPr>
              <a:t>recull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nostre </a:t>
            </a:r>
            <a:r>
              <a:rPr dirty="0" sz="1000" spc="-25">
                <a:latin typeface="Trebuchet MS"/>
                <a:cs typeface="Trebuchet MS"/>
              </a:rPr>
              <a:t>Codi </a:t>
            </a:r>
            <a:r>
              <a:rPr dirty="0" sz="1000" spc="-65">
                <a:latin typeface="Trebuchet MS"/>
                <a:cs typeface="Trebuchet MS"/>
              </a:rPr>
              <a:t>ètic, </a:t>
            </a:r>
            <a:r>
              <a:rPr dirty="0" sz="1000" spc="-30">
                <a:latin typeface="Trebuchet MS"/>
                <a:cs typeface="Trebuchet MS"/>
              </a:rPr>
              <a:t>les relacions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5">
                <a:latin typeface="Trebuchet MS"/>
                <a:cs typeface="Trebuchet MS"/>
              </a:rPr>
              <a:t>han </a:t>
            </a:r>
            <a:r>
              <a:rPr dirty="0" sz="1000" spc="-25">
                <a:latin typeface="Trebuchet MS"/>
                <a:cs typeface="Trebuchet MS"/>
              </a:rPr>
              <a:t>de ser de </a:t>
            </a:r>
            <a:r>
              <a:rPr dirty="0" sz="1000" spc="-45">
                <a:latin typeface="Trebuchet MS"/>
                <a:cs typeface="Trebuchet MS"/>
              </a:rPr>
              <a:t>re- 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specte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mutu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igualtat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tracte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d’oportunitats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80">
                <a:latin typeface="Trebuchet MS"/>
                <a:cs typeface="Trebuchet MS"/>
              </a:rPr>
              <a:t>i,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això,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prohibeix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manifestació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violència,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abús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d’autoritat,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tipus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d’assetjament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qualsevol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altra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conducta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pugui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gen-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erar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0">
                <a:latin typeface="Trebuchet MS"/>
                <a:cs typeface="Trebuchet MS"/>
              </a:rPr>
              <a:t>entorn </a:t>
            </a:r>
            <a:r>
              <a:rPr dirty="0" sz="1000" spc="-50">
                <a:latin typeface="Trebuchet MS"/>
                <a:cs typeface="Trebuchet MS"/>
              </a:rPr>
              <a:t>intimidador, </a:t>
            </a:r>
            <a:r>
              <a:rPr dirty="0" sz="1000" spc="-30">
                <a:latin typeface="Trebuchet MS"/>
                <a:cs typeface="Trebuchet MS"/>
              </a:rPr>
              <a:t>ofensiu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hostil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25">
                <a:latin typeface="Trebuchet MS"/>
                <a:cs typeface="Trebuchet MS"/>
              </a:rPr>
              <a:t>persones. </a:t>
            </a:r>
            <a:r>
              <a:rPr dirty="0" sz="1000" spc="-5">
                <a:latin typeface="Trebuchet MS"/>
                <a:cs typeface="Trebuchet MS"/>
              </a:rPr>
              <a:t>Disposem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procediments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protocols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específics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actuar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aquests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casos.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15">
                <a:latin typeface="Trebuchet MS"/>
                <a:cs typeface="Trebuchet MS"/>
              </a:rPr>
              <a:t>Una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accions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específiques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implantades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aquest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2018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estat </a:t>
            </a:r>
            <a:r>
              <a:rPr dirty="0" sz="1000" spc="-65">
                <a:latin typeface="Trebuchet MS"/>
                <a:cs typeface="Trebuchet MS"/>
              </a:rPr>
              <a:t>fer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públic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nostre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compromís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no-discriminació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incloure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nota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peu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pàgina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totes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35">
                <a:latin typeface="Trebuchet MS"/>
                <a:cs typeface="Trebuchet MS"/>
              </a:rPr>
              <a:t>convocatòries per </a:t>
            </a:r>
            <a:r>
              <a:rPr dirty="0" sz="1000" spc="-20">
                <a:latin typeface="Trebuchet MS"/>
                <a:cs typeface="Trebuchet MS"/>
              </a:rPr>
              <a:t>ocupar </a:t>
            </a:r>
            <a:r>
              <a:rPr dirty="0" sz="1000" spc="-30">
                <a:latin typeface="Trebuchet MS"/>
                <a:cs typeface="Trebuchet MS"/>
              </a:rPr>
              <a:t>llocs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5">
                <a:latin typeface="Trebuchet MS"/>
                <a:cs typeface="Trebuchet MS"/>
              </a:rPr>
              <a:t>qual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5">
                <a:latin typeface="Trebuchet MS"/>
                <a:cs typeface="Trebuchet MS"/>
              </a:rPr>
              <a:t>pot llegir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85">
                <a:latin typeface="Trebuchet MS"/>
                <a:cs typeface="Trebuchet MS"/>
              </a:rPr>
              <a:t>text </a:t>
            </a:r>
            <a:r>
              <a:rPr dirty="0" sz="1000" spc="-35">
                <a:latin typeface="Trebuchet MS"/>
                <a:cs typeface="Trebuchet MS"/>
              </a:rPr>
              <a:t>següent: </a:t>
            </a:r>
            <a:r>
              <a:rPr dirty="0" sz="1000" spc="25">
                <a:latin typeface="Trebuchet MS"/>
                <a:cs typeface="Trebuchet MS"/>
              </a:rPr>
              <a:t>“BSM, </a:t>
            </a:r>
            <a:r>
              <a:rPr dirty="0" sz="1000" spc="-20">
                <a:latin typeface="Trebuchet MS"/>
                <a:cs typeface="Trebuchet MS"/>
              </a:rPr>
              <a:t>como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signataria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25">
                <a:latin typeface="Trebuchet MS"/>
                <a:cs typeface="Trebuchet MS"/>
              </a:rPr>
              <a:t>Pacto </a:t>
            </a:r>
            <a:r>
              <a:rPr dirty="0" sz="1000" spc="-5">
                <a:latin typeface="Trebuchet MS"/>
                <a:cs typeface="Trebuchet MS"/>
              </a:rPr>
              <a:t>Mundial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las </a:t>
            </a:r>
            <a:r>
              <a:rPr dirty="0" sz="1000" spc="-5">
                <a:latin typeface="Trebuchet MS"/>
                <a:cs typeface="Trebuchet MS"/>
              </a:rPr>
              <a:t>Naciones </a:t>
            </a:r>
            <a:r>
              <a:rPr dirty="0" sz="1000" spc="-10">
                <a:latin typeface="Trebuchet MS"/>
                <a:cs typeface="Trebuchet MS"/>
              </a:rPr>
              <a:t>Unidas, </a:t>
            </a:r>
            <a:r>
              <a:rPr dirty="0" sz="1000" spc="-40">
                <a:latin typeface="Trebuchet MS"/>
                <a:cs typeface="Trebuchet MS"/>
              </a:rPr>
              <a:t>garantiza </a:t>
            </a:r>
            <a:r>
              <a:rPr dirty="0" sz="1000" spc="-50">
                <a:latin typeface="Trebuchet MS"/>
                <a:cs typeface="Trebuchet MS"/>
              </a:rPr>
              <a:t>y vela </a:t>
            </a:r>
            <a:r>
              <a:rPr dirty="0" sz="1000" spc="-35">
                <a:latin typeface="Trebuchet MS"/>
                <a:cs typeface="Trebuchet MS"/>
              </a:rPr>
              <a:t>por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25">
                <a:latin typeface="Trebuchet MS"/>
                <a:cs typeface="Trebuchet MS"/>
              </a:rPr>
              <a:t>discriminación </a:t>
            </a:r>
            <a:r>
              <a:rPr dirty="0" sz="1000" spc="-35">
                <a:latin typeface="Trebuchet MS"/>
                <a:cs typeface="Trebuchet MS"/>
              </a:rPr>
              <a:t>por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motivo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raza, </a:t>
            </a:r>
            <a:r>
              <a:rPr dirty="0" sz="1000" spc="-65">
                <a:latin typeface="Trebuchet MS"/>
                <a:cs typeface="Trebuchet MS"/>
              </a:rPr>
              <a:t>color, </a:t>
            </a:r>
            <a:r>
              <a:rPr dirty="0" sz="1000" spc="-40">
                <a:latin typeface="Trebuchet MS"/>
                <a:cs typeface="Trebuchet MS"/>
              </a:rPr>
              <a:t>sexo, </a:t>
            </a:r>
            <a:r>
              <a:rPr dirty="0" sz="1000" spc="-50">
                <a:latin typeface="Trebuchet MS"/>
                <a:cs typeface="Trebuchet MS"/>
              </a:rPr>
              <a:t>religión, </a:t>
            </a:r>
            <a:r>
              <a:rPr dirty="0" sz="1000" spc="-45">
                <a:latin typeface="Trebuchet MS"/>
                <a:cs typeface="Trebuchet MS"/>
              </a:rPr>
              <a:t>origen, </a:t>
            </a:r>
            <a:r>
              <a:rPr dirty="0" sz="1000" spc="-20">
                <a:latin typeface="Trebuchet MS"/>
                <a:cs typeface="Trebuchet MS"/>
              </a:rPr>
              <a:t>discapacidad, </a:t>
            </a:r>
            <a:r>
              <a:rPr dirty="0" sz="1000" spc="-35">
                <a:latin typeface="Trebuchet MS"/>
                <a:cs typeface="Trebuchet MS"/>
              </a:rPr>
              <a:t>identidad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género, orientación </a:t>
            </a:r>
            <a:r>
              <a:rPr dirty="0" sz="1000" spc="-30">
                <a:latin typeface="Trebuchet MS"/>
                <a:cs typeface="Trebuchet MS"/>
              </a:rPr>
              <a:t>sexual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cualquier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otro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motivo,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todos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los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procesos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selección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y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todas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las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candidaturas”.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Aquest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no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s’ha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rebut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ni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detectat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cap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cas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discriminació.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41833"/>
            <a:ext cx="6505575" cy="150177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725"/>
              </a:spcBef>
            </a:pPr>
            <a:r>
              <a:rPr dirty="0" sz="1150" spc="-45" b="1">
                <a:latin typeface="Tahoma"/>
                <a:cs typeface="Tahoma"/>
              </a:rPr>
              <a:t>Remuneració</a:t>
            </a:r>
            <a:endParaRPr sz="115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395"/>
              </a:spcBef>
            </a:pPr>
            <a:r>
              <a:rPr dirty="0" sz="1000" spc="-20">
                <a:latin typeface="Trebuchet MS"/>
                <a:cs typeface="Trebuchet MS"/>
              </a:rPr>
              <a:t>La </a:t>
            </a:r>
            <a:r>
              <a:rPr dirty="0" sz="1000" spc="-55">
                <a:latin typeface="Trebuchet MS"/>
                <a:cs typeface="Trebuchet MS"/>
              </a:rPr>
              <a:t>major part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40">
                <a:latin typeface="Trebuchet MS"/>
                <a:cs typeface="Trebuchet MS"/>
              </a:rPr>
              <a:t>està coberta </a:t>
            </a:r>
            <a:r>
              <a:rPr dirty="0" sz="1000" spc="-25">
                <a:latin typeface="Trebuchet MS"/>
                <a:cs typeface="Trebuchet MS"/>
              </a:rPr>
              <a:t>pels </a:t>
            </a:r>
            <a:r>
              <a:rPr dirty="0" sz="1000" spc="-20">
                <a:latin typeface="Trebuchet MS"/>
                <a:cs typeface="Trebuchet MS"/>
              </a:rPr>
              <a:t>convenis </a:t>
            </a:r>
            <a:r>
              <a:rPr dirty="0" sz="1000" spc="-40">
                <a:latin typeface="Trebuchet MS"/>
                <a:cs typeface="Trebuchet MS"/>
              </a:rPr>
              <a:t>col·lectius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95">
                <a:latin typeface="Trebuchet MS"/>
                <a:cs typeface="Trebuchet MS"/>
              </a:rPr>
              <a:t>BSM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Zoo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remuneració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està subjecta </a:t>
            </a:r>
            <a:r>
              <a:rPr dirty="0" sz="1000" spc="-30">
                <a:latin typeface="Trebuchet MS"/>
                <a:cs typeface="Trebuchet MS"/>
              </a:rPr>
              <a:t>a les </a:t>
            </a:r>
            <a:r>
              <a:rPr dirty="0" sz="1000" spc="-40">
                <a:latin typeface="Trebuchet MS"/>
                <a:cs typeface="Trebuchet MS"/>
              </a:rPr>
              <a:t>taules </a:t>
            </a:r>
            <a:r>
              <a:rPr dirty="0" sz="1000" spc="-30">
                <a:latin typeface="Trebuchet MS"/>
                <a:cs typeface="Trebuchet MS"/>
              </a:rPr>
              <a:t>salarials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0">
                <a:latin typeface="Trebuchet MS"/>
                <a:cs typeface="Trebuchet MS"/>
              </a:rPr>
              <a:t>hi </a:t>
            </a:r>
            <a:r>
              <a:rPr dirty="0" sz="1000" spc="-40">
                <a:latin typeface="Trebuchet MS"/>
                <a:cs typeface="Trebuchet MS"/>
              </a:rPr>
              <a:t>apareixen, </a:t>
            </a:r>
            <a:r>
              <a:rPr dirty="0" sz="1000" spc="-90">
                <a:latin typeface="Trebuchet MS"/>
                <a:cs typeface="Trebuchet MS"/>
              </a:rPr>
              <a:t>fet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35">
                <a:latin typeface="Trebuchet MS"/>
                <a:cs typeface="Trebuchet MS"/>
              </a:rPr>
              <a:t>impossibilita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35">
                <a:latin typeface="Trebuchet MS"/>
                <a:cs typeface="Trebuchet MS"/>
              </a:rPr>
              <a:t>diferències </a:t>
            </a:r>
            <a:r>
              <a:rPr dirty="0" sz="1000" spc="-30">
                <a:latin typeface="Trebuchet MS"/>
                <a:cs typeface="Trebuchet MS"/>
              </a:rPr>
              <a:t>salarials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gènere.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Informació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salarial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2016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-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5" b="1">
                <a:solidFill>
                  <a:srgbClr val="706F6F"/>
                </a:solidFill>
                <a:latin typeface="Tahoma"/>
                <a:cs typeface="Tahoma"/>
              </a:rPr>
              <a:t>2018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sexes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grup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professional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7289" y="10226909"/>
            <a:ext cx="24892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40" b="1">
                <a:solidFill>
                  <a:srgbClr val="3A3938"/>
                </a:solidFill>
                <a:latin typeface="Tahoma"/>
                <a:cs typeface="Tahoma"/>
              </a:rPr>
              <a:t>93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79644" y="10296355"/>
            <a:ext cx="9531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50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sz="900" spc="-4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2966660"/>
          <a:ext cx="6480175" cy="68687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8040"/>
                <a:gridCol w="598804"/>
                <a:gridCol w="588009"/>
                <a:gridCol w="577214"/>
                <a:gridCol w="796289"/>
                <a:gridCol w="596900"/>
                <a:gridCol w="769620"/>
                <a:gridCol w="585470"/>
                <a:gridCol w="574675"/>
                <a:gridCol w="563879"/>
              </a:tblGrid>
              <a:tr h="340814">
                <a:tc>
                  <a:txBody>
                    <a:bodyPr/>
                    <a:lstStyle/>
                    <a:p>
                      <a:pPr marL="35560" marR="189230">
                        <a:lnSpc>
                          <a:spcPts val="700"/>
                        </a:lnSpc>
                        <a:spcBef>
                          <a:spcPts val="440"/>
                        </a:spcBef>
                      </a:pP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Retribució</a:t>
                      </a:r>
                      <a:r>
                        <a:rPr dirty="0" sz="6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fixa  </a:t>
                      </a:r>
                      <a:r>
                        <a:rPr dirty="0" sz="600" spc="-5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percebuda </a:t>
                      </a:r>
                      <a:r>
                        <a:rPr dirty="0" sz="600" spc="1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(inclou</a:t>
                      </a:r>
                      <a:r>
                        <a:rPr dirty="0" sz="6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antiguitat)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588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773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professional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 marR="11239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0500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 marR="30035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6215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marR="10604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256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r" marR="952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115.000,06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150.000,06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r" marR="850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126.942,33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r" marR="996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115.000,06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r" marR="996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144.166,67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0731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124.997,87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r" marR="889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115.000,06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140.000,00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algn="ctr" marL="101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123.608,97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27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65.162,60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109.825,80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89.690,84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76.894,34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99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109.825,80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91.595,60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78.160,88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116.980,26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95.050,11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72.788,38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87.144,26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80.997,47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73.332,51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87.144,26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81.178,85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66.169,82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87.144,26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77.426,61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43.077,43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74.196,08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56.892,73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42.429,99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71.679,99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57.297,78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42.429,96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74.979,68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57.597,73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31.473,12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65.761,92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43.019,91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31.961,33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65.761,92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43.094,23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30.118,48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63.049,98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42.595,39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33.101,69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53.146,37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44.083,41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31.609,50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50.697,28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43.159,96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32.217,75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52.035,80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43.937,00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25.182,45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57.861,88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37.540,17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23.950,31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58.928,59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38.903,30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29.475,64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58.026,06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38.626,81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17.811,44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46.517,11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29.414,78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17.474,08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43.372,36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29.672,56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17.474,05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44.409,79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29.105,37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19.460,79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42.084,06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29.699,09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19.950,20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42.434,35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29.587,26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20.117,05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42.770,76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32.055,57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59999">
                <a:tc gridSpan="1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15">
                <a:tc>
                  <a:txBody>
                    <a:bodyPr/>
                    <a:lstStyle/>
                    <a:p>
                      <a:pPr marL="35560" marR="457834">
                        <a:lnSpc>
                          <a:spcPts val="700"/>
                        </a:lnSpc>
                        <a:spcBef>
                          <a:spcPts val="440"/>
                        </a:spcBef>
                      </a:pPr>
                      <a:r>
                        <a:rPr dirty="0" sz="600" spc="-4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Plusos </a:t>
                      </a:r>
                      <a:r>
                        <a:rPr dirty="0" sz="600" spc="-4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percebuts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588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22860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28575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22860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7731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professional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 marR="11239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0500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 marR="30035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6215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marR="10604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89,58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29,86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90,47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30,16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91,47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30,49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644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179,16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59,72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180,93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60,31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182,94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45,74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537,47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111,33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452,33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93,70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274,41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84,69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179,16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45,79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271,40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50,05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274,41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47,92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577,56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6.861,74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2.920,03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562,38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6.933,54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3.020,95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5.534,35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2.362,42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14.274,43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4.074,01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14.614,99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3.862,57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9.762,56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2.328,17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9.646,43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1.343,61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11.575,74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1.361,42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10.973,22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1.452,64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9.973,93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1.439,74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93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10.225,96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1.400,58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-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8.462,59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1.458,73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60000">
                <a:tc gridSpan="1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1914">
                <a:tc>
                  <a:txBody>
                    <a:bodyPr/>
                    <a:lstStyle/>
                    <a:p>
                      <a:pPr marL="35560">
                        <a:lnSpc>
                          <a:spcPts val="710"/>
                        </a:lnSpc>
                        <a:spcBef>
                          <a:spcPts val="400"/>
                        </a:spcBef>
                      </a:pPr>
                      <a:r>
                        <a:rPr dirty="0" sz="600" spc="-4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Retribució</a:t>
                      </a:r>
                      <a:endParaRPr sz="600">
                        <a:latin typeface="Tahoma"/>
                        <a:cs typeface="Tahoma"/>
                      </a:endParaRPr>
                    </a:p>
                    <a:p>
                      <a:pPr marL="35560">
                        <a:lnSpc>
                          <a:spcPts val="710"/>
                        </a:lnSpc>
                      </a:pP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variable</a:t>
                      </a:r>
                      <a:r>
                        <a:rPr dirty="0" sz="6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percebuda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22860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28575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22860">
                        <a:lnSpc>
                          <a:spcPct val="100000"/>
                        </a:lnSpc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773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professional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 marR="11239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0500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 marR="30035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96215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Mínim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spc="-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Màxim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marR="106045" indent="6540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Mitjana </a:t>
                      </a:r>
                      <a:r>
                        <a:rPr dirty="0" sz="6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ponderada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79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683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14.092,50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16.025,26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15.335,65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15.498,76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15.825,16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15.661,96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985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14.908,99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15.125,00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15.007,51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77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3.413,05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15.925,44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060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10.634,38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5.087,08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15.979,80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9400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10.829,21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1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6.259,04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16.309,28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10.730,23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77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6.564,93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11.808,50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8.698,80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6.479,25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11.612,25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8.763,34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1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5.022,76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11.170,37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7.647,97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77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2.599,20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12.207,80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5.147,00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500,00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12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11.285,53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4.609,11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500,00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7.708,64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4.178,40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77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1.017,90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6.355,23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3.098,94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1.252,39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6.569,61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14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3.052,68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14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1.023,00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5.668,56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3.018,55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271,13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2.852,13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1.066,14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294,79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1.407,56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621,58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226,39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2.525,02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1.003,79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203,90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2.444,67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70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1.359,72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252,68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1.187,06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837,30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194,05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1.899,10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1.230,54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4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132,95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1.263,59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985,15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122,42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972,45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712,76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106,67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1.282,30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881,79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6301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Grup</a:t>
                      </a:r>
                      <a:r>
                        <a:rPr dirty="0" sz="6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>
                          <a:latin typeface="Trebuchet MS"/>
                          <a:cs typeface="Trebuchet MS"/>
                        </a:rPr>
                        <a:t>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260,07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1.297,73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935,19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7399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229,52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422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1.047,76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699,20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267,29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1.195,64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16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5">
                          <a:latin typeface="Trebuchet MS"/>
                          <a:cs typeface="Trebuchet MS"/>
                        </a:rPr>
                        <a:t>860,87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23830" y="10220242"/>
            <a:ext cx="1678939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63675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102-43,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401-2,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405-2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45" b="1">
                <a:solidFill>
                  <a:srgbClr val="3A3938"/>
                </a:solidFill>
                <a:latin typeface="Tahoma"/>
                <a:cs typeface="Tahoma"/>
              </a:rPr>
              <a:t>94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283306"/>
            <a:ext cx="4490720" cy="523875"/>
          </a:xfrm>
          <a:prstGeom prst="rect">
            <a:avLst/>
          </a:prstGeom>
        </p:spPr>
        <p:txBody>
          <a:bodyPr wrap="square" lIns="0" tIns="1143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0"/>
              </a:spcBef>
            </a:pP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Bretxa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salarial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45" b="1">
                <a:solidFill>
                  <a:srgbClr val="706F6F"/>
                </a:solidFill>
                <a:latin typeface="Tahoma"/>
                <a:cs typeface="Tahoma"/>
              </a:rPr>
              <a:t>2016-2018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sexes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col·lectius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(sense</a:t>
            </a:r>
            <a:r>
              <a:rPr dirty="0" sz="1200" spc="2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antiguitat)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405-2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1929833"/>
          <a:ext cx="6480175" cy="38119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0770"/>
                <a:gridCol w="502919"/>
                <a:gridCol w="697864"/>
                <a:gridCol w="598169"/>
                <a:gridCol w="503555"/>
                <a:gridCol w="697864"/>
                <a:gridCol w="598170"/>
                <a:gridCol w="503554"/>
                <a:gridCol w="697864"/>
                <a:gridCol w="598170"/>
              </a:tblGrid>
              <a:tr h="19901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600" spc="-4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Col·lectiu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marR="26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26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R="266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2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1331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r" marR="134620">
                        <a:lnSpc>
                          <a:spcPct val="100000"/>
                        </a:lnSpc>
                      </a:pPr>
                      <a:r>
                        <a:rPr dirty="0" sz="600" spc="-1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Sexe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58419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Mitjana</a:t>
                      </a:r>
                      <a:r>
                        <a:rPr dirty="0" sz="600" spc="-25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salarial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93980" indent="4635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Diferència </a:t>
                      </a:r>
                      <a:r>
                        <a:rPr dirty="0" sz="600" spc="5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dones/homes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r" marR="134620">
                        <a:lnSpc>
                          <a:spcPct val="100000"/>
                        </a:lnSpc>
                      </a:pPr>
                      <a:r>
                        <a:rPr dirty="0" sz="600" spc="-1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Sexe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58419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Mitjana</a:t>
                      </a:r>
                      <a:r>
                        <a:rPr dirty="0" sz="600" spc="-25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salarial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93980" indent="4635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Diferència </a:t>
                      </a:r>
                      <a:r>
                        <a:rPr dirty="0" sz="600" spc="5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dones/homes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61594">
                        <a:lnSpc>
                          <a:spcPct val="100000"/>
                        </a:lnSpc>
                      </a:pPr>
                      <a:r>
                        <a:rPr dirty="0" sz="600" spc="-1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Sexe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58419">
                        <a:lnSpc>
                          <a:spcPct val="100000"/>
                        </a:lnSpc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Mitjana</a:t>
                      </a:r>
                      <a:r>
                        <a:rPr dirty="0" sz="600" spc="-25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salarial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93980" indent="4635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Diferència </a:t>
                      </a:r>
                      <a:r>
                        <a:rPr dirty="0" sz="600" spc="5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dones/homes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27940"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8242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Responsables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60.884,39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63.986,48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65.636,87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64135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7024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413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63.694,35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60.768,57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61.593,31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2159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9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6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responsables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62.417,09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4,41%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62.237,61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-5,30%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63.312,74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-6,56%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62441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0">
                          <a:latin typeface="Trebuchet MS"/>
                          <a:cs typeface="Trebuchet MS"/>
                        </a:rPr>
                        <a:t>Comandaments</a:t>
                      </a:r>
                      <a:r>
                        <a:rPr dirty="0" sz="6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600" spc="-25">
                          <a:latin typeface="Trebuchet MS"/>
                          <a:cs typeface="Trebuchet MS"/>
                        </a:rPr>
                        <a:t>intermedis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36.479,82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36.015,07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36.552,67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6358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39.169,59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37.954,72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38.566,35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13314">
                <a:tc>
                  <a:txBody>
                    <a:bodyPr/>
                    <a:lstStyle/>
                    <a:p>
                      <a:pPr marR="385445">
                        <a:lnSpc>
                          <a:spcPct val="125000"/>
                        </a:lnSpc>
                        <a:spcBef>
                          <a:spcPts val="220"/>
                        </a:spcBef>
                      </a:pPr>
                      <a:r>
                        <a:rPr dirty="0" sz="6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6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comandaments  </a:t>
                      </a:r>
                      <a:r>
                        <a:rPr dirty="0" sz="600" spc="-50" b="1">
                          <a:latin typeface="Tahoma"/>
                          <a:cs typeface="Tahoma"/>
                        </a:rPr>
                        <a:t>intermedis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279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81915">
                        <a:lnSpc>
                          <a:spcPct val="100000"/>
                        </a:lnSpc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38.532,54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6,87%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81915">
                        <a:lnSpc>
                          <a:spcPct val="100000"/>
                        </a:lnSpc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37.440,60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5,11%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 marL="81915">
                        <a:lnSpc>
                          <a:spcPct val="100000"/>
                        </a:lnSpc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38.069,83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5,22%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715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62443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>
                          <a:latin typeface="Trebuchet MS"/>
                          <a:cs typeface="Trebuchet MS"/>
                        </a:rPr>
                        <a:t>Tècnics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41.105,90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38.153,42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36.453,65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6358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40.682,51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39.703,10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38.215,54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901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6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tècnics/tècniques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40.805,07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-1,04%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39.207,20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3,90%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37.590,35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4,61%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62441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20">
                          <a:latin typeface="Trebuchet MS"/>
                          <a:cs typeface="Trebuchet MS"/>
                        </a:rPr>
                        <a:t>Administració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28.266,23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28.034,15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29.148,08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6358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29.814,62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30.038,32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30.584,58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9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6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Administració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28.721,64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5,19%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28.582,46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6,67%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29.610,27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4,70%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62443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>
                          <a:latin typeface="Trebuchet MS"/>
                          <a:cs typeface="Trebuchet MS"/>
                        </a:rPr>
                        <a:t>Operacions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27.523,96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27.547,68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28.221,10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6358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29.562,16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29.343,58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29.785,38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9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6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operacions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29.041,71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6,89%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28.879,21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6,12%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29.367,52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5,25%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162443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>
                          <a:latin typeface="Trebuchet MS"/>
                          <a:cs typeface="Trebuchet MS"/>
                        </a:rPr>
                        <a:t>Total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32.639,83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12827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32.997,71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Dona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33.052,14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</a:tcPr>
                </a:tc>
              </a:tr>
              <a:tr h="16358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33.039,10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155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32.698,07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1594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 spc="-5">
                          <a:latin typeface="Trebuchet MS"/>
                          <a:cs typeface="Trebuchet MS"/>
                        </a:rPr>
                        <a:t>Home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L w="3175">
                      <a:solidFill>
                        <a:srgbClr val="66B364"/>
                      </a:solidFill>
                      <a:prstDash val="solid"/>
                    </a:lnL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00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600">
                          <a:latin typeface="Trebuchet MS"/>
                          <a:cs typeface="Trebuchet MS"/>
                        </a:rPr>
                        <a:t>32.946,69</a:t>
                      </a:r>
                      <a:endParaRPr sz="6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199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45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6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600" b="1">
                          <a:latin typeface="Tahoma"/>
                          <a:cs typeface="Tahoma"/>
                        </a:rPr>
                        <a:t>general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32.913,09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1,21%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32.795,20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-0,92%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19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15" b="1">
                          <a:latin typeface="Tahoma"/>
                          <a:cs typeface="Tahoma"/>
                        </a:rPr>
                        <a:t>32.980,86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600" spc="-50" b="1">
                          <a:latin typeface="Tahoma"/>
                          <a:cs typeface="Tahoma"/>
                        </a:rPr>
                        <a:t>-0,32%</a:t>
                      </a:r>
                      <a:endParaRPr sz="600">
                        <a:latin typeface="Tahoma"/>
                        <a:cs typeface="Tahoma"/>
                      </a:endParaRPr>
                    </a:p>
                  </a:txBody>
                  <a:tcPr marL="0" marR="0" marB="0" marT="5080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1607299" y="6139374"/>
            <a:ext cx="5426075" cy="3669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50" spc="-35" b="1">
                <a:latin typeface="Tahoma"/>
                <a:cs typeface="Tahoma"/>
              </a:rPr>
              <a:t>Beneficis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socials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20" b="1">
                <a:latin typeface="Tahoma"/>
                <a:cs typeface="Tahoma"/>
              </a:rPr>
              <a:t>de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b="1">
                <a:latin typeface="Tahoma"/>
                <a:cs typeface="Tahoma"/>
              </a:rPr>
              <a:t>BSM</a:t>
            </a:r>
            <a:endParaRPr sz="115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110"/>
              </a:spcBef>
            </a:pPr>
            <a:r>
              <a:rPr dirty="0" sz="1000" spc="-65" b="1">
                <a:latin typeface="Tahoma"/>
                <a:cs typeface="Tahoma"/>
              </a:rPr>
              <a:t>Millores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5" b="1">
                <a:latin typeface="Tahoma"/>
                <a:cs typeface="Tahoma"/>
              </a:rPr>
              <a:t>de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55" b="1">
                <a:latin typeface="Tahoma"/>
                <a:cs typeface="Tahoma"/>
              </a:rPr>
              <a:t>conciliació</a:t>
            </a:r>
            <a:endParaRPr sz="1000">
              <a:latin typeface="Tahoma"/>
              <a:cs typeface="Tahoma"/>
            </a:endParaRPr>
          </a:p>
          <a:p>
            <a:pPr algn="just" marL="12700" marR="5715">
              <a:lnSpc>
                <a:spcPct val="112500"/>
              </a:lnSpc>
              <a:spcBef>
                <a:spcPts val="570"/>
              </a:spcBef>
            </a:pPr>
            <a:r>
              <a:rPr dirty="0" sz="1000" spc="5">
                <a:latin typeface="Trebuchet MS"/>
                <a:cs typeface="Trebuchet MS"/>
              </a:rPr>
              <a:t>Segons </a:t>
            </a:r>
            <a:r>
              <a:rPr dirty="0" sz="1000" spc="-35">
                <a:latin typeface="Trebuchet MS"/>
                <a:cs typeface="Trebuchet MS"/>
              </a:rPr>
              <a:t>s’inclou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35">
                <a:latin typeface="Trebuchet MS"/>
                <a:cs typeface="Trebuchet MS"/>
              </a:rPr>
              <a:t>Conveni, </a:t>
            </a:r>
            <a:r>
              <a:rPr dirty="0" sz="1000" spc="-95">
                <a:latin typeface="Trebuchet MS"/>
                <a:cs typeface="Trebuchet MS"/>
              </a:rPr>
              <a:t>tot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personal 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10">
                <a:latin typeface="Trebuchet MS"/>
                <a:cs typeface="Trebuchet MS"/>
              </a:rPr>
              <a:t>disposa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millores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conciliació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vida </a:t>
            </a:r>
            <a:r>
              <a:rPr dirty="0" sz="1000" spc="-55">
                <a:latin typeface="Trebuchet MS"/>
                <a:cs typeface="Trebuchet MS"/>
              </a:rPr>
              <a:t>fa-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miliar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laboral, </a:t>
            </a:r>
            <a:r>
              <a:rPr dirty="0" sz="1000" spc="-30">
                <a:latin typeface="Trebuchet MS"/>
                <a:cs typeface="Trebuchet MS"/>
              </a:rPr>
              <a:t>com,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exemple, </a:t>
            </a:r>
            <a:r>
              <a:rPr dirty="0" sz="1000" spc="-20">
                <a:latin typeface="Trebuchet MS"/>
                <a:cs typeface="Trebuchet MS"/>
              </a:rPr>
              <a:t>permisos </a:t>
            </a:r>
            <a:r>
              <a:rPr dirty="0" sz="1000" spc="-50">
                <a:latin typeface="Trebuchet MS"/>
                <a:cs typeface="Trebuchet MS"/>
              </a:rPr>
              <a:t>retribuïts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tenir </a:t>
            </a:r>
            <a:r>
              <a:rPr dirty="0" sz="1000" spc="-20">
                <a:latin typeface="Trebuchet MS"/>
                <a:cs typeface="Trebuchet MS"/>
              </a:rPr>
              <a:t>cura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fills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5">
                <a:latin typeface="Trebuchet MS"/>
                <a:cs typeface="Trebuchet MS"/>
              </a:rPr>
              <a:t>filles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45">
                <a:latin typeface="Trebuchet MS"/>
                <a:cs typeface="Trebuchet MS"/>
              </a:rPr>
              <a:t>familiars, </a:t>
            </a:r>
            <a:r>
              <a:rPr dirty="0" sz="1000" spc="-35">
                <a:latin typeface="Trebuchet MS"/>
                <a:cs typeface="Trebuchet MS"/>
              </a:rPr>
              <a:t>jornades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laborals </a:t>
            </a:r>
            <a:r>
              <a:rPr dirty="0" sz="1000" spc="-30">
                <a:latin typeface="Trebuchet MS"/>
                <a:cs typeface="Trebuchet MS"/>
              </a:rPr>
              <a:t>continuades,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reducció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jornada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graciable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jornada</a:t>
            </a:r>
            <a:r>
              <a:rPr dirty="0" sz="1000" spc="-35">
                <a:latin typeface="Trebuchet MS"/>
                <a:cs typeface="Trebuchet MS"/>
              </a:rPr>
              <a:t> intensiva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alguns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dies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l’any,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elecció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centre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base/zona,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torns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específics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facilitar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conciliació,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3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000" spc="-80" b="1">
                <a:latin typeface="Tahoma"/>
                <a:cs typeface="Tahoma"/>
              </a:rPr>
              <a:t>Ajuts</a:t>
            </a:r>
            <a:r>
              <a:rPr dirty="0" sz="1000" spc="10" b="1">
                <a:latin typeface="Tahoma"/>
                <a:cs typeface="Tahoma"/>
              </a:rPr>
              <a:t> </a:t>
            </a:r>
            <a:r>
              <a:rPr dirty="0" sz="1000" spc="-80" b="1">
                <a:latin typeface="Tahoma"/>
                <a:cs typeface="Tahoma"/>
              </a:rPr>
              <a:t>econòmics</a:t>
            </a:r>
            <a:endParaRPr sz="10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565"/>
              </a:spcBef>
            </a:pPr>
            <a:r>
              <a:rPr dirty="0" sz="1000" spc="25">
                <a:latin typeface="Trebuchet MS"/>
                <a:cs typeface="Trebuchet MS"/>
              </a:rPr>
              <a:t>Es </a:t>
            </a:r>
            <a:r>
              <a:rPr dirty="0" sz="1000" spc="-10">
                <a:latin typeface="Trebuchet MS"/>
                <a:cs typeface="Trebuchet MS"/>
              </a:rPr>
              <a:t>disposa </a:t>
            </a:r>
            <a:r>
              <a:rPr dirty="0" sz="1000" spc="-45">
                <a:latin typeface="Trebuchet MS"/>
                <a:cs typeface="Trebuchet MS"/>
              </a:rPr>
              <a:t>d’avantatges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50">
                <a:latin typeface="Trebuchet MS"/>
                <a:cs typeface="Trebuchet MS"/>
              </a:rPr>
              <a:t>ajuts </a:t>
            </a:r>
            <a:r>
              <a:rPr dirty="0" sz="1000" spc="-15">
                <a:latin typeface="Trebuchet MS"/>
                <a:cs typeface="Trebuchet MS"/>
              </a:rPr>
              <a:t>econòmics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natalici, </a:t>
            </a:r>
            <a:r>
              <a:rPr dirty="0" sz="1000" spc="-20">
                <a:latin typeface="Trebuchet MS"/>
                <a:cs typeface="Trebuchet MS"/>
              </a:rPr>
              <a:t>escolars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5">
                <a:latin typeface="Trebuchet MS"/>
                <a:cs typeface="Trebuchet MS"/>
              </a:rPr>
              <a:t>fills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55">
                <a:latin typeface="Trebuchet MS"/>
                <a:cs typeface="Trebuchet MS"/>
              </a:rPr>
              <a:t>filles 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discapacitats, </a:t>
            </a:r>
            <a:r>
              <a:rPr dirty="0" sz="1000" spc="-20">
                <a:latin typeface="Trebuchet MS"/>
                <a:cs typeface="Trebuchet MS"/>
              </a:rPr>
              <a:t>dies </a:t>
            </a:r>
            <a:r>
              <a:rPr dirty="0" sz="1000" spc="-25">
                <a:latin typeface="Trebuchet MS"/>
                <a:cs typeface="Trebuchet MS"/>
              </a:rPr>
              <a:t>de permís </a:t>
            </a:r>
            <a:r>
              <a:rPr dirty="0" sz="1000" spc="-5">
                <a:latin typeface="Trebuchet MS"/>
                <a:cs typeface="Trebuchet MS"/>
              </a:rPr>
              <a:t>sense </a:t>
            </a:r>
            <a:r>
              <a:rPr dirty="0" sz="1000" spc="-30">
                <a:latin typeface="Trebuchet MS"/>
                <a:cs typeface="Trebuchet MS"/>
              </a:rPr>
              <a:t>remunerar (a </a:t>
            </a:r>
            <a:r>
              <a:rPr dirty="0" sz="1000" spc="-10">
                <a:latin typeface="Trebuchet MS"/>
                <a:cs typeface="Trebuchet MS"/>
              </a:rPr>
              <a:t>banda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20">
                <a:latin typeface="Trebuchet MS"/>
                <a:cs typeface="Trebuchet MS"/>
              </a:rPr>
              <a:t>dies d’assumptes </a:t>
            </a:r>
            <a:r>
              <a:rPr dirty="0" sz="1000" spc="-25">
                <a:latin typeface="Trebuchet MS"/>
                <a:cs typeface="Trebuchet MS"/>
              </a:rPr>
              <a:t>personals), </a:t>
            </a:r>
            <a:r>
              <a:rPr dirty="0" sz="1000" spc="-20">
                <a:latin typeface="Trebuchet MS"/>
                <a:cs typeface="Trebuchet MS"/>
              </a:rPr>
              <a:t>com- 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plement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5">
                <a:latin typeface="Trebuchet MS"/>
                <a:cs typeface="Trebuchet MS"/>
              </a:rPr>
              <a:t>malaltia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30">
                <a:latin typeface="Trebuchet MS"/>
                <a:cs typeface="Trebuchet MS"/>
              </a:rPr>
              <a:t>accident </a:t>
            </a:r>
            <a:r>
              <a:rPr dirty="0" sz="1000" spc="65">
                <a:latin typeface="Trebuchet MS"/>
                <a:cs typeface="Trebuchet MS"/>
              </a:rPr>
              <a:t>(100% </a:t>
            </a:r>
            <a:r>
              <a:rPr dirty="0" sz="1000" spc="-45">
                <a:latin typeface="Trebuchet MS"/>
                <a:cs typeface="Trebuchet MS"/>
              </a:rPr>
              <a:t>salari), </a:t>
            </a:r>
            <a:r>
              <a:rPr dirty="0" sz="1000" spc="-10">
                <a:latin typeface="Trebuchet MS"/>
                <a:cs typeface="Trebuchet MS"/>
              </a:rPr>
              <a:t>assegurança </a:t>
            </a:r>
            <a:r>
              <a:rPr dirty="0" sz="1000" spc="-45">
                <a:latin typeface="Trebuchet MS"/>
                <a:cs typeface="Trebuchet MS"/>
              </a:rPr>
              <a:t>d’accident, </a:t>
            </a:r>
            <a:r>
              <a:rPr dirty="0" sz="1000" spc="-20">
                <a:latin typeface="Trebuchet MS"/>
                <a:cs typeface="Trebuchet MS"/>
              </a:rPr>
              <a:t>fons </a:t>
            </a:r>
            <a:r>
              <a:rPr dirty="0" sz="1000" spc="-50">
                <a:latin typeface="Trebuchet MS"/>
                <a:cs typeface="Trebuchet MS"/>
              </a:rPr>
              <a:t>d’ajuda </a:t>
            </a:r>
            <a:r>
              <a:rPr dirty="0" sz="1000" spc="-30">
                <a:latin typeface="Trebuchet MS"/>
                <a:cs typeface="Trebuchet MS"/>
              </a:rPr>
              <a:t>econòmica,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bestretes,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bonificació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aparcaments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xarxa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50%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rotació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114">
                <a:latin typeface="Trebuchet MS"/>
                <a:cs typeface="Trebuchet MS"/>
              </a:rPr>
              <a:t>35%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5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abonaments,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detall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commemoratiu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50">
                <a:latin typeface="Trebuchet MS"/>
                <a:cs typeface="Trebuchet MS"/>
              </a:rPr>
              <a:t> al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50">
                <a:latin typeface="Trebuchet MS"/>
                <a:cs typeface="Trebuchet MS"/>
              </a:rPr>
              <a:t> jubila </a:t>
            </a:r>
            <a:r>
              <a:rPr dirty="0" sz="1000" spc="-45">
                <a:latin typeface="Trebuchet MS"/>
                <a:cs typeface="Trebuchet MS"/>
              </a:rPr>
              <a:t>directament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65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anys,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descomptes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ofertes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puntuals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Portal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55">
                <a:latin typeface="Trebuchet MS"/>
                <a:cs typeface="Trebuchet MS"/>
              </a:rPr>
              <a:t>l’Empleat.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personal </a:t>
            </a:r>
            <a:r>
              <a:rPr dirty="0" sz="1000" spc="-75">
                <a:latin typeface="Trebuchet MS"/>
                <a:cs typeface="Trebuchet MS"/>
              </a:rPr>
              <a:t>fix</a:t>
            </a:r>
            <a:r>
              <a:rPr dirty="0" sz="1000" spc="-25">
                <a:latin typeface="Trebuchet MS"/>
                <a:cs typeface="Trebuchet MS"/>
              </a:rPr>
              <a:t> de </a:t>
            </a:r>
            <a:r>
              <a:rPr dirty="0" sz="1000" spc="-45">
                <a:latin typeface="Trebuchet MS"/>
                <a:cs typeface="Trebuchet MS"/>
              </a:rPr>
              <a:t>l’empresa,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0">
                <a:latin typeface="Trebuchet MS"/>
                <a:cs typeface="Trebuchet MS"/>
              </a:rPr>
              <a:t> abona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95">
                <a:latin typeface="Trebuchet MS"/>
                <a:cs typeface="Trebuchet MS"/>
              </a:rPr>
              <a:t>100%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pòlissa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bàsica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salut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5">
                <a:latin typeface="Trebuchet MS"/>
                <a:cs typeface="Trebuchet MS"/>
              </a:rPr>
              <a:t> inclou </a:t>
            </a:r>
            <a:r>
              <a:rPr dirty="0" sz="1000" spc="-40">
                <a:latin typeface="Trebuchet MS"/>
                <a:cs typeface="Trebuchet MS"/>
              </a:rPr>
              <a:t>visites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proves </a:t>
            </a:r>
            <a:r>
              <a:rPr dirty="0" sz="1000" spc="-35">
                <a:latin typeface="Trebuchet MS"/>
                <a:cs typeface="Trebuchet MS"/>
              </a:rPr>
              <a:t>radiològiques. </a:t>
            </a:r>
            <a:r>
              <a:rPr dirty="0" sz="1000" spc="20">
                <a:latin typeface="Trebuchet MS"/>
                <a:cs typeface="Trebuchet MS"/>
              </a:rPr>
              <a:t>A </a:t>
            </a:r>
            <a:r>
              <a:rPr dirty="0" sz="1000" spc="-25">
                <a:latin typeface="Trebuchet MS"/>
                <a:cs typeface="Trebuchet MS"/>
              </a:rPr>
              <a:t>més, </a:t>
            </a:r>
            <a:r>
              <a:rPr dirty="0" sz="1000" spc="-60">
                <a:latin typeface="Trebuchet MS"/>
                <a:cs typeface="Trebuchet MS"/>
              </a:rPr>
              <a:t>s’ofereix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65">
                <a:latin typeface="Trebuchet MS"/>
                <a:cs typeface="Trebuchet MS"/>
              </a:rPr>
              <a:t>fer </a:t>
            </a:r>
            <a:r>
              <a:rPr dirty="0" sz="1000" spc="-50">
                <a:latin typeface="Trebuchet MS"/>
                <a:cs typeface="Trebuchet MS"/>
              </a:rPr>
              <a:t>l’ampliació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pòlissa </a:t>
            </a:r>
            <a:r>
              <a:rPr dirty="0" sz="1000" spc="-40">
                <a:latin typeface="Trebuchet MS"/>
                <a:cs typeface="Trebuchet MS"/>
              </a:rPr>
              <a:t>completa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40">
                <a:latin typeface="Trebuchet MS"/>
                <a:cs typeface="Trebuchet MS"/>
              </a:rPr>
              <a:t>incorporar-hi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5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família.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que,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seva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salut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lloc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treball,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necessita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material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ortopèdic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calçat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especial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rep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una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compensació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part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indefinit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85">
                <a:latin typeface="Trebuchet MS"/>
                <a:cs typeface="Trebuchet MS"/>
              </a:rPr>
              <a:t>té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6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possibilitat</a:t>
            </a:r>
            <a:r>
              <a:rPr dirty="0" sz="1000" spc="-6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d’adherir-se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pensions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sistema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d’ocupació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0">
                <a:latin typeface="Trebuchet MS"/>
                <a:cs typeface="Trebuchet MS"/>
              </a:rPr>
              <a:t>BSM.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143195" y="10220242"/>
            <a:ext cx="126365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42669" algn="l"/>
              </a:tabLst>
            </a:pPr>
            <a:r>
              <a:rPr dirty="0" baseline="3086" sz="1350" spc="3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401-2,</a:t>
            </a:r>
            <a:r>
              <a:rPr dirty="0" baseline="3086" sz="1350" spc="-37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baseline="3086" sz="1350" spc="22">
                <a:solidFill>
                  <a:srgbClr val="878787"/>
                </a:solidFill>
                <a:latin typeface="Trebuchet MS"/>
                <a:cs typeface="Trebuchet MS"/>
              </a:rPr>
              <a:t>401-3</a:t>
            </a:r>
            <a:r>
              <a:rPr dirty="0" baseline="3086" sz="1350">
                <a:solidFill>
                  <a:srgbClr val="878787"/>
                </a:solidFill>
                <a:latin typeface="Trebuchet MS"/>
                <a:cs typeface="Trebuchet MS"/>
              </a:rPr>
              <a:t>	</a:t>
            </a: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r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95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6" name="object 6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27300" y="1391994"/>
            <a:ext cx="6506209" cy="48983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100"/>
              </a:spcBef>
            </a:pPr>
            <a:r>
              <a:rPr dirty="0" sz="1000" spc="-30">
                <a:latin typeface="Trebuchet MS"/>
                <a:cs typeface="Trebuchet MS"/>
              </a:rPr>
              <a:t>El</a:t>
            </a:r>
            <a:r>
              <a:rPr dirty="0" sz="1000" spc="-25">
                <a:latin typeface="Trebuchet MS"/>
                <a:cs typeface="Trebuchet MS"/>
              </a:rPr>
              <a:t> personal de conveni de </a:t>
            </a:r>
            <a:r>
              <a:rPr dirty="0" sz="1000" spc="95">
                <a:latin typeface="Trebuchet MS"/>
                <a:cs typeface="Trebuchet MS"/>
              </a:rPr>
              <a:t>BSM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disposa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>
                <a:latin typeface="Trebuchet MS"/>
                <a:cs typeface="Trebuchet MS"/>
              </a:rPr>
              <a:t>Preus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especials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abonaments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aparcaments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xarxa.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114">
                <a:latin typeface="Trebuchet MS"/>
                <a:cs typeface="Trebuchet MS"/>
              </a:rPr>
              <a:t>50%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descompte</a:t>
            </a:r>
            <a:r>
              <a:rPr dirty="0" sz="1000" spc="-20">
                <a:latin typeface="Trebuchet MS"/>
                <a:cs typeface="Trebuchet MS"/>
              </a:rPr>
              <a:t> en </a:t>
            </a:r>
            <a:r>
              <a:rPr dirty="0" sz="1000" spc="-25">
                <a:latin typeface="Trebuchet MS"/>
                <a:cs typeface="Trebuchet MS"/>
              </a:rPr>
              <a:t>aparcaments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rotació</a:t>
            </a:r>
            <a:r>
              <a:rPr dirty="0" sz="1000" spc="-20">
                <a:latin typeface="Trebuchet MS"/>
                <a:cs typeface="Trebuchet MS"/>
              </a:rPr>
              <a:t> als </a:t>
            </a:r>
            <a:r>
              <a:rPr dirty="0" sz="1000" spc="-25">
                <a:latin typeface="Trebuchet MS"/>
                <a:cs typeface="Trebuchet MS"/>
              </a:rPr>
              <a:t>aparcaments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xarxa.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20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10">
                <a:latin typeface="Trebuchet MS"/>
                <a:cs typeface="Trebuchet MS"/>
              </a:rPr>
              <a:t>Fons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d’activitats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recreatives.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20">
                <a:latin typeface="Trebuchet MS"/>
                <a:cs typeface="Trebuchet MS"/>
              </a:rPr>
              <a:t>Renovació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carnet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conduir.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20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25">
                <a:latin typeface="Trebuchet MS"/>
                <a:cs typeface="Trebuchet MS"/>
              </a:rPr>
              <a:t>Menjador subvencionat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personal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5">
                <a:latin typeface="Trebuchet MS"/>
                <a:cs typeface="Trebuchet MS"/>
              </a:rPr>
              <a:t>l’Anella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Olímpica.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rebuchet MS"/>
              <a:buChar char="•"/>
            </a:pPr>
            <a:endParaRPr sz="85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000" spc="-3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Zoo </a:t>
            </a:r>
            <a:r>
              <a:rPr dirty="0" sz="1000" spc="-10">
                <a:latin typeface="Trebuchet MS"/>
                <a:cs typeface="Trebuchet MS"/>
              </a:rPr>
              <a:t>disposa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conveni </a:t>
            </a:r>
            <a:r>
              <a:rPr dirty="0" sz="1000" spc="-40">
                <a:latin typeface="Trebuchet MS"/>
                <a:cs typeface="Trebuchet MS"/>
              </a:rPr>
              <a:t>del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següent:</a:t>
            </a:r>
            <a:endParaRPr sz="1000">
              <a:latin typeface="Trebuchet MS"/>
              <a:cs typeface="Trebuchet MS"/>
            </a:endParaRPr>
          </a:p>
          <a:p>
            <a:pPr marL="1704339" marR="5080" indent="-252095">
              <a:lnSpc>
                <a:spcPct val="112500"/>
              </a:lnSpc>
              <a:spcBef>
                <a:spcPts val="570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10">
                <a:latin typeface="Trebuchet MS"/>
                <a:cs typeface="Trebuchet MS"/>
              </a:rPr>
              <a:t>Reducció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jornada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graciable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dues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hores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24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desembre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el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31</a:t>
            </a:r>
            <a:r>
              <a:rPr dirty="0" sz="1000" spc="4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desembre</a:t>
            </a:r>
            <a:r>
              <a:rPr dirty="0" sz="1000" spc="4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final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jornada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14.00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hores.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10">
                <a:latin typeface="Trebuchet MS"/>
                <a:cs typeface="Trebuchet MS"/>
              </a:rPr>
              <a:t>Casals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d’estiu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Zoo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fills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filles</a:t>
            </a:r>
            <a:r>
              <a:rPr dirty="0" sz="1000" spc="-25">
                <a:latin typeface="Trebuchet MS"/>
                <a:cs typeface="Trebuchet MS"/>
              </a:rPr>
              <a:t>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plantilla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25">
                <a:latin typeface="Trebuchet MS"/>
                <a:cs typeface="Trebuchet MS"/>
              </a:rPr>
              <a:t>Abonament de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colònies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d’estiu.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20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50">
                <a:latin typeface="Trebuchet MS"/>
                <a:cs typeface="Trebuchet MS"/>
              </a:rPr>
              <a:t>Gratificació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casament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o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naixement.</a:t>
            </a:r>
            <a:endParaRPr sz="1000">
              <a:latin typeface="Trebuchet MS"/>
              <a:cs typeface="Trebuchet MS"/>
            </a:endParaRPr>
          </a:p>
          <a:p>
            <a:pPr marL="1704339" indent="-252729">
              <a:lnSpc>
                <a:spcPct val="100000"/>
              </a:lnSpc>
              <a:spcBef>
                <a:spcPts val="715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30">
                <a:latin typeface="Trebuchet MS"/>
                <a:cs typeface="Trebuchet MS"/>
              </a:rPr>
              <a:t>Ajuda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ulleres,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plantilles,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etc.</a:t>
            </a:r>
            <a:endParaRPr sz="1000">
              <a:latin typeface="Trebuchet MS"/>
              <a:cs typeface="Trebuchet MS"/>
            </a:endParaRPr>
          </a:p>
          <a:p>
            <a:pPr marL="1704339" marR="5080" indent="-252095">
              <a:lnSpc>
                <a:spcPct val="112500"/>
              </a:lnSpc>
              <a:spcBef>
                <a:spcPts val="570"/>
              </a:spcBef>
              <a:buChar char="•"/>
              <a:tabLst>
                <a:tab pos="1704339" algn="l"/>
                <a:tab pos="1704975" algn="l"/>
              </a:tabLst>
            </a:pPr>
            <a:r>
              <a:rPr dirty="0" sz="1000" spc="-15">
                <a:latin typeface="Trebuchet MS"/>
                <a:cs typeface="Trebuchet MS"/>
              </a:rPr>
              <a:t>Permís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60">
                <a:latin typeface="Trebuchet MS"/>
                <a:cs typeface="Trebuchet MS"/>
              </a:rPr>
              <a:t>retribuït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setmana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personal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faci</a:t>
            </a:r>
            <a:r>
              <a:rPr dirty="0" sz="1000" spc="120">
                <a:latin typeface="Trebuchet MS"/>
                <a:cs typeface="Trebuchet MS"/>
              </a:rPr>
              <a:t> </a:t>
            </a:r>
            <a:r>
              <a:rPr dirty="0" sz="1000" spc="30">
                <a:latin typeface="Trebuchet MS"/>
                <a:cs typeface="Trebuchet MS"/>
              </a:rPr>
              <a:t>25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anys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continuats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treballa</a:t>
            </a:r>
            <a:r>
              <a:rPr dirty="0" sz="1000" spc="114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8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l’empresa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ajut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viatge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d’estudi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formació</a:t>
            </a:r>
            <a:r>
              <a:rPr dirty="0" sz="1000" spc="-20">
                <a:latin typeface="Trebuchet MS"/>
                <a:cs typeface="Trebuchet MS"/>
              </a:rPr>
              <a:t> sempre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que</a:t>
            </a:r>
            <a:r>
              <a:rPr dirty="0" sz="1000" spc="-20">
                <a:latin typeface="Trebuchet MS"/>
                <a:cs typeface="Trebuchet MS"/>
              </a:rPr>
              <a:t> sigui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útil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l’empresa.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5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000" spc="20">
                <a:latin typeface="Trebuchet MS"/>
                <a:cs typeface="Trebuchet MS"/>
              </a:rPr>
              <a:t>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més,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disposa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">
                <a:latin typeface="Trebuchet MS"/>
                <a:cs typeface="Trebuchet MS"/>
              </a:rPr>
              <a:t>més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d’una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vintena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serveis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diferents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preus</a:t>
            </a:r>
            <a:r>
              <a:rPr dirty="0" sz="1000" spc="-7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especials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per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75">
                <a:latin typeface="Trebuchet MS"/>
                <a:cs typeface="Trebuchet MS"/>
              </a:rPr>
              <a:t>tota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8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plantilla.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350">
              <a:latin typeface="Trebuchet MS"/>
              <a:cs typeface="Trebuchet MS"/>
            </a:endParaRPr>
          </a:p>
          <a:p>
            <a:pPr marL="1092200">
              <a:lnSpc>
                <a:spcPct val="100000"/>
              </a:lnSpc>
            </a:pPr>
            <a:r>
              <a:rPr dirty="0" sz="1150" spc="-50" b="1">
                <a:latin typeface="Tahoma"/>
                <a:cs typeface="Tahoma"/>
              </a:rPr>
              <a:t>Permís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per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5" b="1">
                <a:latin typeface="Tahoma"/>
                <a:cs typeface="Tahoma"/>
              </a:rPr>
              <a:t>paternitat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i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55" b="1">
                <a:latin typeface="Tahoma"/>
                <a:cs typeface="Tahoma"/>
              </a:rPr>
              <a:t>permís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per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50" b="1">
                <a:latin typeface="Tahoma"/>
                <a:cs typeface="Tahoma"/>
              </a:rPr>
              <a:t>maternitat</a:t>
            </a:r>
            <a:endParaRPr sz="115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Informació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4" b="1">
                <a:solidFill>
                  <a:srgbClr val="706F6F"/>
                </a:solidFill>
                <a:latin typeface="Tahoma"/>
                <a:cs typeface="Tahoma"/>
              </a:rPr>
              <a:t>maternitat/paternitat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401-3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6456545"/>
          <a:ext cx="6480175" cy="3335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73475"/>
                <a:gridCol w="862964"/>
                <a:gridCol w="972185"/>
                <a:gridCol w="972185"/>
              </a:tblGrid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Descripció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d'homes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tenen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dret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acollir-se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permís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d'homes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s'han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acollit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permís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l'any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02853">
                <a:tc>
                  <a:txBody>
                    <a:bodyPr/>
                    <a:lstStyle/>
                    <a:p>
                      <a:pPr marL="57150" marR="254635">
                        <a:lnSpc>
                          <a:spcPts val="900"/>
                        </a:lnSpc>
                        <a:spcBef>
                          <a:spcPts val="31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d'homes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tornat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ocupar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mateix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lloc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després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del </a:t>
                      </a:r>
                      <a:r>
                        <a:rPr dirty="0" sz="800" spc="-2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permís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3937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63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63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863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d'homes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continuen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l'organització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12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mesos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després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axa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retorn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feina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d'homes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(%)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axa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retenció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d'homes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(%)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tenen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dret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acollir-se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15">
                          <a:latin typeface="Trebuchet MS"/>
                          <a:cs typeface="Trebuchet MS"/>
                        </a:rPr>
                        <a:t>s'han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acollit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baixa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durant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l'any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han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tornat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ocupar 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el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mateix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lloc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treball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rere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baixa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Nombre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de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dones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que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continuen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l'organització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25">
                          <a:latin typeface="Trebuchet MS"/>
                          <a:cs typeface="Trebuchet MS"/>
                        </a:rPr>
                        <a:t>12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">
                          <a:latin typeface="Trebuchet MS"/>
                          <a:cs typeface="Trebuchet MS"/>
                        </a:rPr>
                        <a:t>mesos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després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axa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retorn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la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feina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dones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(%)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84,00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83,00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91,00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axa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retenció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dones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(%)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89,00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0734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100,00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338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91,00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06943"/>
            <a:ext cx="5426075" cy="257937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90"/>
              </a:spcBef>
            </a:pPr>
            <a:r>
              <a:rPr dirty="0" sz="1400" spc="-20" b="1">
                <a:latin typeface="Tahoma"/>
                <a:cs typeface="Tahoma"/>
              </a:rPr>
              <a:t>Ocupació</a:t>
            </a:r>
            <a:endParaRPr sz="1400">
              <a:latin typeface="Tahoma"/>
              <a:cs typeface="Tahoma"/>
            </a:endParaRPr>
          </a:p>
          <a:p>
            <a:pPr algn="just" marL="12700" marR="5080">
              <a:lnSpc>
                <a:spcPct val="112500"/>
              </a:lnSpc>
              <a:spcBef>
                <a:spcPts val="484"/>
              </a:spcBef>
            </a:pPr>
            <a:r>
              <a:rPr dirty="0" sz="1000" spc="-40">
                <a:latin typeface="Trebuchet MS"/>
                <a:cs typeface="Trebuchet MS"/>
              </a:rPr>
              <a:t>L’ocupació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30">
                <a:latin typeface="Trebuchet MS"/>
                <a:cs typeface="Trebuchet MS"/>
              </a:rPr>
              <a:t>aspecte </a:t>
            </a:r>
            <a:r>
              <a:rPr dirty="0" sz="1000" spc="-55">
                <a:latin typeface="Trebuchet MS"/>
                <a:cs typeface="Trebuchet MS"/>
              </a:rPr>
              <a:t>material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BSM;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0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15">
                <a:latin typeface="Trebuchet MS"/>
                <a:cs typeface="Trebuchet MS"/>
              </a:rPr>
              <a:t>Persones, </a:t>
            </a:r>
            <a:r>
              <a:rPr dirty="0" sz="1000" spc="-35">
                <a:latin typeface="Trebuchet MS"/>
                <a:cs typeface="Trebuchet MS"/>
              </a:rPr>
              <a:t>Organització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55">
                <a:latin typeface="Trebuchet MS"/>
                <a:cs typeface="Trebuchet MS"/>
              </a:rPr>
              <a:t>RSC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40">
                <a:latin typeface="Trebuchet MS"/>
                <a:cs typeface="Trebuchet MS"/>
              </a:rPr>
              <a:t>gestiona.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35">
                <a:latin typeface="Trebuchet MS"/>
                <a:cs typeface="Trebuchet MS"/>
              </a:rPr>
              <a:t>moment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15">
                <a:latin typeface="Trebuchet MS"/>
                <a:cs typeface="Trebuchet MS"/>
              </a:rPr>
              <a:t>què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50">
                <a:latin typeface="Trebuchet MS"/>
                <a:cs typeface="Trebuchet MS"/>
              </a:rPr>
              <a:t>detecta la </a:t>
            </a:r>
            <a:r>
              <a:rPr dirty="0" sz="1000" spc="-35">
                <a:latin typeface="Trebuchet MS"/>
                <a:cs typeface="Trebuchet MS"/>
              </a:rPr>
              <a:t>necessitat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cobrir </a:t>
            </a:r>
            <a:r>
              <a:rPr dirty="0" sz="1000" spc="-20">
                <a:latin typeface="Trebuchet MS"/>
                <a:cs typeface="Trebuchet MS"/>
              </a:rPr>
              <a:t>alguna </a:t>
            </a:r>
            <a:r>
              <a:rPr dirty="0" sz="1000" spc="-35">
                <a:latin typeface="Trebuchet MS"/>
                <a:cs typeface="Trebuchet MS"/>
              </a:rPr>
              <a:t>vacant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50">
                <a:latin typeface="Trebuchet MS"/>
                <a:cs typeface="Trebuchet MS"/>
              </a:rPr>
              <a:t>l’organització, </a:t>
            </a:r>
            <a:r>
              <a:rPr dirty="0" sz="1000" spc="-4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tant </a:t>
            </a:r>
            <a:r>
              <a:rPr dirty="0" sz="1000" spc="-15">
                <a:latin typeface="Trebuchet MS"/>
                <a:cs typeface="Trebuchet MS"/>
              </a:rPr>
              <a:t>si </a:t>
            </a:r>
            <a:r>
              <a:rPr dirty="0" sz="1000" spc="-5">
                <a:latin typeface="Trebuchet MS"/>
                <a:cs typeface="Trebuchet MS"/>
              </a:rPr>
              <a:t>és </a:t>
            </a:r>
            <a:r>
              <a:rPr dirty="0" sz="1000" spc="-35">
                <a:latin typeface="Trebuchet MS"/>
                <a:cs typeface="Trebuchet MS"/>
              </a:rPr>
              <a:t>per creació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45">
                <a:latin typeface="Trebuchet MS"/>
                <a:cs typeface="Trebuchet MS"/>
              </a:rPr>
              <a:t>l’augment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llocs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65">
                <a:latin typeface="Trebuchet MS"/>
                <a:cs typeface="Trebuchet MS"/>
              </a:rPr>
              <a:t>treball,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10">
                <a:latin typeface="Trebuchet MS"/>
                <a:cs typeface="Trebuchet MS"/>
              </a:rPr>
              <a:t>posa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35">
                <a:latin typeface="Trebuchet MS"/>
                <a:cs typeface="Trebuchet MS"/>
              </a:rPr>
              <a:t>marxa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0">
                <a:latin typeface="Trebuchet MS"/>
                <a:cs typeface="Trebuchet MS"/>
              </a:rPr>
              <a:t>procés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">
                <a:latin typeface="Trebuchet MS"/>
                <a:cs typeface="Trebuchet MS"/>
              </a:rPr>
              <a:t>concurs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promoció </a:t>
            </a:r>
            <a:r>
              <a:rPr dirty="0" sz="1000" spc="-45">
                <a:latin typeface="Trebuchet MS"/>
                <a:cs typeface="Trebuchet MS"/>
              </a:rPr>
              <a:t>interna </a:t>
            </a:r>
            <a:r>
              <a:rPr dirty="0" sz="1000" spc="-55">
                <a:latin typeface="Trebuchet MS"/>
                <a:cs typeface="Trebuchet MS"/>
              </a:rPr>
              <a:t>entre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-25">
                <a:latin typeface="Trebuchet MS"/>
                <a:cs typeface="Trebuchet MS"/>
              </a:rPr>
              <a:t>personal de </a:t>
            </a:r>
            <a:r>
              <a:rPr dirty="0" sz="1000" spc="-50">
                <a:latin typeface="Trebuchet MS"/>
                <a:cs typeface="Trebuchet MS"/>
              </a:rPr>
              <a:t>la plantilla </a:t>
            </a:r>
            <a:r>
              <a:rPr dirty="0" sz="1000" spc="-40">
                <a:latin typeface="Trebuchet MS"/>
                <a:cs typeface="Trebuchet MS"/>
              </a:rPr>
              <a:t>o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50">
                <a:latin typeface="Trebuchet MS"/>
                <a:cs typeface="Trebuchet MS"/>
              </a:rPr>
              <a:t>externes. </a:t>
            </a:r>
            <a:r>
              <a:rPr dirty="0" sz="1000" spc="-5">
                <a:latin typeface="Trebuchet MS"/>
                <a:cs typeface="Trebuchet MS"/>
              </a:rPr>
              <a:t>Les </a:t>
            </a:r>
            <a:r>
              <a:rPr dirty="0" sz="1000">
                <a:latin typeface="Trebuchet MS"/>
                <a:cs typeface="Trebuchet MS"/>
              </a:rPr>
              <a:t>bases </a:t>
            </a:r>
            <a:r>
              <a:rPr dirty="0" sz="1000" spc="-30">
                <a:latin typeface="Trebuchet MS"/>
                <a:cs typeface="Trebuchet MS"/>
              </a:rPr>
              <a:t>d’aquestes promo- 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cions </a:t>
            </a:r>
            <a:r>
              <a:rPr dirty="0" sz="1000">
                <a:latin typeface="Trebuchet MS"/>
                <a:cs typeface="Trebuchet MS"/>
              </a:rPr>
              <a:t>són </a:t>
            </a:r>
            <a:r>
              <a:rPr dirty="0" sz="1000" spc="-30">
                <a:latin typeface="Trebuchet MS"/>
                <a:cs typeface="Trebuchet MS"/>
              </a:rPr>
              <a:t>determinades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5">
                <a:latin typeface="Trebuchet MS"/>
                <a:cs typeface="Trebuchet MS"/>
              </a:rPr>
              <a:t>estudiades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direcció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l’empresa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50">
                <a:latin typeface="Trebuchet MS"/>
                <a:cs typeface="Trebuchet MS"/>
              </a:rPr>
              <a:t>la </a:t>
            </a:r>
            <a:r>
              <a:rPr dirty="0" sz="1000" spc="-35">
                <a:latin typeface="Trebuchet MS"/>
                <a:cs typeface="Trebuchet MS"/>
              </a:rPr>
              <a:t>representació </a:t>
            </a:r>
            <a:r>
              <a:rPr dirty="0" sz="1000" spc="-25">
                <a:latin typeface="Trebuchet MS"/>
                <a:cs typeface="Trebuchet MS"/>
              </a:rPr>
              <a:t>dels </a:t>
            </a:r>
            <a:r>
              <a:rPr dirty="0" sz="1000" spc="-40">
                <a:latin typeface="Trebuchet MS"/>
                <a:cs typeface="Trebuchet MS"/>
              </a:rPr>
              <a:t>treballadors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treballadores </a:t>
            </a:r>
            <a:r>
              <a:rPr dirty="0" sz="1000" spc="-20">
                <a:latin typeface="Trebuchet MS"/>
                <a:cs typeface="Trebuchet MS"/>
              </a:rPr>
              <a:t>en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la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comissió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formació.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40">
                <a:latin typeface="Trebuchet MS"/>
                <a:cs typeface="Trebuchet MS"/>
              </a:rPr>
              <a:t>Un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cop</a:t>
            </a:r>
            <a:r>
              <a:rPr dirty="0" sz="1000" spc="-35">
                <a:latin typeface="Trebuchet MS"/>
                <a:cs typeface="Trebuchet MS"/>
              </a:rPr>
              <a:t> constituïdes, </a:t>
            </a:r>
            <a:r>
              <a:rPr dirty="0" sz="1000" spc="-5">
                <a:latin typeface="Trebuchet MS"/>
                <a:cs typeface="Trebuchet MS"/>
              </a:rPr>
              <a:t>es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fan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públiques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els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5">
                <a:latin typeface="Trebuchet MS"/>
                <a:cs typeface="Trebuchet MS"/>
              </a:rPr>
              <a:t>canals </a:t>
            </a:r>
            <a:r>
              <a:rPr dirty="0" sz="1000" spc="-29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comunicació </a:t>
            </a:r>
            <a:r>
              <a:rPr dirty="0" sz="1000" spc="-50">
                <a:latin typeface="Trebuchet MS"/>
                <a:cs typeface="Trebuchet MS"/>
              </a:rPr>
              <a:t>interna. </a:t>
            </a:r>
            <a:r>
              <a:rPr dirty="0" sz="1000" spc="15">
                <a:latin typeface="Trebuchet MS"/>
                <a:cs typeface="Trebuchet MS"/>
              </a:rPr>
              <a:t>En </a:t>
            </a:r>
            <a:r>
              <a:rPr dirty="0" sz="1000" spc="-60">
                <a:latin typeface="Trebuchet MS"/>
                <a:cs typeface="Trebuchet MS"/>
              </a:rPr>
              <a:t>el </a:t>
            </a:r>
            <a:r>
              <a:rPr dirty="0" sz="1000" spc="5">
                <a:latin typeface="Trebuchet MS"/>
                <a:cs typeface="Trebuchet MS"/>
              </a:rPr>
              <a:t>cas </a:t>
            </a:r>
            <a:r>
              <a:rPr dirty="0" sz="1000" spc="-15">
                <a:latin typeface="Trebuchet MS"/>
                <a:cs typeface="Trebuchet MS"/>
              </a:rPr>
              <a:t>que no </a:t>
            </a:r>
            <a:r>
              <a:rPr dirty="0" sz="1000" spc="-20">
                <a:latin typeface="Trebuchet MS"/>
                <a:cs typeface="Trebuchet MS"/>
              </a:rPr>
              <a:t>sigui possible </a:t>
            </a:r>
            <a:r>
              <a:rPr dirty="0" sz="1000" spc="-35">
                <a:latin typeface="Trebuchet MS"/>
                <a:cs typeface="Trebuchet MS"/>
              </a:rPr>
              <a:t>cobrir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vacants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55">
                <a:latin typeface="Trebuchet MS"/>
                <a:cs typeface="Trebuchet MS"/>
              </a:rPr>
              <a:t>intern,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duen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terme</a:t>
            </a:r>
            <a:r>
              <a:rPr dirty="0" sz="1000" spc="-20">
                <a:latin typeface="Trebuchet MS"/>
                <a:cs typeface="Trebuchet MS"/>
              </a:rPr>
              <a:t> noves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contractacions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personal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mitjançant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">
                <a:latin typeface="Trebuchet MS"/>
                <a:cs typeface="Trebuchet MS"/>
              </a:rPr>
              <a:t>un</a:t>
            </a:r>
            <a:r>
              <a:rPr dirty="0" sz="1000" spc="-20">
                <a:latin typeface="Trebuchet MS"/>
                <a:cs typeface="Trebuchet MS"/>
              </a:rPr>
              <a:t> procés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obert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5">
                <a:latin typeface="Trebuchet MS"/>
                <a:cs typeface="Trebuchet MS"/>
              </a:rPr>
              <a:t>selecció.</a:t>
            </a:r>
            <a:endParaRPr sz="1000">
              <a:latin typeface="Trebuchet MS"/>
              <a:cs typeface="Trebuchet MS"/>
            </a:endParaRPr>
          </a:p>
          <a:p>
            <a:pPr algn="just" marL="12700" marR="5080">
              <a:lnSpc>
                <a:spcPct val="112500"/>
              </a:lnSpc>
              <a:spcBef>
                <a:spcPts val="855"/>
              </a:spcBef>
            </a:pPr>
            <a:r>
              <a:rPr dirty="0" sz="1000" spc="-20">
                <a:latin typeface="Trebuchet MS"/>
                <a:cs typeface="Trebuchet MS"/>
              </a:rPr>
              <a:t>Per </a:t>
            </a:r>
            <a:r>
              <a:rPr dirty="0" sz="1000" spc="-35">
                <a:latin typeface="Trebuchet MS"/>
                <a:cs typeface="Trebuchet MS"/>
              </a:rPr>
              <a:t>avaluar </a:t>
            </a:r>
            <a:r>
              <a:rPr dirty="0" sz="1000" spc="-55">
                <a:latin typeface="Trebuchet MS"/>
                <a:cs typeface="Trebuchet MS"/>
              </a:rPr>
              <a:t>l’eficàcia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50">
                <a:latin typeface="Trebuchet MS"/>
                <a:cs typeface="Trebuchet MS"/>
              </a:rPr>
              <a:t>l’enfocament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0">
                <a:latin typeface="Trebuchet MS"/>
                <a:cs typeface="Trebuchet MS"/>
              </a:rPr>
              <a:t>gestió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45">
                <a:latin typeface="Trebuchet MS"/>
                <a:cs typeface="Trebuchet MS"/>
              </a:rPr>
              <a:t>l’ocupació, </a:t>
            </a:r>
            <a:r>
              <a:rPr dirty="0" sz="1000" spc="-25">
                <a:latin typeface="Trebuchet MS"/>
                <a:cs typeface="Trebuchet MS"/>
              </a:rPr>
              <a:t>prenem </a:t>
            </a:r>
            <a:r>
              <a:rPr dirty="0" sz="1000" spc="-10">
                <a:latin typeface="Trebuchet MS"/>
                <a:cs typeface="Trebuchet MS"/>
              </a:rPr>
              <a:t>com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60">
                <a:latin typeface="Trebuchet MS"/>
                <a:cs typeface="Trebuchet MS"/>
              </a:rPr>
              <a:t>referent el </a:t>
            </a:r>
            <a:r>
              <a:rPr dirty="0" sz="1000" spc="-25">
                <a:latin typeface="Trebuchet MS"/>
                <a:cs typeface="Trebuchet MS"/>
              </a:rPr>
              <a:t>nombre 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vacants </a:t>
            </a:r>
            <a:r>
              <a:rPr dirty="0" sz="1000" spc="-35">
                <a:latin typeface="Trebuchet MS"/>
                <a:cs typeface="Trebuchet MS"/>
              </a:rPr>
              <a:t>respecte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25">
                <a:latin typeface="Trebuchet MS"/>
                <a:cs typeface="Trebuchet MS"/>
              </a:rPr>
              <a:t>nombre de </a:t>
            </a:r>
            <a:r>
              <a:rPr dirty="0" sz="1000" spc="-15">
                <a:latin typeface="Trebuchet MS"/>
                <a:cs typeface="Trebuchet MS"/>
              </a:rPr>
              <a:t>persones </a:t>
            </a:r>
            <a:r>
              <a:rPr dirty="0" sz="1000" spc="-25">
                <a:latin typeface="Trebuchet MS"/>
                <a:cs typeface="Trebuchet MS"/>
              </a:rPr>
              <a:t>seleccionades. </a:t>
            </a:r>
            <a:r>
              <a:rPr dirty="0" sz="1000" spc="-65">
                <a:latin typeface="Trebuchet MS"/>
                <a:cs typeface="Trebuchet MS"/>
              </a:rPr>
              <a:t>L’any </a:t>
            </a:r>
            <a:r>
              <a:rPr dirty="0" sz="1000" spc="30">
                <a:latin typeface="Trebuchet MS"/>
                <a:cs typeface="Trebuchet MS"/>
              </a:rPr>
              <a:t>2018 </a:t>
            </a:r>
            <a:r>
              <a:rPr dirty="0" sz="1000" spc="5">
                <a:latin typeface="Trebuchet MS"/>
                <a:cs typeface="Trebuchet MS"/>
              </a:rPr>
              <a:t>un </a:t>
            </a:r>
            <a:r>
              <a:rPr dirty="0" sz="1000" spc="-45">
                <a:latin typeface="Trebuchet MS"/>
                <a:cs typeface="Trebuchet MS"/>
              </a:rPr>
              <a:t>percentatge </a:t>
            </a:r>
            <a:r>
              <a:rPr dirty="0" sz="1000" spc="-60">
                <a:latin typeface="Trebuchet MS"/>
                <a:cs typeface="Trebuchet MS"/>
              </a:rPr>
              <a:t>elevat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 vacants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40">
                <a:latin typeface="Trebuchet MS"/>
                <a:cs typeface="Trebuchet MS"/>
              </a:rPr>
              <a:t>va </a:t>
            </a:r>
            <a:r>
              <a:rPr dirty="0" sz="1000" spc="-35">
                <a:latin typeface="Trebuchet MS"/>
                <a:cs typeface="Trebuchet MS"/>
              </a:rPr>
              <a:t>cobrir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55">
                <a:latin typeface="Trebuchet MS"/>
                <a:cs typeface="Trebuchet MS"/>
              </a:rPr>
              <a:t>intern, </a:t>
            </a:r>
            <a:r>
              <a:rPr dirty="0" sz="1000" spc="-65">
                <a:latin typeface="Trebuchet MS"/>
                <a:cs typeface="Trebuchet MS"/>
              </a:rPr>
              <a:t>i </a:t>
            </a:r>
            <a:r>
              <a:rPr dirty="0" sz="1000" spc="-30">
                <a:latin typeface="Trebuchet MS"/>
                <a:cs typeface="Trebuchet MS"/>
              </a:rPr>
              <a:t>les </a:t>
            </a:r>
            <a:r>
              <a:rPr dirty="0" sz="1000" spc="-25">
                <a:latin typeface="Trebuchet MS"/>
                <a:cs typeface="Trebuchet MS"/>
              </a:rPr>
              <a:t>vacants </a:t>
            </a:r>
            <a:r>
              <a:rPr dirty="0" sz="1000" spc="-15">
                <a:latin typeface="Trebuchet MS"/>
                <a:cs typeface="Trebuchet MS"/>
              </a:rPr>
              <a:t>que </a:t>
            </a:r>
            <a:r>
              <a:rPr dirty="0" sz="1000" spc="-5">
                <a:latin typeface="Trebuchet MS"/>
                <a:cs typeface="Trebuchet MS"/>
              </a:rPr>
              <a:t>es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60">
                <a:latin typeface="Trebuchet MS"/>
                <a:cs typeface="Trebuchet MS"/>
              </a:rPr>
              <a:t>oferir </a:t>
            </a:r>
            <a:r>
              <a:rPr dirty="0" sz="1000" spc="-50">
                <a:latin typeface="Trebuchet MS"/>
                <a:cs typeface="Trebuchet MS"/>
              </a:rPr>
              <a:t>al </a:t>
            </a:r>
            <a:r>
              <a:rPr dirty="0" sz="1000" spc="-40">
                <a:latin typeface="Trebuchet MS"/>
                <a:cs typeface="Trebuchet MS"/>
              </a:rPr>
              <a:t>mercat </a:t>
            </a:r>
            <a:r>
              <a:rPr dirty="0" sz="1000" spc="-45">
                <a:latin typeface="Trebuchet MS"/>
                <a:cs typeface="Trebuchet MS"/>
              </a:rPr>
              <a:t>laboral </a:t>
            </a:r>
            <a:r>
              <a:rPr dirty="0" sz="1000" spc="-55">
                <a:latin typeface="Trebuchet MS"/>
                <a:cs typeface="Trebuchet MS"/>
              </a:rPr>
              <a:t>extern </a:t>
            </a:r>
            <a:r>
              <a:rPr dirty="0" sz="1000" spc="-25">
                <a:latin typeface="Trebuchet MS"/>
                <a:cs typeface="Trebuchet MS"/>
              </a:rPr>
              <a:t>van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ser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cobertes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al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55">
                <a:latin typeface="Trebuchet MS"/>
                <a:cs typeface="Trebuchet MS"/>
              </a:rPr>
              <a:t>100%.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99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300" y="4290640"/>
            <a:ext cx="3331845" cy="4667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d’edat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0" b="1">
                <a:solidFill>
                  <a:srgbClr val="706F6F"/>
                </a:solidFill>
                <a:latin typeface="Tahoma"/>
                <a:cs typeface="Tahoma"/>
              </a:rPr>
              <a:t>d’antiguitat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0" b="1">
                <a:solidFill>
                  <a:srgbClr val="706F6F"/>
                </a:solidFill>
                <a:latin typeface="Tahoma"/>
                <a:cs typeface="Tahoma"/>
              </a:rPr>
              <a:t>mitja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95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540000" y="4988039"/>
          <a:ext cx="6485255" cy="328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2880"/>
                <a:gridCol w="857250"/>
                <a:gridCol w="906144"/>
                <a:gridCol w="857885"/>
                <a:gridCol w="906144"/>
                <a:gridCol w="750570"/>
                <a:gridCol w="751204"/>
              </a:tblGrid>
              <a:tr h="234001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Unitats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340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Edat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4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Antiguitat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3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Edat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298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4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Antiguitat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Edat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69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4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Antiguitat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41,56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6,65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40,98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4,61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41,17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5,26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399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47,68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48,22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12,98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48,00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13,77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47,39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10,22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52,10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13,55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50,93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12,72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36,03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8,17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44,29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42,04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12,97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45,01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44,56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44,70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16,24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Estacionament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regulat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45,94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15,19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47,74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47,11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16,00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45,12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9,48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48,18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10,48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46,65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9,98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49,08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16,94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51,10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22,46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50,89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21,88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43,88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16,46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51,21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14,54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48,76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15,18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Zoològic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42,34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11,92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44,47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14,32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43,43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13,15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2679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31,22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2,90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34,16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2069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5,92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5">
                          <a:latin typeface="Trebuchet MS"/>
                          <a:cs typeface="Trebuchet MS"/>
                        </a:rPr>
                        <a:t>32,61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4,32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5400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43,34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46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12,43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461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47,17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781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15,33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45,83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810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0" b="1">
                          <a:latin typeface="Tahoma"/>
                          <a:cs typeface="Tahoma"/>
                        </a:rPr>
                        <a:t>14,32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1607299" y="1367973"/>
            <a:ext cx="1528445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Mitjana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5" b="1">
                <a:solidFill>
                  <a:srgbClr val="706F6F"/>
                </a:solidFill>
                <a:latin typeface="Tahoma"/>
                <a:cs typeface="Tahoma"/>
              </a:rPr>
              <a:t>d’edat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60" b="1">
                <a:solidFill>
                  <a:srgbClr val="706F6F"/>
                </a:solidFill>
                <a:latin typeface="Tahoma"/>
                <a:cs typeface="Tahoma"/>
              </a:rPr>
              <a:t>lloc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405-1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99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19999" y="1866333"/>
          <a:ext cx="5400040" cy="328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10970"/>
                <a:gridCol w="1205230"/>
                <a:gridCol w="1391920"/>
                <a:gridCol w="1391920"/>
              </a:tblGrid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Unitats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90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2017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6388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2018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Estacionament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regulat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Estructura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Montjuïc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Zoològic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049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1722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34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14795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61023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46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2069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421460"/>
            <a:ext cx="6505575" cy="1771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92200">
              <a:lnSpc>
                <a:spcPct val="100000"/>
              </a:lnSpc>
              <a:spcBef>
                <a:spcPts val="100"/>
              </a:spcBef>
            </a:pPr>
            <a:r>
              <a:rPr dirty="0" sz="1150" spc="-35" b="1">
                <a:latin typeface="Tahoma"/>
                <a:cs typeface="Tahoma"/>
              </a:rPr>
              <a:t>Noves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contractacions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35" b="1">
                <a:latin typeface="Tahoma"/>
                <a:cs typeface="Tahoma"/>
              </a:rPr>
              <a:t>i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40" b="1">
                <a:latin typeface="Tahoma"/>
                <a:cs typeface="Tahoma"/>
              </a:rPr>
              <a:t>mobilitat</a:t>
            </a:r>
            <a:r>
              <a:rPr dirty="0" sz="1150" spc="-105" b="1">
                <a:latin typeface="Tahoma"/>
                <a:cs typeface="Tahoma"/>
              </a:rPr>
              <a:t> </a:t>
            </a:r>
            <a:r>
              <a:rPr dirty="0" sz="1150" spc="-50" b="1">
                <a:latin typeface="Tahoma"/>
                <a:cs typeface="Tahoma"/>
              </a:rPr>
              <a:t>interna</a:t>
            </a:r>
            <a:endParaRPr sz="1150">
              <a:latin typeface="Tahoma"/>
              <a:cs typeface="Tahoma"/>
            </a:endParaRPr>
          </a:p>
          <a:p>
            <a:pPr marL="1092200">
              <a:lnSpc>
                <a:spcPct val="100000"/>
              </a:lnSpc>
              <a:spcBef>
                <a:spcPts val="1010"/>
              </a:spcBef>
            </a:pPr>
            <a:r>
              <a:rPr dirty="0" sz="1150" spc="15">
                <a:latin typeface="Tahoma"/>
                <a:cs typeface="Tahoma"/>
              </a:rPr>
              <a:t>Selecció</a:t>
            </a:r>
            <a:endParaRPr sz="1150">
              <a:latin typeface="Tahoma"/>
              <a:cs typeface="Tahoma"/>
            </a:endParaRPr>
          </a:p>
          <a:p>
            <a:pPr algn="just" marL="1092200" marR="5080">
              <a:lnSpc>
                <a:spcPct val="112500"/>
              </a:lnSpc>
              <a:spcBef>
                <a:spcPts val="254"/>
              </a:spcBef>
            </a:pPr>
            <a:r>
              <a:rPr dirty="0" sz="1000" spc="-5">
                <a:latin typeface="Trebuchet MS"/>
                <a:cs typeface="Trebuchet MS"/>
              </a:rPr>
              <a:t>Els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30">
                <a:latin typeface="Trebuchet MS"/>
                <a:cs typeface="Trebuchet MS"/>
              </a:rPr>
              <a:t>selecció </a:t>
            </a:r>
            <a:r>
              <a:rPr dirty="0" sz="1000" spc="-15">
                <a:latin typeface="Trebuchet MS"/>
                <a:cs typeface="Trebuchet MS"/>
              </a:rPr>
              <a:t>desglossats </a:t>
            </a:r>
            <a:r>
              <a:rPr dirty="0" sz="1000" spc="-35">
                <a:latin typeface="Trebuchet MS"/>
                <a:cs typeface="Trebuchet MS"/>
              </a:rPr>
              <a:t>per gènere </a:t>
            </a:r>
            <a:r>
              <a:rPr dirty="0" sz="1000" spc="-20">
                <a:latin typeface="Trebuchet MS"/>
                <a:cs typeface="Trebuchet MS"/>
              </a:rPr>
              <a:t>corresponen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20">
                <a:latin typeface="Trebuchet MS"/>
                <a:cs typeface="Trebuchet MS"/>
              </a:rPr>
              <a:t>noves </a:t>
            </a:r>
            <a:r>
              <a:rPr dirty="0" sz="1000" spc="-30">
                <a:latin typeface="Trebuchet MS"/>
                <a:cs typeface="Trebuchet MS"/>
              </a:rPr>
              <a:t>incorporacions. Al </a:t>
            </a:r>
            <a:r>
              <a:rPr dirty="0" sz="1000" spc="-25">
                <a:latin typeface="Trebuchet MS"/>
                <a:cs typeface="Trebuchet MS"/>
              </a:rPr>
              <a:t>personal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amb </a:t>
            </a:r>
            <a:r>
              <a:rPr dirty="0" sz="1000" spc="-5">
                <a:latin typeface="Trebuchet MS"/>
                <a:cs typeface="Trebuchet MS"/>
              </a:rPr>
              <a:t>una </a:t>
            </a:r>
            <a:r>
              <a:rPr dirty="0" sz="1000" spc="-40">
                <a:latin typeface="Trebuchet MS"/>
                <a:cs typeface="Trebuchet MS"/>
              </a:rPr>
              <a:t>valoració </a:t>
            </a:r>
            <a:r>
              <a:rPr dirty="0" sz="1000" spc="-45">
                <a:latin typeface="Trebuchet MS"/>
                <a:cs typeface="Trebuchet MS"/>
              </a:rPr>
              <a:t>favorable </a:t>
            </a:r>
            <a:r>
              <a:rPr dirty="0" sz="1000" spc="-40">
                <a:latin typeface="Trebuchet MS"/>
                <a:cs typeface="Trebuchet MS"/>
              </a:rPr>
              <a:t>del </a:t>
            </a:r>
            <a:r>
              <a:rPr dirty="0" sz="1000" spc="-60">
                <a:latin typeface="Trebuchet MS"/>
                <a:cs typeface="Trebuchet MS"/>
              </a:rPr>
              <a:t>treball </a:t>
            </a:r>
            <a:r>
              <a:rPr dirty="0" sz="1000" spc="-55">
                <a:latin typeface="Trebuchet MS"/>
                <a:cs typeface="Trebuchet MS"/>
              </a:rPr>
              <a:t>efectuat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50">
                <a:latin typeface="Trebuchet MS"/>
                <a:cs typeface="Trebuchet MS"/>
              </a:rPr>
              <a:t>BSM, </a:t>
            </a:r>
            <a:r>
              <a:rPr dirty="0" sz="1000" spc="-60">
                <a:latin typeface="Trebuchet MS"/>
                <a:cs typeface="Trebuchet MS"/>
              </a:rPr>
              <a:t>se’l </a:t>
            </a:r>
            <a:r>
              <a:rPr dirty="0" sz="1000" spc="-85">
                <a:latin typeface="Trebuchet MS"/>
                <a:cs typeface="Trebuchet MS"/>
              </a:rPr>
              <a:t>té </a:t>
            </a:r>
            <a:r>
              <a:rPr dirty="0" sz="1000" spc="-20">
                <a:latin typeface="Trebuchet MS"/>
                <a:cs typeface="Trebuchet MS"/>
              </a:rPr>
              <a:t>en </a:t>
            </a:r>
            <a:r>
              <a:rPr dirty="0" sz="1000" spc="-25">
                <a:latin typeface="Trebuchet MS"/>
                <a:cs typeface="Trebuchet MS"/>
              </a:rPr>
              <a:t>consideració </a:t>
            </a:r>
            <a:r>
              <a:rPr dirty="0" sz="1000" spc="-35">
                <a:latin typeface="Trebuchet MS"/>
                <a:cs typeface="Trebuchet MS"/>
              </a:rPr>
              <a:t>per </a:t>
            </a:r>
            <a:r>
              <a:rPr dirty="0" sz="1000" spc="-30">
                <a:latin typeface="Trebuchet MS"/>
                <a:cs typeface="Trebuchet MS"/>
              </a:rPr>
              <a:t>a </a:t>
            </a:r>
            <a:r>
              <a:rPr dirty="0" sz="1000" spc="-10">
                <a:latin typeface="Trebuchet MS"/>
                <a:cs typeface="Trebuchet MS"/>
              </a:rPr>
              <a:t>processos </a:t>
            </a:r>
            <a:r>
              <a:rPr dirty="0" sz="1000" spc="-25">
                <a:latin typeface="Trebuchet MS"/>
                <a:cs typeface="Trebuchet MS"/>
              </a:rPr>
              <a:t>de 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selecció </a:t>
            </a:r>
            <a:r>
              <a:rPr dirty="0" sz="1000" spc="-45">
                <a:latin typeface="Trebuchet MS"/>
                <a:cs typeface="Trebuchet MS"/>
              </a:rPr>
              <a:t>futurs.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Distribució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de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80" b="1">
                <a:solidFill>
                  <a:srgbClr val="706F6F"/>
                </a:solidFill>
                <a:latin typeface="Tahoma"/>
                <a:cs typeface="Tahoma"/>
              </a:rPr>
              <a:t>les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5" b="1">
                <a:solidFill>
                  <a:srgbClr val="706F6F"/>
                </a:solidFill>
                <a:latin typeface="Tahoma"/>
                <a:cs typeface="Tahoma"/>
              </a:rPr>
              <a:t>noves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incorporacions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motiu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5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99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3387960"/>
          <a:ext cx="6480175" cy="65601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5090"/>
                <a:gridCol w="1486535"/>
                <a:gridCol w="1111885"/>
                <a:gridCol w="1256664"/>
              </a:tblGrid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Motius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Incorporació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1009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7592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general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Ampliació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55">
                          <a:latin typeface="Trebuchet MS"/>
                          <a:cs typeface="Trebuchet MS"/>
                        </a:rPr>
                        <a:t>d’activitat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A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Cobertura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vacant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promoció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3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d’excedència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cura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 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fills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168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maternitat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paternitat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nou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lloc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treball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temporal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lloc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treball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vacant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Cobertura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vacant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mobilitat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interna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pràctiques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Contracte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relleu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Lloc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nova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creació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Obra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servei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determinat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Reforç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vacances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Reforç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puntual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168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77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Reforç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vacances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d’estiu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168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105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Reforç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per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vacances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Nadal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Reforç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per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vacances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Setmana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Santa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Substitució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excedència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 voluntària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168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Substitució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per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5">
                          <a:latin typeface="Trebuchet MS"/>
                          <a:cs typeface="Trebuchet MS"/>
                        </a:rPr>
                        <a:t>procés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selecció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Substitució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per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promoció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0">
                          <a:latin typeface="Trebuchet MS"/>
                          <a:cs typeface="Trebuchet MS"/>
                        </a:rPr>
                        <a:t>Substitució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representants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10">
                          <a:latin typeface="Trebuchet MS"/>
                          <a:cs typeface="Trebuchet MS"/>
                        </a:rPr>
                        <a:t>Sindicals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4546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51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emporada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alta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1689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44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52001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8069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1275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6200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363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0960"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61994" y="449986"/>
            <a:ext cx="1570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25">
                <a:solidFill>
                  <a:srgbClr val="3A3938"/>
                </a:solidFill>
                <a:latin typeface="Tahoma"/>
                <a:cs typeface="Tahoma"/>
              </a:rPr>
              <a:t>Memòria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30">
                <a:solidFill>
                  <a:srgbClr val="3A3938"/>
                </a:solidFill>
                <a:latin typeface="Tahoma"/>
                <a:cs typeface="Tahoma"/>
              </a:rPr>
              <a:t>de</a:t>
            </a:r>
            <a:r>
              <a:rPr dirty="0" sz="900" spc="-114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5">
                <a:solidFill>
                  <a:srgbClr val="3A3938"/>
                </a:solidFill>
                <a:latin typeface="Tahoma"/>
                <a:cs typeface="Tahoma"/>
              </a:rPr>
              <a:t>sos</a:t>
            </a:r>
            <a:r>
              <a:rPr dirty="0" sz="900" spc="-15">
                <a:solidFill>
                  <a:srgbClr val="3A3938"/>
                </a:solidFill>
                <a:latin typeface="Tahoma"/>
                <a:cs typeface="Tahoma"/>
              </a:rPr>
              <a:t>t</a:t>
            </a:r>
            <a:r>
              <a:rPr dirty="0" sz="900" spc="10">
                <a:solidFill>
                  <a:srgbClr val="3A3938"/>
                </a:solidFill>
                <a:latin typeface="Tahoma"/>
                <a:cs typeface="Tahoma"/>
              </a:rPr>
              <a:t>enibilitat</a:t>
            </a:r>
            <a:r>
              <a:rPr dirty="0" sz="900" spc="-150">
                <a:solidFill>
                  <a:srgbClr val="3A3938"/>
                </a:solidFill>
                <a:latin typeface="Tahoma"/>
                <a:cs typeface="Tahoma"/>
              </a:rPr>
              <a:t> </a:t>
            </a:r>
            <a:r>
              <a:rPr dirty="0" sz="900" spc="-20">
                <a:solidFill>
                  <a:srgbClr val="3A3938"/>
                </a:solidFill>
                <a:latin typeface="Tahoma"/>
                <a:cs typeface="Tahoma"/>
              </a:rPr>
              <a:t>2</a:t>
            </a:r>
            <a:r>
              <a:rPr dirty="0" sz="900" spc="100">
                <a:solidFill>
                  <a:srgbClr val="3A3938"/>
                </a:solidFill>
                <a:latin typeface="Tahoma"/>
                <a:cs typeface="Tahoma"/>
              </a:rPr>
              <a:t>0</a:t>
            </a:r>
            <a:r>
              <a:rPr dirty="0" sz="900" spc="-70">
                <a:solidFill>
                  <a:srgbClr val="3A3938"/>
                </a:solidFill>
                <a:latin typeface="Tahoma"/>
                <a:cs typeface="Tahoma"/>
              </a:rPr>
              <a:t>18</a:t>
            </a:r>
            <a:endParaRPr sz="90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9299" y="439970"/>
            <a:ext cx="27946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00">
                <a:solidFill>
                  <a:srgbClr val="70B76C"/>
                </a:solidFill>
                <a:latin typeface="Trebuchet MS"/>
                <a:cs typeface="Trebuchet MS"/>
              </a:rPr>
              <a:t>3.</a:t>
            </a:r>
            <a:r>
              <a:rPr dirty="0" sz="1100" spc="-170">
                <a:solidFill>
                  <a:srgbClr val="70B76C"/>
                </a:solidFill>
                <a:latin typeface="Trebuchet MS"/>
                <a:cs typeface="Trebuchet MS"/>
              </a:rPr>
              <a:t> </a:t>
            </a:r>
            <a:r>
              <a:rPr dirty="0" sz="1100" spc="-60" b="1">
                <a:solidFill>
                  <a:srgbClr val="70B76C"/>
                </a:solidFill>
                <a:latin typeface="Tahoma"/>
                <a:cs typeface="Tahoma"/>
              </a:rPr>
              <a:t>Sostenibilitat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70" b="1">
                <a:solidFill>
                  <a:srgbClr val="70B76C"/>
                </a:solidFill>
                <a:latin typeface="Tahoma"/>
                <a:cs typeface="Tahoma"/>
              </a:rPr>
              <a:t>ambiental,</a:t>
            </a:r>
            <a:r>
              <a:rPr dirty="0" sz="1100" spc="-135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social,</a:t>
            </a:r>
            <a:r>
              <a:rPr dirty="0" sz="1100" spc="-140" b="1">
                <a:solidFill>
                  <a:srgbClr val="70B76C"/>
                </a:solidFill>
                <a:latin typeface="Tahoma"/>
                <a:cs typeface="Tahoma"/>
              </a:rPr>
              <a:t> </a:t>
            </a:r>
            <a:r>
              <a:rPr dirty="0" sz="1100" spc="-65" b="1">
                <a:solidFill>
                  <a:srgbClr val="70B76C"/>
                </a:solidFill>
                <a:latin typeface="Tahoma"/>
                <a:cs typeface="Tahoma"/>
              </a:rPr>
              <a:t>econòmica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540943" y="322197"/>
            <a:ext cx="395605" cy="461009"/>
            <a:chOff x="540943" y="322197"/>
            <a:chExt cx="395605" cy="461009"/>
          </a:xfrm>
        </p:grpSpPr>
        <p:sp>
          <p:nvSpPr>
            <p:cNvPr id="5" name="object 5"/>
            <p:cNvSpPr/>
            <p:nvPr/>
          </p:nvSpPr>
          <p:spPr>
            <a:xfrm>
              <a:off x="828481" y="459285"/>
              <a:ext cx="86995" cy="82550"/>
            </a:xfrm>
            <a:custGeom>
              <a:avLst/>
              <a:gdLst/>
              <a:ahLst/>
              <a:cxnLst/>
              <a:rect l="l" t="t" r="r" b="b"/>
              <a:pathLst>
                <a:path w="86994" h="82550">
                  <a:moveTo>
                    <a:pt x="86436" y="0"/>
                  </a:moveTo>
                  <a:lnTo>
                    <a:pt x="29006" y="0"/>
                  </a:lnTo>
                  <a:lnTo>
                    <a:pt x="26926" y="16147"/>
                  </a:lnTo>
                  <a:lnTo>
                    <a:pt x="21042" y="30765"/>
                  </a:lnTo>
                  <a:lnTo>
                    <a:pt x="11888" y="43326"/>
                  </a:lnTo>
                  <a:lnTo>
                    <a:pt x="0" y="53301"/>
                  </a:lnTo>
                  <a:lnTo>
                    <a:pt x="14898" y="58160"/>
                  </a:lnTo>
                  <a:lnTo>
                    <a:pt x="28982" y="64639"/>
                  </a:lnTo>
                  <a:lnTo>
                    <a:pt x="42146" y="72629"/>
                  </a:lnTo>
                  <a:lnTo>
                    <a:pt x="54279" y="82016"/>
                  </a:lnTo>
                  <a:lnTo>
                    <a:pt x="67716" y="64545"/>
                  </a:lnTo>
                  <a:lnTo>
                    <a:pt x="77835" y="44775"/>
                  </a:lnTo>
                  <a:lnTo>
                    <a:pt x="84215" y="23121"/>
                  </a:lnTo>
                  <a:lnTo>
                    <a:pt x="86436" y="0"/>
                  </a:lnTo>
                  <a:close/>
                </a:path>
              </a:pathLst>
            </a:custGeom>
            <a:solidFill>
              <a:srgbClr val="19B3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18451" y="322199"/>
              <a:ext cx="154940" cy="57785"/>
            </a:xfrm>
            <a:custGeom>
              <a:avLst/>
              <a:gdLst/>
              <a:ahLst/>
              <a:cxnLst/>
              <a:rect l="l" t="t" r="r" b="b"/>
              <a:pathLst>
                <a:path w="154940" h="57785">
                  <a:moveTo>
                    <a:pt x="15490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4901" y="57429"/>
                  </a:lnTo>
                  <a:lnTo>
                    <a:pt x="154901" y="0"/>
                  </a:lnTo>
                  <a:close/>
                </a:path>
              </a:pathLst>
            </a:custGeom>
            <a:solidFill>
              <a:srgbClr val="4B7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4672" y="523202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6868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8681" y="57429"/>
                  </a:lnTo>
                  <a:lnTo>
                    <a:pt x="68681" y="0"/>
                  </a:lnTo>
                  <a:close/>
                </a:path>
              </a:pathLst>
            </a:custGeom>
            <a:solidFill>
              <a:srgbClr val="9E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18363" y="523202"/>
              <a:ext cx="65405" cy="57785"/>
            </a:xfrm>
            <a:custGeom>
              <a:avLst/>
              <a:gdLst/>
              <a:ahLst/>
              <a:cxnLst/>
              <a:rect l="l" t="t" r="r" b="b"/>
              <a:pathLst>
                <a:path w="65404" h="57784">
                  <a:moveTo>
                    <a:pt x="64782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64782" y="57429"/>
                  </a:lnTo>
                  <a:lnTo>
                    <a:pt x="64782" y="0"/>
                  </a:lnTo>
                  <a:close/>
                </a:path>
              </a:pathLst>
            </a:custGeom>
            <a:solidFill>
              <a:srgbClr val="AD7C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40943" y="643140"/>
              <a:ext cx="57785" cy="140335"/>
            </a:xfrm>
            <a:custGeom>
              <a:avLst/>
              <a:gdLst/>
              <a:ahLst/>
              <a:cxnLst/>
              <a:rect l="l" t="t" r="r" b="b"/>
              <a:pathLst>
                <a:path w="57784" h="140334">
                  <a:moveTo>
                    <a:pt x="57429" y="0"/>
                  </a:moveTo>
                  <a:lnTo>
                    <a:pt x="0" y="0"/>
                  </a:lnTo>
                  <a:lnTo>
                    <a:pt x="0" y="139865"/>
                  </a:lnTo>
                  <a:lnTo>
                    <a:pt x="57429" y="13986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0CA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540943" y="478078"/>
              <a:ext cx="57785" cy="145415"/>
            </a:xfrm>
            <a:custGeom>
              <a:avLst/>
              <a:gdLst/>
              <a:ahLst/>
              <a:cxnLst/>
              <a:rect l="l" t="t" r="r" b="b"/>
              <a:pathLst>
                <a:path w="57784" h="145415">
                  <a:moveTo>
                    <a:pt x="57429" y="0"/>
                  </a:moveTo>
                  <a:lnTo>
                    <a:pt x="0" y="0"/>
                  </a:lnTo>
                  <a:lnTo>
                    <a:pt x="0" y="144945"/>
                  </a:lnTo>
                  <a:lnTo>
                    <a:pt x="57429" y="14494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EC82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540943" y="322516"/>
              <a:ext cx="57785" cy="137160"/>
            </a:xfrm>
            <a:custGeom>
              <a:avLst/>
              <a:gdLst/>
              <a:ahLst/>
              <a:cxnLst/>
              <a:rect l="l" t="t" r="r" b="b"/>
              <a:pathLst>
                <a:path w="57784" h="137159">
                  <a:moveTo>
                    <a:pt x="57429" y="0"/>
                  </a:moveTo>
                  <a:lnTo>
                    <a:pt x="0" y="0"/>
                  </a:lnTo>
                  <a:lnTo>
                    <a:pt x="0" y="136715"/>
                  </a:lnTo>
                  <a:lnTo>
                    <a:pt x="57429" y="136715"/>
                  </a:lnTo>
                  <a:lnTo>
                    <a:pt x="57429" y="0"/>
                  </a:lnTo>
                  <a:close/>
                </a:path>
              </a:pathLst>
            </a:custGeom>
            <a:solidFill>
              <a:srgbClr val="365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19721" y="724204"/>
              <a:ext cx="153670" cy="57785"/>
            </a:xfrm>
            <a:custGeom>
              <a:avLst/>
              <a:gdLst/>
              <a:ahLst/>
              <a:cxnLst/>
              <a:rect l="l" t="t" r="r" b="b"/>
              <a:pathLst>
                <a:path w="153670" h="57784">
                  <a:moveTo>
                    <a:pt x="153631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53631" y="57429"/>
                  </a:lnTo>
                  <a:lnTo>
                    <a:pt x="153631" y="0"/>
                  </a:lnTo>
                  <a:close/>
                </a:path>
              </a:pathLst>
            </a:custGeom>
            <a:solidFill>
              <a:srgbClr val="DD13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93946" y="32219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31"/>
                  </a:lnTo>
                  <a:lnTo>
                    <a:pt x="44904" y="76063"/>
                  </a:lnTo>
                  <a:lnTo>
                    <a:pt x="58535" y="96262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9A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93948" y="660666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120967" y="0"/>
                  </a:moveTo>
                  <a:lnTo>
                    <a:pt x="63538" y="0"/>
                  </a:lnTo>
                  <a:lnTo>
                    <a:pt x="58535" y="24710"/>
                  </a:lnTo>
                  <a:lnTo>
                    <a:pt x="44904" y="44908"/>
                  </a:lnTo>
                  <a:lnTo>
                    <a:pt x="24704" y="58537"/>
                  </a:lnTo>
                  <a:lnTo>
                    <a:pt x="0" y="63538"/>
                  </a:lnTo>
                  <a:lnTo>
                    <a:pt x="0" y="120967"/>
                  </a:lnTo>
                  <a:lnTo>
                    <a:pt x="47040" y="111446"/>
                  </a:lnTo>
                  <a:lnTo>
                    <a:pt x="85496" y="85496"/>
                  </a:lnTo>
                  <a:lnTo>
                    <a:pt x="111446" y="47040"/>
                  </a:lnTo>
                  <a:lnTo>
                    <a:pt x="120967" y="0"/>
                  </a:lnTo>
                  <a:close/>
                </a:path>
              </a:pathLst>
            </a:custGeom>
            <a:solidFill>
              <a:srgbClr val="66B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93946" y="522822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0" y="0"/>
                  </a:moveTo>
                  <a:lnTo>
                    <a:pt x="0" y="57429"/>
                  </a:lnTo>
                  <a:lnTo>
                    <a:pt x="24704" y="62429"/>
                  </a:lnTo>
                  <a:lnTo>
                    <a:pt x="44904" y="76058"/>
                  </a:lnTo>
                  <a:lnTo>
                    <a:pt x="58535" y="96257"/>
                  </a:lnTo>
                  <a:lnTo>
                    <a:pt x="63538" y="120967"/>
                  </a:lnTo>
                  <a:lnTo>
                    <a:pt x="120967" y="120967"/>
                  </a:lnTo>
                  <a:lnTo>
                    <a:pt x="111446" y="73927"/>
                  </a:lnTo>
                  <a:lnTo>
                    <a:pt x="85496" y="35471"/>
                  </a:lnTo>
                  <a:lnTo>
                    <a:pt x="47040" y="9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78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18502" y="432726"/>
              <a:ext cx="118110" cy="231140"/>
            </a:xfrm>
            <a:custGeom>
              <a:avLst/>
              <a:gdLst/>
              <a:ahLst/>
              <a:cxnLst/>
              <a:rect l="l" t="t" r="r" b="b"/>
              <a:pathLst>
                <a:path w="118109" h="231140">
                  <a:moveTo>
                    <a:pt x="84239" y="114477"/>
                  </a:moveTo>
                  <a:lnTo>
                    <a:pt x="69519" y="95973"/>
                  </a:lnTo>
                  <a:lnTo>
                    <a:pt x="56921" y="85153"/>
                  </a:lnTo>
                  <a:lnTo>
                    <a:pt x="39535" y="77838"/>
                  </a:lnTo>
                  <a:lnTo>
                    <a:pt x="10439" y="69837"/>
                  </a:lnTo>
                  <a:lnTo>
                    <a:pt x="3238" y="74155"/>
                  </a:lnTo>
                  <a:lnTo>
                    <a:pt x="0" y="84594"/>
                  </a:lnTo>
                  <a:lnTo>
                    <a:pt x="17170" y="86512"/>
                  </a:lnTo>
                  <a:lnTo>
                    <a:pt x="29349" y="90462"/>
                  </a:lnTo>
                  <a:lnTo>
                    <a:pt x="42329" y="99390"/>
                  </a:lnTo>
                  <a:lnTo>
                    <a:pt x="61925" y="116281"/>
                  </a:lnTo>
                  <a:lnTo>
                    <a:pt x="84239" y="114477"/>
                  </a:lnTo>
                  <a:close/>
                </a:path>
                <a:path w="118109" h="231140">
                  <a:moveTo>
                    <a:pt x="117500" y="204838"/>
                  </a:moveTo>
                  <a:lnTo>
                    <a:pt x="25082" y="204838"/>
                  </a:lnTo>
                  <a:lnTo>
                    <a:pt x="25082" y="230759"/>
                  </a:lnTo>
                  <a:lnTo>
                    <a:pt x="117500" y="230759"/>
                  </a:lnTo>
                  <a:lnTo>
                    <a:pt x="117500" y="204838"/>
                  </a:lnTo>
                  <a:close/>
                </a:path>
                <a:path w="118109" h="231140">
                  <a:moveTo>
                    <a:pt x="117500" y="0"/>
                  </a:moveTo>
                  <a:lnTo>
                    <a:pt x="25082" y="0"/>
                  </a:lnTo>
                  <a:lnTo>
                    <a:pt x="25082" y="25920"/>
                  </a:lnTo>
                  <a:lnTo>
                    <a:pt x="117500" y="25920"/>
                  </a:lnTo>
                  <a:lnTo>
                    <a:pt x="1175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27300" y="1367973"/>
            <a:ext cx="2857500" cy="375285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dirty="0" sz="1200" spc="-105" b="1">
                <a:solidFill>
                  <a:srgbClr val="706F6F"/>
                </a:solidFill>
                <a:latin typeface="Tahoma"/>
                <a:cs typeface="Tahoma"/>
              </a:rPr>
              <a:t>Incorporacions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10" b="1">
                <a:solidFill>
                  <a:srgbClr val="706F6F"/>
                </a:solidFill>
                <a:latin typeface="Tahoma"/>
                <a:cs typeface="Tahoma"/>
              </a:rPr>
              <a:t>per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95" b="1">
                <a:solidFill>
                  <a:srgbClr val="706F6F"/>
                </a:solidFill>
                <a:latin typeface="Tahoma"/>
                <a:cs typeface="Tahoma"/>
              </a:rPr>
              <a:t>unitats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30" b="1">
                <a:solidFill>
                  <a:srgbClr val="706F6F"/>
                </a:solidFill>
                <a:latin typeface="Tahoma"/>
                <a:cs typeface="Tahoma"/>
              </a:rPr>
              <a:t>i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120" b="1">
                <a:solidFill>
                  <a:srgbClr val="706F6F"/>
                </a:solidFill>
                <a:latin typeface="Tahoma"/>
                <a:cs typeface="Tahoma"/>
              </a:rPr>
              <a:t>gènere</a:t>
            </a:r>
            <a:r>
              <a:rPr dirty="0" sz="1200" spc="10" b="1">
                <a:solidFill>
                  <a:srgbClr val="706F6F"/>
                </a:solidFill>
                <a:latin typeface="Tahoma"/>
                <a:cs typeface="Tahoma"/>
              </a:rPr>
              <a:t> </a:t>
            </a:r>
            <a:r>
              <a:rPr dirty="0" sz="1200" spc="-70" b="1">
                <a:solidFill>
                  <a:srgbClr val="706F6F"/>
                </a:solidFill>
                <a:latin typeface="Tahoma"/>
                <a:cs typeface="Tahoma"/>
              </a:rPr>
              <a:t>(2018)</a:t>
            </a:r>
            <a:endParaRPr sz="12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Referència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73860" y="10226909"/>
            <a:ext cx="257810" cy="25146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1500" spc="-10">
                <a:solidFill>
                  <a:srgbClr val="78BA72"/>
                </a:solidFill>
                <a:latin typeface="Tahoma"/>
                <a:cs typeface="Tahoma"/>
              </a:rPr>
              <a:t>ı</a:t>
            </a:r>
            <a:r>
              <a:rPr dirty="0" sz="1500" spc="-285">
                <a:solidFill>
                  <a:srgbClr val="78BA72"/>
                </a:solidFill>
                <a:latin typeface="Tahoma"/>
                <a:cs typeface="Tahoma"/>
              </a:rPr>
              <a:t> </a:t>
            </a:r>
            <a:fld id="{81D60167-4931-47E6-BA6A-407CBD079E47}" type="slidenum">
              <a:rPr dirty="0" sz="900" spc="-20" b="1">
                <a:solidFill>
                  <a:srgbClr val="3A3938"/>
                </a:solidFill>
                <a:latin typeface="Tahoma"/>
                <a:cs typeface="Tahoma"/>
              </a:rPr>
              <a:t>99</a:t>
            </a:fld>
            <a:endParaRPr sz="9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99010" y="10296355"/>
            <a:ext cx="534035" cy="158115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900" spc="20">
                <a:solidFill>
                  <a:srgbClr val="878787"/>
                </a:solidFill>
                <a:latin typeface="Trebuchet MS"/>
                <a:cs typeface="Trebuchet MS"/>
              </a:rPr>
              <a:t>GRI</a:t>
            </a:r>
            <a:r>
              <a:rPr dirty="0" sz="900" spc="-25">
                <a:solidFill>
                  <a:srgbClr val="878787"/>
                </a:solidFill>
                <a:latin typeface="Trebuchet MS"/>
                <a:cs typeface="Trebuchet MS"/>
              </a:rPr>
              <a:t> </a:t>
            </a:r>
            <a:r>
              <a:rPr dirty="0" sz="900" spc="15">
                <a:solidFill>
                  <a:srgbClr val="878787"/>
                </a:solidFill>
                <a:latin typeface="Trebuchet MS"/>
                <a:cs typeface="Trebuchet MS"/>
              </a:rPr>
              <a:t>401-1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0000" y="1938333"/>
          <a:ext cx="6475095" cy="7051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2880"/>
                <a:gridCol w="912494"/>
                <a:gridCol w="851535"/>
                <a:gridCol w="920750"/>
                <a:gridCol w="843914"/>
                <a:gridCol w="800735"/>
                <a:gridCol w="697229"/>
              </a:tblGrid>
              <a:tr h="2880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7175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Activitats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Dona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Home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7470" marR="69850" indent="215265">
                        <a:lnSpc>
                          <a:spcPts val="900"/>
                        </a:lnSpc>
                      </a:pPr>
                      <a:r>
                        <a:rPr dirty="0" sz="800" spc="-7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Total </a:t>
                      </a:r>
                      <a:r>
                        <a:rPr dirty="0" sz="800" spc="-7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incorporacions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8097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800" spc="-6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solidFill>
                            <a:srgbClr val="66B364"/>
                          </a:solidFill>
                          <a:latin typeface="Tahoma"/>
                          <a:cs typeface="Tahoma"/>
                        </a:rPr>
                        <a:t>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3175">
                      <a:solidFill>
                        <a:srgbClr val="66B364"/>
                      </a:solidFill>
                      <a:prstDash val="solid"/>
                    </a:lnR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Incorporacions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dirty="0" sz="800" spc="-2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dones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1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Incorporacions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1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29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%</a:t>
                      </a:r>
                      <a:r>
                        <a:rPr dirty="0" sz="800" spc="-50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25">
                          <a:solidFill>
                            <a:srgbClr val="66B364"/>
                          </a:solidFill>
                          <a:latin typeface="Trebuchet MS"/>
                          <a:cs typeface="Trebuchet MS"/>
                        </a:rPr>
                        <a:t>d’homes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3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Administració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comptabilitat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Agents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Cívics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19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26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Anella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Olímpica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Aparcaments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7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15%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 marR="372745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Assessoria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Jurídica, </a:t>
                      </a:r>
                      <a:r>
                        <a:rPr dirty="0" sz="800" spc="-2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Contractació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Compres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Atenció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client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5">
                          <a:latin typeface="Trebuchet MS"/>
                          <a:cs typeface="Trebuchet MS"/>
                        </a:rPr>
                        <a:t>Bicing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Direcció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General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/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Z.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Bus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>
                          <a:latin typeface="Trebuchet MS"/>
                          <a:cs typeface="Trebuchet MS"/>
                        </a:rPr>
                        <a:t>Estacionament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40">
                          <a:latin typeface="Trebuchet MS"/>
                          <a:cs typeface="Trebuchet MS"/>
                        </a:rPr>
                        <a:t>regulat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Estructura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Aparc.-</a:t>
                      </a:r>
                      <a:r>
                        <a:rPr dirty="0" sz="800" spc="-75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ransports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Fòrum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Grues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4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40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 marR="457834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Manteniment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Aparc.-  </a:t>
                      </a:r>
                      <a:r>
                        <a:rPr dirty="0" sz="800" spc="-30">
                          <a:latin typeface="Trebuchet MS"/>
                          <a:cs typeface="Trebuchet MS"/>
                        </a:rPr>
                        <a:t>Transports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5397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Parc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Zoològic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46%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50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116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32%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0">
                          <a:latin typeface="Trebuchet MS"/>
                          <a:cs typeface="Trebuchet MS"/>
                        </a:rPr>
                        <a:t>Park</a:t>
                      </a:r>
                      <a:r>
                        <a:rPr dirty="0" sz="800" spc="-5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Güell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21%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30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14%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25">
                          <a:latin typeface="Trebuchet MS"/>
                          <a:cs typeface="Trebuchet MS"/>
                        </a:rPr>
                        <a:t>61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90">
                          <a:latin typeface="Trebuchet MS"/>
                          <a:cs typeface="Trebuchet MS"/>
                        </a:rPr>
                        <a:t>17%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Persones,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Organització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i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RSC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5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3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8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Planificació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Estratègica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1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Serveis</a:t>
                      </a:r>
                      <a:r>
                        <a:rPr dirty="0" sz="800" spc="-2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60"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800">
                          <a:latin typeface="Trebuchet MS"/>
                          <a:cs typeface="Trebuchet MS"/>
                        </a:rPr>
                        <a:t>ècnics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2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1%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288000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15">
                          <a:latin typeface="Trebuchet MS"/>
                          <a:cs typeface="Trebuchet MS"/>
                        </a:rPr>
                        <a:t>Sistemes</a:t>
                      </a:r>
                      <a:r>
                        <a:rPr dirty="0" sz="800" spc="-45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800" spc="-35">
                          <a:latin typeface="Trebuchet MS"/>
                          <a:cs typeface="Trebuchet MS"/>
                        </a:rPr>
                        <a:t>d’informació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35941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0%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3%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>
                          <a:latin typeface="Trebuchet MS"/>
                          <a:cs typeface="Trebuchet MS"/>
                        </a:rPr>
                        <a:t>6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125">
                          <a:latin typeface="Trebuchet MS"/>
                          <a:cs typeface="Trebuchet MS"/>
                        </a:rPr>
                        <a:t>2%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3175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  <a:tr h="287999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75" b="1">
                          <a:latin typeface="Tahoma"/>
                          <a:cs typeface="Tahoma"/>
                        </a:rPr>
                        <a:t>Total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145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218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marR="31115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25" b="1">
                          <a:latin typeface="Tahoma"/>
                          <a:cs typeface="Tahoma"/>
                        </a:rPr>
                        <a:t>363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dirty="0" sz="800" spc="-80" b="1">
                          <a:latin typeface="Tahoma"/>
                          <a:cs typeface="Tahoma"/>
                        </a:rPr>
                        <a:t>100%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78740">
                    <a:lnL w="3175">
                      <a:solidFill>
                        <a:srgbClr val="66B364"/>
                      </a:solidFill>
                      <a:prstDash val="solid"/>
                    </a:lnL>
                    <a:lnT w="3175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  <a:solidFill>
                      <a:srgbClr val="F6F6F6"/>
                    </a:solidFill>
                  </a:tcPr>
                </a:tc>
              </a:tr>
              <a:tr h="331654">
                <a:tc>
                  <a:txBody>
                    <a:bodyPr/>
                    <a:lstStyle/>
                    <a:p>
                      <a:pPr marL="71755">
                        <a:lnSpc>
                          <a:spcPts val="930"/>
                        </a:lnSpc>
                        <a:spcBef>
                          <a:spcPts val="345"/>
                        </a:spcBef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%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respecte</a:t>
                      </a:r>
                      <a:endParaRPr sz="800">
                        <a:latin typeface="Tahoma"/>
                        <a:cs typeface="Tahoma"/>
                      </a:endParaRPr>
                    </a:p>
                    <a:p>
                      <a:pPr marL="71755">
                        <a:lnSpc>
                          <a:spcPts val="930"/>
                        </a:lnSpc>
                      </a:pPr>
                      <a:r>
                        <a:rPr dirty="0" sz="800" b="1">
                          <a:latin typeface="Tahoma"/>
                          <a:cs typeface="Tahoma"/>
                        </a:rPr>
                        <a:t>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total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plantilla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4381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7345" marR="212725" indent="-15875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dones  </a:t>
                      </a:r>
                      <a:r>
                        <a:rPr dirty="0" sz="800" spc="-25" b="1">
                          <a:latin typeface="Tahoma"/>
                          <a:cs typeface="Tahoma"/>
                        </a:rPr>
                        <a:t>480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30%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7345" marR="205740" indent="-17272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homes  </a:t>
                      </a:r>
                      <a:r>
                        <a:rPr dirty="0" sz="800" spc="-25" b="1">
                          <a:latin typeface="Tahoma"/>
                          <a:cs typeface="Tahoma"/>
                        </a:rPr>
                        <a:t>901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048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24%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0" marR="88900" indent="-144780">
                        <a:lnSpc>
                          <a:spcPts val="900"/>
                        </a:lnSpc>
                        <a:spcBef>
                          <a:spcPts val="425"/>
                        </a:spcBef>
                      </a:pPr>
                      <a:r>
                        <a:rPr dirty="0" sz="800" spc="-60" b="1">
                          <a:latin typeface="Tahoma"/>
                          <a:cs typeface="Tahoma"/>
                        </a:rPr>
                        <a:t>T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otal</a:t>
                      </a:r>
                      <a:r>
                        <a:rPr dirty="0" sz="800" spc="5" b="1"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b="1">
                          <a:latin typeface="Tahoma"/>
                          <a:cs typeface="Tahoma"/>
                        </a:rPr>
                        <a:t>plantilla  </a:t>
                      </a:r>
                      <a:r>
                        <a:rPr dirty="0" sz="800" spc="-50" b="1">
                          <a:latin typeface="Tahoma"/>
                          <a:cs typeface="Tahoma"/>
                        </a:rPr>
                        <a:t>(1381)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53975">
                    <a:lnL w="3175">
                      <a:solidFill>
                        <a:srgbClr val="66B364"/>
                      </a:solidFill>
                      <a:prstDash val="solid"/>
                    </a:lnL>
                    <a:lnR w="3175">
                      <a:solidFill>
                        <a:srgbClr val="66B364"/>
                      </a:solidFill>
                      <a:prstDash val="solid"/>
                    </a:lnR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dirty="0" sz="800" spc="-100" b="1">
                          <a:latin typeface="Tahoma"/>
                          <a:cs typeface="Tahoma"/>
                        </a:rPr>
                        <a:t>26%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00965">
                    <a:lnL w="3175">
                      <a:solidFill>
                        <a:srgbClr val="66B364"/>
                      </a:solidFill>
                      <a:prstDash val="solid"/>
                    </a:lnL>
                    <a:lnT w="12700">
                      <a:solidFill>
                        <a:srgbClr val="66B364"/>
                      </a:solidFill>
                      <a:prstDash val="solid"/>
                    </a:lnT>
                    <a:lnB w="12700">
                      <a:solidFill>
                        <a:srgbClr val="66B364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2022-10-03T14:40:02Z</dcterms:created>
  <dcterms:modified xsi:type="dcterms:W3CDTF">2022-10-03T14:40:02Z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2019-11-05T00:00:00Z</vt:filetime>
  </property>
  <property fmtid="{D5CDD505-2E9C-101B-9397-08002B2CF9AE}" pid="3" name="Creator">
    <vt:lpwstr>Adobe InDesign CC 13.0 (Macintosh)</vt:lpwstr>
  </property>
  <property fmtid="{D5CDD505-2E9C-101B-9397-08002B2CF9AE}" pid="4" name="LastSaved">
    <vt:filetime>2022-10-03T00:00:00Z</vt:filetime>
  </property>
</Properties>
</file>